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66" r:id="rId8"/>
    <p:sldId id="268" r:id="rId9"/>
    <p:sldId id="259" r:id="rId10"/>
    <p:sldId id="269" r:id="rId11"/>
    <p:sldId id="260" r:id="rId12"/>
    <p:sldId id="261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Res%20&#1513;&#1500;&#1493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Precision</a:t>
            </a:r>
            <a:r>
              <a:rPr lang="en-US" baseline="0"/>
              <a:t> Recall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69598629393335E-2"/>
          <c:y val="0.14897832817337464"/>
          <c:w val="0.88854119041571411"/>
          <c:h val="0.75377392067477633"/>
        </c:manualLayout>
      </c:layout>
      <c:scatterChart>
        <c:scatterStyle val="lineMarker"/>
        <c:varyColors val="0"/>
        <c:ser>
          <c:idx val="0"/>
          <c:order val="0"/>
          <c:tx>
            <c:v>System B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Res!$P$18:$P$22</c:f>
              <c:numCache>
                <c:formatCode>General</c:formatCode>
                <c:ptCount val="5"/>
                <c:pt idx="0">
                  <c:v>0.73333333333333328</c:v>
                </c:pt>
                <c:pt idx="1">
                  <c:v>0.73333333333333328</c:v>
                </c:pt>
                <c:pt idx="2">
                  <c:v>0</c:v>
                </c:pt>
                <c:pt idx="3">
                  <c:v>0.2</c:v>
                </c:pt>
                <c:pt idx="4">
                  <c:v>0.93333333333333335</c:v>
                </c:pt>
              </c:numCache>
            </c:numRef>
          </c:xVal>
          <c:yVal>
            <c:numRef>
              <c:f>Res!$O$18:$O$22</c:f>
              <c:numCache>
                <c:formatCode>General</c:formatCode>
                <c:ptCount val="5"/>
                <c:pt idx="0">
                  <c:v>0.61111111111111116</c:v>
                </c:pt>
                <c:pt idx="1">
                  <c:v>0.7857142857142857</c:v>
                </c:pt>
                <c:pt idx="2">
                  <c:v>0</c:v>
                </c:pt>
                <c:pt idx="3">
                  <c:v>0.5</c:v>
                </c:pt>
                <c:pt idx="4">
                  <c:v>0.38356164383561642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61-4FFD-80DD-ED51F377E76F}"/>
            </c:ext>
          </c:extLst>
        </c:ser>
        <c:ser>
          <c:idx val="1"/>
          <c:order val="1"/>
          <c:tx>
            <c:v>System A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2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Res!#REF!</c:f>
            </c:numRef>
          </c:xVal>
          <c:yVal>
            <c:numRef>
              <c:f>Res!$F$18:$F$22</c:f>
              <c:numCache>
                <c:formatCode>General</c:formatCode>
                <c:ptCount val="5"/>
                <c:pt idx="0">
                  <c:v>0.66666666666666663</c:v>
                </c:pt>
                <c:pt idx="1">
                  <c:v>0.69444444444444442</c:v>
                </c:pt>
                <c:pt idx="2">
                  <c:v>0</c:v>
                </c:pt>
                <c:pt idx="3">
                  <c:v>1</c:v>
                </c:pt>
                <c:pt idx="4">
                  <c:v>0.43478260869565216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61-4FFD-80DD-ED51F377E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692440"/>
        <c:axId val="537690472"/>
      </c:scatterChart>
      <c:valAx>
        <c:axId val="537692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Recall</a:t>
                </a:r>
                <a:endParaRPr lang="he-IL"/>
              </a:p>
            </c:rich>
          </c:tx>
          <c:layout>
            <c:manualLayout>
              <c:xMode val="edge"/>
              <c:yMode val="edge"/>
              <c:x val="7.3324078934577611E-2"/>
              <c:y val="0.944503829363882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690472"/>
        <c:crosses val="autoZero"/>
        <c:crossBetween val="midCat"/>
      </c:valAx>
      <c:valAx>
        <c:axId val="53769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layout>
            <c:manualLayout>
              <c:xMode val="edge"/>
              <c:yMode val="edge"/>
              <c:x val="1.9753086419753087E-3"/>
              <c:y val="0.78940670247259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692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5.5308641975308645E-2"/>
          <c:y val="1.5208094235691113E-2"/>
          <c:w val="9.7870010693107801E-2"/>
          <c:h val="0.133929466963671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0.64236</cdr:x>
      <cdr:y>0.15394</cdr:y>
    </cdr:from>
    <cdr:to>
      <cdr:x>0.77153</cdr:x>
      <cdr:y>0.25463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9EE6127F-4B51-4D1B-8080-F3F37E83E19B}"/>
            </a:ext>
          </a:extLst>
        </cdr:cNvPr>
        <cdr:cNvSpPr txBox="1"/>
      </cdr:nvSpPr>
      <cdr:spPr>
        <a:xfrm xmlns:a="http://schemas.openxmlformats.org/drawingml/2006/main">
          <a:off x="2936875" y="422275"/>
          <a:ext cx="5905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0.64236</cdr:x>
      <cdr:y>0.15394</cdr:y>
    </cdr:from>
    <cdr:to>
      <cdr:x>0.77153</cdr:x>
      <cdr:y>0.25463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9EE6127F-4B51-4D1B-8080-F3F37E83E19B}"/>
            </a:ext>
          </a:extLst>
        </cdr:cNvPr>
        <cdr:cNvSpPr txBox="1"/>
      </cdr:nvSpPr>
      <cdr:spPr>
        <a:xfrm xmlns:a="http://schemas.openxmlformats.org/drawingml/2006/main">
          <a:off x="2936875" y="422275"/>
          <a:ext cx="5905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0.64236</cdr:x>
      <cdr:y>0.15394</cdr:y>
    </cdr:from>
    <cdr:to>
      <cdr:x>0.77153</cdr:x>
      <cdr:y>0.25463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9EE6127F-4B51-4D1B-8080-F3F37E83E19B}"/>
            </a:ext>
          </a:extLst>
        </cdr:cNvPr>
        <cdr:cNvSpPr txBox="1"/>
      </cdr:nvSpPr>
      <cdr:spPr>
        <a:xfrm xmlns:a="http://schemas.openxmlformats.org/drawingml/2006/main">
          <a:off x="2936875" y="422275"/>
          <a:ext cx="5905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0.64236</cdr:x>
      <cdr:y>0.15394</cdr:y>
    </cdr:from>
    <cdr:to>
      <cdr:x>0.77153</cdr:x>
      <cdr:y>0.25463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9EE6127F-4B51-4D1B-8080-F3F37E83E19B}"/>
            </a:ext>
          </a:extLst>
        </cdr:cNvPr>
        <cdr:cNvSpPr txBox="1"/>
      </cdr:nvSpPr>
      <cdr:spPr>
        <a:xfrm xmlns:a="http://schemas.openxmlformats.org/drawingml/2006/main">
          <a:off x="2936875" y="422275"/>
          <a:ext cx="5905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הכנס כותרת כאן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68760" cy="706964"/>
          </a:xfrm>
        </p:spPr>
        <p:txBody>
          <a:bodyPr/>
          <a:lstStyle/>
          <a:p>
            <a:r>
              <a:rPr lang="en-US" dirty="0" err="1" smtClean="0"/>
              <a:t>Imagga</a:t>
            </a:r>
            <a:r>
              <a:rPr lang="en-US" dirty="0" smtClean="0"/>
              <a:t> VS Cloud Vision VS </a:t>
            </a:r>
            <a:r>
              <a:rPr lang="en-US" dirty="0" err="1" smtClean="0"/>
              <a:t>Clarifi</a:t>
            </a:r>
            <a:r>
              <a:rPr lang="en-US" dirty="0" smtClean="0"/>
              <a:t> VS 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601858"/>
              </p:ext>
            </p:extLst>
          </p:nvPr>
        </p:nvGraphicFramePr>
        <p:xfrm>
          <a:off x="146958" y="2906941"/>
          <a:ext cx="11903528" cy="2651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02528">
                  <a:extLst>
                    <a:ext uri="{9D8B030D-6E8A-4147-A177-3AD203B41FA5}">
                      <a16:colId xmlns:a16="http://schemas.microsoft.com/office/drawing/2014/main" val="417198995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71183302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6063478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16553126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310532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Imagaa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Cloud Vision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Clarifi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Our</a:t>
                      </a:r>
                      <a:r>
                        <a:rPr lang="en-US" sz="2400" baseline="0" dirty="0" smtClean="0"/>
                        <a:t> system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05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0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Top-n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91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Interchangeable</a:t>
                      </a:r>
                      <a:r>
                        <a:rPr lang="en-US" sz="2400" baseline="0" dirty="0" smtClean="0"/>
                        <a:t> models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9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Bulk prediction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23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7200" dirty="0" smtClean="0"/>
              <a:t>תיאור המערכת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186" y="2603500"/>
            <a:ext cx="11185071" cy="34163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 smtClean="0"/>
              <a:t>מודל מבוסס </a:t>
            </a:r>
            <a:r>
              <a:rPr lang="en-US" sz="3200" dirty="0" err="1" smtClean="0"/>
              <a:t>MobileNet</a:t>
            </a:r>
            <a:r>
              <a:rPr lang="he-IL" sz="3200" dirty="0" smtClean="0"/>
              <a:t> מאומן</a:t>
            </a:r>
          </a:p>
          <a:p>
            <a:pPr algn="r" rtl="1">
              <a:lnSpc>
                <a:spcPct val="150000"/>
              </a:lnSpc>
            </a:pPr>
            <a:r>
              <a:rPr lang="en-US" sz="3200" dirty="0" smtClean="0"/>
              <a:t>Classifier</a:t>
            </a:r>
            <a:r>
              <a:rPr lang="he-IL" sz="3200" dirty="0" smtClean="0"/>
              <a:t> חדש המתאים לבעיה</a:t>
            </a:r>
          </a:p>
          <a:p>
            <a:pPr algn="r" rtl="1">
              <a:lnSpc>
                <a:spcPct val="150000"/>
              </a:lnSpc>
            </a:pPr>
            <a:r>
              <a:rPr lang="he-IL" sz="3200" dirty="0" smtClean="0"/>
              <a:t>שימוש ב-</a:t>
            </a:r>
            <a:r>
              <a:rPr lang="en-US" sz="3200" dirty="0" smtClean="0"/>
              <a:t>Data Augmentation</a:t>
            </a:r>
            <a:endParaRPr lang="he-IL" sz="3200" dirty="0" smtClean="0"/>
          </a:p>
          <a:p>
            <a:pPr algn="r" rtl="1">
              <a:lnSpc>
                <a:spcPct val="150000"/>
              </a:lnSpc>
            </a:pPr>
            <a:r>
              <a:rPr lang="he-IL" sz="3200" dirty="0" smtClean="0"/>
              <a:t>המשתמש יכול להציג נתונים לפי בחירתו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5" b="3637"/>
          <a:stretch/>
        </p:blipFill>
        <p:spPr>
          <a:xfrm>
            <a:off x="391886" y="2367600"/>
            <a:ext cx="4549082" cy="3461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506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ניסויים ומסקנות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4" y="2603500"/>
            <a:ext cx="6276109" cy="3416300"/>
          </a:xfrm>
        </p:spPr>
        <p:txBody>
          <a:bodyPr/>
          <a:lstStyle/>
          <a:p>
            <a:pPr algn="r" rtl="1"/>
            <a:r>
              <a:rPr lang="he-IL" dirty="0" smtClean="0"/>
              <a:t>השוואת המערכת שלנו למערכת דומה הן על הממשק והן על פי דיוק הסיווג</a:t>
            </a:r>
          </a:p>
          <a:p>
            <a:pPr algn="r" rtl="1"/>
            <a:r>
              <a:rPr lang="he-IL" dirty="0" smtClean="0"/>
              <a:t>מערכת </a:t>
            </a:r>
            <a:r>
              <a:rPr lang="en-US" dirty="0" smtClean="0"/>
              <a:t>A</a:t>
            </a:r>
            <a:r>
              <a:rPr lang="he-IL" dirty="0" smtClean="0"/>
              <a:t> מדויקת יותר בשני הפרמטרים.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20219"/>
              </p:ext>
            </p:extLst>
          </p:nvPr>
        </p:nvGraphicFramePr>
        <p:xfrm>
          <a:off x="216578" y="4023443"/>
          <a:ext cx="5618957" cy="244385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5608">
                  <a:extLst>
                    <a:ext uri="{9D8B030D-6E8A-4147-A177-3AD203B41FA5}">
                      <a16:colId xmlns:a16="http://schemas.microsoft.com/office/drawing/2014/main" val="1992525762"/>
                    </a:ext>
                  </a:extLst>
                </a:gridCol>
                <a:gridCol w="913862">
                  <a:extLst>
                    <a:ext uri="{9D8B030D-6E8A-4147-A177-3AD203B41FA5}">
                      <a16:colId xmlns:a16="http://schemas.microsoft.com/office/drawing/2014/main" val="1027606316"/>
                    </a:ext>
                  </a:extLst>
                </a:gridCol>
                <a:gridCol w="927594">
                  <a:extLst>
                    <a:ext uri="{9D8B030D-6E8A-4147-A177-3AD203B41FA5}">
                      <a16:colId xmlns:a16="http://schemas.microsoft.com/office/drawing/2014/main" val="734441380"/>
                    </a:ext>
                  </a:extLst>
                </a:gridCol>
                <a:gridCol w="746040">
                  <a:extLst>
                    <a:ext uri="{9D8B030D-6E8A-4147-A177-3AD203B41FA5}">
                      <a16:colId xmlns:a16="http://schemas.microsoft.com/office/drawing/2014/main" val="3722780493"/>
                    </a:ext>
                  </a:extLst>
                </a:gridCol>
                <a:gridCol w="848259">
                  <a:extLst>
                    <a:ext uri="{9D8B030D-6E8A-4147-A177-3AD203B41FA5}">
                      <a16:colId xmlns:a16="http://schemas.microsoft.com/office/drawing/2014/main" val="2057186263"/>
                    </a:ext>
                  </a:extLst>
                </a:gridCol>
                <a:gridCol w="927594">
                  <a:extLst>
                    <a:ext uri="{9D8B030D-6E8A-4147-A177-3AD203B41FA5}">
                      <a16:colId xmlns:a16="http://schemas.microsoft.com/office/drawing/2014/main" val="4224102102"/>
                    </a:ext>
                  </a:extLst>
                </a:gridCol>
              </a:tblGrid>
              <a:tr h="20721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System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38880"/>
                  </a:ext>
                </a:extLst>
              </a:tr>
              <a:tr h="414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Daisy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Dandelion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Tulip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Sunflower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735373"/>
                  </a:ext>
                </a:extLst>
              </a:tr>
              <a:tr h="207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478914"/>
                  </a:ext>
                </a:extLst>
              </a:tr>
              <a:tr h="390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196264"/>
                  </a:ext>
                </a:extLst>
              </a:tr>
              <a:tr h="395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478083"/>
                  </a:ext>
                </a:extLst>
              </a:tr>
              <a:tr h="414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740535"/>
                  </a:ext>
                </a:extLst>
              </a:tr>
              <a:tr h="207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28209"/>
                  </a:ext>
                </a:extLst>
              </a:tr>
              <a:tr h="2072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01527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59804"/>
              </p:ext>
            </p:extLst>
          </p:nvPr>
        </p:nvGraphicFramePr>
        <p:xfrm>
          <a:off x="216578" y="1873501"/>
          <a:ext cx="4854185" cy="195440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80015">
                  <a:extLst>
                    <a:ext uri="{9D8B030D-6E8A-4147-A177-3AD203B41FA5}">
                      <a16:colId xmlns:a16="http://schemas.microsoft.com/office/drawing/2014/main" val="2987033876"/>
                    </a:ext>
                  </a:extLst>
                </a:gridCol>
                <a:gridCol w="616393">
                  <a:extLst>
                    <a:ext uri="{9D8B030D-6E8A-4147-A177-3AD203B41FA5}">
                      <a16:colId xmlns:a16="http://schemas.microsoft.com/office/drawing/2014/main" val="2157106546"/>
                    </a:ext>
                  </a:extLst>
                </a:gridCol>
                <a:gridCol w="928621">
                  <a:extLst>
                    <a:ext uri="{9D8B030D-6E8A-4147-A177-3AD203B41FA5}">
                      <a16:colId xmlns:a16="http://schemas.microsoft.com/office/drawing/2014/main" val="1232311446"/>
                    </a:ext>
                  </a:extLst>
                </a:gridCol>
                <a:gridCol w="587808">
                  <a:extLst>
                    <a:ext uri="{9D8B030D-6E8A-4147-A177-3AD203B41FA5}">
                      <a16:colId xmlns:a16="http://schemas.microsoft.com/office/drawing/2014/main" val="1540873854"/>
                    </a:ext>
                  </a:extLst>
                </a:gridCol>
                <a:gridCol w="582678">
                  <a:extLst>
                    <a:ext uri="{9D8B030D-6E8A-4147-A177-3AD203B41FA5}">
                      <a16:colId xmlns:a16="http://schemas.microsoft.com/office/drawing/2014/main" val="3833848427"/>
                    </a:ext>
                  </a:extLst>
                </a:gridCol>
                <a:gridCol w="958670">
                  <a:extLst>
                    <a:ext uri="{9D8B030D-6E8A-4147-A177-3AD203B41FA5}">
                      <a16:colId xmlns:a16="http://schemas.microsoft.com/office/drawing/2014/main" val="2918234184"/>
                    </a:ext>
                  </a:extLst>
                </a:gridCol>
              </a:tblGrid>
              <a:tr h="184348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System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07326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Daisy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Dandelion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Tulip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Sunflower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25989"/>
                  </a:ext>
                </a:extLst>
              </a:tr>
              <a:tr h="194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362816"/>
                  </a:ext>
                </a:extLst>
              </a:tr>
              <a:tr h="194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 Positive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95077"/>
                  </a:ext>
                </a:extLst>
              </a:tr>
              <a:tr h="194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829531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 negative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144688"/>
                  </a:ext>
                </a:extLst>
              </a:tr>
              <a:tr h="194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892233"/>
                  </a:ext>
                </a:extLst>
              </a:tr>
              <a:tr h="194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60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ניסויים ומסקנות</a:t>
            </a:r>
            <a:endParaRPr lang="en-US" dirty="0"/>
          </a:p>
        </p:txBody>
      </p:sp>
      <p:graphicFrame>
        <p:nvGraphicFramePr>
          <p:cNvPr id="4" name="תרשים 1">
            <a:extLst>
              <a:ext uri="{FF2B5EF4-FFF2-40B4-BE49-F238E27FC236}">
                <a16:creationId xmlns:a16="http://schemas.microsoft.com/office/drawing/2014/main" id="{695C2B5E-35E7-4307-86D8-76185774D9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09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סיווג פרחים הפך לצורך גדול בשנים האחרונות</a:t>
            </a:r>
          </a:p>
          <a:p>
            <a:pPr algn="r" rtl="1"/>
            <a:r>
              <a:rPr lang="he-IL" dirty="0" smtClean="0"/>
              <a:t>פיתוח עתידי למערכת יבוא לידי ביטוי:</a:t>
            </a:r>
            <a:endParaRPr lang="he-IL" dirty="0"/>
          </a:p>
          <a:p>
            <a:pPr lvl="2" algn="r" rtl="1"/>
            <a:r>
              <a:rPr lang="he-IL" dirty="0" smtClean="0"/>
              <a:t>אימון נוסף על </a:t>
            </a:r>
            <a:r>
              <a:rPr lang="en-US" dirty="0" smtClean="0"/>
              <a:t>train-Set</a:t>
            </a:r>
            <a:r>
              <a:rPr lang="he-IL" dirty="0" smtClean="0"/>
              <a:t> גדול יותר (</a:t>
            </a:r>
            <a:r>
              <a:rPr lang="en-US" dirty="0" err="1" smtClean="0"/>
              <a:t>MobileSet</a:t>
            </a:r>
            <a:r>
              <a:rPr lang="en-US" dirty="0" smtClean="0"/>
              <a:t> 2</a:t>
            </a:r>
            <a:r>
              <a:rPr lang="he-IL" dirty="0" smtClean="0"/>
              <a:t>)</a:t>
            </a:r>
            <a:endParaRPr lang="he-IL" dirty="0"/>
          </a:p>
          <a:p>
            <a:pPr lvl="2" algn="r" rtl="1"/>
            <a:r>
              <a:rPr lang="he-IL" dirty="0" smtClean="0"/>
              <a:t>הרחבת פונקציונאליות במערכת (אחוז דיוק, הצגת תמונה)</a:t>
            </a:r>
          </a:p>
          <a:p>
            <a:pPr lvl="2" algn="r" rtl="1"/>
            <a:r>
              <a:rPr lang="he-IL" dirty="0" smtClean="0"/>
              <a:t>הרחבת הפעולות לסלולריים ניידים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327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7200" dirty="0" smtClean="0"/>
              <a:t>תקציר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/>
              <a:t>התחום – סיווג תמונה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 smtClean="0"/>
              <a:t>הבעיה – סיווג תמונות פרחים לפי זנים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 smtClean="0"/>
              <a:t>הפתרון – שימוש במודל </a:t>
            </a:r>
            <a:r>
              <a:rPr lang="en-US" sz="3200" dirty="0" smtClean="0"/>
              <a:t>CNN</a:t>
            </a:r>
            <a:r>
              <a:rPr lang="he-IL" sz="3200" dirty="0" smtClean="0"/>
              <a:t> מאומן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9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sz="7200" dirty="0" smtClean="0"/>
              <a:t>רקע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CNN, </a:t>
            </a:r>
            <a:r>
              <a:rPr lang="en-US" sz="4800" dirty="0" err="1"/>
              <a:t>AlexNet</a:t>
            </a:r>
            <a:r>
              <a:rPr lang="en-US" sz="4800" dirty="0"/>
              <a:t> &amp; ImageNet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2796726"/>
            <a:ext cx="11511804" cy="35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Transfer Learning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85" y="5159402"/>
            <a:ext cx="2010375" cy="72876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0" y="4198890"/>
            <a:ext cx="2003079" cy="1689273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45045"/>
          </a:xfrm>
        </p:spPr>
        <p:txBody>
          <a:bodyPr>
            <a:noAutofit/>
          </a:bodyPr>
          <a:lstStyle/>
          <a:p>
            <a:pPr algn="r" rtl="1"/>
            <a:r>
              <a:rPr lang="he-IL" sz="3200" dirty="0" smtClean="0"/>
              <a:t>התמודדות </a:t>
            </a:r>
            <a:r>
              <a:rPr lang="he-IL" sz="3200" dirty="0"/>
              <a:t>עם </a:t>
            </a:r>
            <a:r>
              <a:rPr lang="en-US" sz="3200" dirty="0" smtClean="0"/>
              <a:t>Overfitting</a:t>
            </a:r>
            <a:endParaRPr lang="he-IL" sz="3200" dirty="0" smtClean="0"/>
          </a:p>
          <a:p>
            <a:pPr algn="r" rtl="1"/>
            <a:endParaRPr lang="he-IL" sz="3200" dirty="0"/>
          </a:p>
          <a:p>
            <a:pPr algn="r" rtl="1"/>
            <a:r>
              <a:rPr lang="he-IL" sz="3200" dirty="0" smtClean="0"/>
              <a:t>צמצום זמן אימון</a:t>
            </a:r>
          </a:p>
          <a:p>
            <a:pPr algn="r" rtl="1"/>
            <a:endParaRPr lang="he-IL" sz="3200" dirty="0" smtClean="0"/>
          </a:p>
          <a:p>
            <a:pPr algn="r" rtl="1"/>
            <a:r>
              <a:rPr lang="he-IL" sz="3200" dirty="0" smtClean="0"/>
              <a:t>צמצום זמן פיתוח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2984" y="5888163"/>
            <a:ext cx="201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רשת מקורית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362" y="5888163"/>
            <a:ext cx="201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רשת סופית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MobileNet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err="1" smtClean="0"/>
              <a:t>פילטרי</a:t>
            </a:r>
            <a:r>
              <a:rPr lang="he-IL" sz="3200" dirty="0" smtClean="0"/>
              <a:t> </a:t>
            </a:r>
            <a:r>
              <a:rPr lang="he-IL" sz="3200" dirty="0" err="1" smtClean="0"/>
              <a:t>קונבולוציה</a:t>
            </a:r>
            <a:r>
              <a:rPr lang="he-IL" sz="3200" dirty="0" smtClean="0"/>
              <a:t> סטנדרטיים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4897"/>
          <a:stretch/>
        </p:blipFill>
        <p:spPr>
          <a:xfrm>
            <a:off x="705283" y="3629025"/>
            <a:ext cx="5876925" cy="19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MobileNet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782" b="43258"/>
          <a:stretch/>
        </p:blipFill>
        <p:spPr>
          <a:xfrm>
            <a:off x="6066991" y="4621878"/>
            <a:ext cx="5876925" cy="156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7677" b="8009"/>
          <a:stretch/>
        </p:blipFill>
        <p:spPr>
          <a:xfrm>
            <a:off x="74814" y="2718263"/>
            <a:ext cx="5876925" cy="1903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60625" y="416467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פילטר </a:t>
            </a:r>
            <a:r>
              <a:rPr lang="en-US" dirty="0" err="1" smtClean="0"/>
              <a:t>Depthwise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276" y="479921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פילטר </a:t>
            </a:r>
            <a:r>
              <a:rPr lang="en-US" dirty="0" smtClean="0"/>
              <a:t>Pointwise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sz="7200" dirty="0" smtClean="0"/>
              <a:t>מערכות דומות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0836" y="1145857"/>
            <a:ext cx="6382385" cy="2280285"/>
          </a:xfrm>
          <a:prstGeom prst="roundRect">
            <a:avLst>
              <a:gd name="adj" fmla="val 6642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20836" y="342614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Imagga</a:t>
            </a:r>
            <a:endParaRPr lang="en-US" dirty="0"/>
          </a:p>
        </p:txBody>
      </p:sp>
      <p:pic>
        <p:nvPicPr>
          <p:cNvPr id="7" name="image7.png"/>
          <p:cNvPicPr/>
          <p:nvPr/>
        </p:nvPicPr>
        <p:blipFill>
          <a:blip r:embed="rId3"/>
          <a:srcRect b="22779"/>
          <a:stretch>
            <a:fillRect/>
          </a:stretch>
        </p:blipFill>
        <p:spPr>
          <a:xfrm>
            <a:off x="5638845" y="2058987"/>
            <a:ext cx="6335395" cy="27343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/>
          <p:cNvSpPr txBox="1"/>
          <p:nvPr/>
        </p:nvSpPr>
        <p:spPr>
          <a:xfrm>
            <a:off x="9821432" y="4851308"/>
            <a:ext cx="21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 Vision</a:t>
            </a:r>
            <a:endParaRPr lang="en-US" dirty="0"/>
          </a:p>
        </p:txBody>
      </p:sp>
      <p:pic>
        <p:nvPicPr>
          <p:cNvPr id="9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196488" y="3610808"/>
            <a:ext cx="3752850" cy="2544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318657" y="6221186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Clarifi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124</TotalTime>
  <Words>274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 Boardroom</vt:lpstr>
      <vt:lpstr>הכנס כותרת כאן</vt:lpstr>
      <vt:lpstr>תקציר</vt:lpstr>
      <vt:lpstr>רקע</vt:lpstr>
      <vt:lpstr>CNN, AlexNet &amp; ImageNet</vt:lpstr>
      <vt:lpstr>Transfer Learning</vt:lpstr>
      <vt:lpstr>MobileNet</vt:lpstr>
      <vt:lpstr>MobileNet</vt:lpstr>
      <vt:lpstr>מערכות דומות</vt:lpstr>
      <vt:lpstr>PowerPoint Presentation</vt:lpstr>
      <vt:lpstr>Imagga VS Cloud Vision VS Clarifi VS us</vt:lpstr>
      <vt:lpstr>תיאור המערכת</vt:lpstr>
      <vt:lpstr>ניסויים ומסקנות</vt:lpstr>
      <vt:lpstr>ניסויים ומסקנות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הכנס כותרת כאן</dc:title>
  <dc:creator>סער זאב גוטמן</dc:creator>
  <cp:lastModifiedBy>סער זאב גוטמן</cp:lastModifiedBy>
  <cp:revision>12</cp:revision>
  <dcterms:created xsi:type="dcterms:W3CDTF">2019-06-12T13:22:15Z</dcterms:created>
  <dcterms:modified xsi:type="dcterms:W3CDTF">2019-06-12T15:31:39Z</dcterms:modified>
</cp:coreProperties>
</file>