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סגנון ביניים 1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39" d="100"/>
          <a:sy n="39" d="100"/>
        </p:scale>
        <p:origin x="182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495;&#1493;&#1489;&#1512;&#1514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488;&#1493;&#1504;&#1497;&#1489;&#1512;&#1505;&#1497;&#1496;&#1492;\&#1505;&#1502;&#1505;&#1496;&#1512;%20&#1493;\Res%20&#1513;&#1500;&#1493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עיקר</a:t>
            </a:r>
            <a:r>
              <a:rPr lang="he-IL" baseline="0"/>
              <a:t> שימוש בסלולרי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1D67-4777-BEE0-E2A28A801B3F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1D67-4777-BEE0-E2A28A801B3F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1D67-4777-BEE0-E2A28A801B3F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1D67-4777-BEE0-E2A28A801B3F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1D67-4777-BEE0-E2A28A801B3F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1D67-4777-BEE0-E2A28A801B3F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1D67-4777-BEE0-E2A28A801B3F}"/>
              </c:ext>
            </c:extLst>
          </c:dPt>
          <c:dPt>
            <c:idx val="7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1D67-4777-BEE0-E2A28A801B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גיליון1!$D$29:$K$29</c:f>
              <c:strCache>
                <c:ptCount val="8"/>
                <c:pt idx="0">
                  <c:v>שיחות</c:v>
                </c:pt>
                <c:pt idx="1">
                  <c:v>הודעות</c:v>
                </c:pt>
                <c:pt idx="2">
                  <c:v>מצלמה</c:v>
                </c:pt>
                <c:pt idx="3">
                  <c:v>דפדפן</c:v>
                </c:pt>
                <c:pt idx="4">
                  <c:v>רשתות חברתיות</c:v>
                </c:pt>
                <c:pt idx="5">
                  <c:v>משחקים</c:v>
                </c:pt>
                <c:pt idx="6">
                  <c:v>ניווט</c:v>
                </c:pt>
                <c:pt idx="7">
                  <c:v>חישוב</c:v>
                </c:pt>
              </c:strCache>
            </c:strRef>
          </c:cat>
          <c:val>
            <c:numRef>
              <c:f>גיליון1!$D$30:$K$30</c:f>
              <c:numCache>
                <c:formatCode>General</c:formatCode>
                <c:ptCount val="8"/>
                <c:pt idx="0">
                  <c:v>11</c:v>
                </c:pt>
                <c:pt idx="1">
                  <c:v>4</c:v>
                </c:pt>
                <c:pt idx="2">
                  <c:v>15</c:v>
                </c:pt>
                <c:pt idx="3">
                  <c:v>7</c:v>
                </c:pt>
                <c:pt idx="4">
                  <c:v>11</c:v>
                </c:pt>
                <c:pt idx="5">
                  <c:v>3</c:v>
                </c:pt>
                <c:pt idx="6">
                  <c:v>8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D67-4777-BEE0-E2A28A801B3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85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 err="1"/>
              <a:t>Presicion</a:t>
            </a:r>
            <a:r>
              <a:rPr lang="en-US" sz="1600" dirty="0"/>
              <a:t> -recall</a:t>
            </a:r>
          </a:p>
        </c:rich>
      </c:tx>
      <c:layout>
        <c:manualLayout>
          <c:xMode val="edge"/>
          <c:yMode val="edge"/>
          <c:x val="0.309746238822116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5.6569598629393335E-2"/>
          <c:y val="0.14897832817337464"/>
          <c:w val="0.88854119041571411"/>
          <c:h val="0.75377392067477633"/>
        </c:manualLayout>
      </c:layout>
      <c:scatterChart>
        <c:scatterStyle val="lineMarker"/>
        <c:varyColors val="0"/>
        <c:ser>
          <c:idx val="0"/>
          <c:order val="0"/>
          <c:tx>
            <c:strRef>
              <c:f>Res!$O$17</c:f>
              <c:strCache>
                <c:ptCount val="1"/>
                <c:pt idx="0">
                  <c:v>precision</c:v>
                </c:pt>
              </c:strCache>
            </c:strRef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Res!$P$18:$P$22</c:f>
              <c:numCache>
                <c:formatCode>General</c:formatCode>
                <c:ptCount val="5"/>
                <c:pt idx="0">
                  <c:v>1</c:v>
                </c:pt>
                <c:pt idx="1">
                  <c:v>0.9</c:v>
                </c:pt>
                <c:pt idx="2">
                  <c:v>0.92</c:v>
                </c:pt>
                <c:pt idx="3">
                  <c:v>0.8</c:v>
                </c:pt>
                <c:pt idx="4">
                  <c:v>1</c:v>
                </c:pt>
              </c:numCache>
            </c:numRef>
          </c:xVal>
          <c:yVal>
            <c:numRef>
              <c:f>Res!$O$18:$O$22</c:f>
              <c:numCache>
                <c:formatCode>General</c:formatCode>
                <c:ptCount val="5"/>
                <c:pt idx="0">
                  <c:v>1</c:v>
                </c:pt>
                <c:pt idx="1">
                  <c:v>0.93</c:v>
                </c:pt>
                <c:pt idx="2">
                  <c:v>0.9</c:v>
                </c:pt>
                <c:pt idx="3">
                  <c:v>1</c:v>
                </c:pt>
                <c:pt idx="4">
                  <c:v>0.86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EA-4DF8-B0F2-73EA33001E7A}"/>
            </c:ext>
          </c:extLst>
        </c:ser>
        <c:ser>
          <c:idx val="1"/>
          <c:order val="1"/>
          <c:tx>
            <c:v>sec</c:v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2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Res!$G$18:$G$22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0.5</c:v>
                </c:pt>
                <c:pt idx="3">
                  <c:v>0.75</c:v>
                </c:pt>
                <c:pt idx="4">
                  <c:v>0.6</c:v>
                </c:pt>
              </c:numCache>
            </c:numRef>
          </c:xVal>
          <c:yVal>
            <c:numRef>
              <c:f>Res!$F$18:$F$22</c:f>
              <c:numCache>
                <c:formatCode>General</c:formatCode>
                <c:ptCount val="5"/>
                <c:pt idx="0">
                  <c:v>0.83340000000000003</c:v>
                </c:pt>
                <c:pt idx="1">
                  <c:v>0</c:v>
                </c:pt>
                <c:pt idx="2">
                  <c:v>1</c:v>
                </c:pt>
                <c:pt idx="3">
                  <c:v>0.9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6EA-4DF8-B0F2-73EA33001E7A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537692440"/>
        <c:axId val="537690472"/>
      </c:scatterChart>
      <c:valAx>
        <c:axId val="537692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37690472"/>
        <c:crosses val="autoZero"/>
        <c:crossBetween val="midCat"/>
      </c:valAx>
      <c:valAx>
        <c:axId val="53769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37692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solidFill>
        <a:schemeClr val="tx1"/>
      </a:solidFill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0.64236</cdr:x>
      <cdr:y>0.15394</cdr:y>
    </cdr:from>
    <cdr:to>
      <cdr:x>0.77153</cdr:x>
      <cdr:y>0.25463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9EE6127F-4B51-4D1B-8080-F3F37E83E19B}"/>
            </a:ext>
          </a:extLst>
        </cdr:cNvPr>
        <cdr:cNvSpPr txBox="1"/>
      </cdr:nvSpPr>
      <cdr:spPr>
        <a:xfrm xmlns:a="http://schemas.openxmlformats.org/drawingml/2006/main">
          <a:off x="2936875" y="422275"/>
          <a:ext cx="5905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he-IL" sz="1100"/>
        </a:p>
      </cdr:txBody>
    </cdr:sp>
  </cdr:relSizeAnchor>
  <cdr:relSizeAnchor xmlns:cdr="http://schemas.openxmlformats.org/drawingml/2006/chartDrawing">
    <cdr:from>
      <cdr:x>0.64236</cdr:x>
      <cdr:y>0.15394</cdr:y>
    </cdr:from>
    <cdr:to>
      <cdr:x>0.77153</cdr:x>
      <cdr:y>0.25463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9EE6127F-4B51-4D1B-8080-F3F37E83E19B}"/>
            </a:ext>
          </a:extLst>
        </cdr:cNvPr>
        <cdr:cNvSpPr txBox="1"/>
      </cdr:nvSpPr>
      <cdr:spPr>
        <a:xfrm xmlns:a="http://schemas.openxmlformats.org/drawingml/2006/main">
          <a:off x="2936875" y="422275"/>
          <a:ext cx="5905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he-IL" sz="1100"/>
        </a:p>
      </cdr:txBody>
    </cdr:sp>
  </cdr:relSizeAnchor>
  <cdr:relSizeAnchor xmlns:cdr="http://schemas.openxmlformats.org/drawingml/2006/chartDrawing">
    <cdr:from>
      <cdr:x>0.64236</cdr:x>
      <cdr:y>0.15394</cdr:y>
    </cdr:from>
    <cdr:to>
      <cdr:x>0.77153</cdr:x>
      <cdr:y>0.25463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9EE6127F-4B51-4D1B-8080-F3F37E83E19B}"/>
            </a:ext>
          </a:extLst>
        </cdr:cNvPr>
        <cdr:cNvSpPr txBox="1"/>
      </cdr:nvSpPr>
      <cdr:spPr>
        <a:xfrm xmlns:a="http://schemas.openxmlformats.org/drawingml/2006/main">
          <a:off x="2936875" y="422275"/>
          <a:ext cx="5905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he-IL" sz="1100"/>
        </a:p>
      </cdr:txBody>
    </cdr:sp>
  </cdr:relSizeAnchor>
  <cdr:relSizeAnchor xmlns:cdr="http://schemas.openxmlformats.org/drawingml/2006/chartDrawing">
    <cdr:from>
      <cdr:x>0.64236</cdr:x>
      <cdr:y>0.15394</cdr:y>
    </cdr:from>
    <cdr:to>
      <cdr:x>0.77153</cdr:x>
      <cdr:y>0.25463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:a16="http://schemas.microsoft.com/office/drawing/2014/main" id="{9EE6127F-4B51-4D1B-8080-F3F37E83E19B}"/>
            </a:ext>
          </a:extLst>
        </cdr:cNvPr>
        <cdr:cNvSpPr txBox="1"/>
      </cdr:nvSpPr>
      <cdr:spPr>
        <a:xfrm xmlns:a="http://schemas.openxmlformats.org/drawingml/2006/main">
          <a:off x="2936875" y="422275"/>
          <a:ext cx="59055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he-IL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7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340E-727C-407A-A3F3-0941ED4EA69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1" y="1483361"/>
            <a:ext cx="6614159" cy="100584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מערכת המציעה שירות של סיווג תמונות על פי האובייקטים המופיעים בהן.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בפרט, המערכת שפיתחנו מקבלת אוסף תמונות של פרחים, ומסווגת אותם לפי 5 סוגים שהוגדרו מראש –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Daisy, Rose, Dandelion, Sunflower, Tulip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" y="114671"/>
            <a:ext cx="6614160" cy="131788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" y="114671"/>
            <a:ext cx="5295900" cy="1135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מערכת מבוססת </a:t>
            </a:r>
            <a:r>
              <a:rPr lang="en-US" sz="3200" dirty="0"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r>
              <a:rPr lang="he-IL" sz="32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לסיווג תמונות פרחים לפי סוג הפרח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1" y="2540002"/>
            <a:ext cx="3158495" cy="1674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תרשים 12">
            <a:extLst>
              <a:ext uri="{FF2B5EF4-FFF2-40B4-BE49-F238E27FC236}">
                <a16:creationId xmlns:a16="http://schemas.microsoft.com/office/drawing/2014/main" id="{90EB94A1-DF75-4013-A44A-A39EA1554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888022"/>
              </p:ext>
            </p:extLst>
          </p:nvPr>
        </p:nvGraphicFramePr>
        <p:xfrm>
          <a:off x="149914" y="6481016"/>
          <a:ext cx="3215439" cy="186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2E58EE8A-84FE-4D05-B995-F1183D8E0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68297"/>
              </p:ext>
            </p:extLst>
          </p:nvPr>
        </p:nvGraphicFramePr>
        <p:xfrm>
          <a:off x="3498925" y="4451048"/>
          <a:ext cx="3115768" cy="179373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57419">
                  <a:extLst>
                    <a:ext uri="{9D8B030D-6E8A-4147-A177-3AD203B41FA5}">
                      <a16:colId xmlns:a16="http://schemas.microsoft.com/office/drawing/2014/main" val="2987033876"/>
                    </a:ext>
                  </a:extLst>
                </a:gridCol>
                <a:gridCol w="395647">
                  <a:extLst>
                    <a:ext uri="{9D8B030D-6E8A-4147-A177-3AD203B41FA5}">
                      <a16:colId xmlns:a16="http://schemas.microsoft.com/office/drawing/2014/main" val="2157106546"/>
                    </a:ext>
                  </a:extLst>
                </a:gridCol>
                <a:gridCol w="596056">
                  <a:extLst>
                    <a:ext uri="{9D8B030D-6E8A-4147-A177-3AD203B41FA5}">
                      <a16:colId xmlns:a16="http://schemas.microsoft.com/office/drawing/2014/main" val="1232311446"/>
                    </a:ext>
                  </a:extLst>
                </a:gridCol>
                <a:gridCol w="377297">
                  <a:extLst>
                    <a:ext uri="{9D8B030D-6E8A-4147-A177-3AD203B41FA5}">
                      <a16:colId xmlns:a16="http://schemas.microsoft.com/office/drawing/2014/main" val="1540873854"/>
                    </a:ext>
                  </a:extLst>
                </a:gridCol>
                <a:gridCol w="374005">
                  <a:extLst>
                    <a:ext uri="{9D8B030D-6E8A-4147-A177-3AD203B41FA5}">
                      <a16:colId xmlns:a16="http://schemas.microsoft.com/office/drawing/2014/main" val="3833848427"/>
                    </a:ext>
                  </a:extLst>
                </a:gridCol>
                <a:gridCol w="615344">
                  <a:extLst>
                    <a:ext uri="{9D8B030D-6E8A-4147-A177-3AD203B41FA5}">
                      <a16:colId xmlns:a16="http://schemas.microsoft.com/office/drawing/2014/main" val="2918234184"/>
                    </a:ext>
                  </a:extLst>
                </a:gridCol>
              </a:tblGrid>
              <a:tr h="154259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System 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07326"/>
                  </a:ext>
                </a:extLst>
              </a:tr>
              <a:tr h="254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Daisy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Dandelion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Tulip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Rose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Sunflower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25989"/>
                  </a:ext>
                </a:extLst>
              </a:tr>
              <a:tr h="154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True Positive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362816"/>
                  </a:ext>
                </a:extLst>
              </a:tr>
              <a:tr h="250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False Positive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95077"/>
                  </a:ext>
                </a:extLst>
              </a:tr>
              <a:tr h="250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True negative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829531"/>
                  </a:ext>
                </a:extLst>
              </a:tr>
              <a:tr h="315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False negative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144688"/>
                  </a:ext>
                </a:extLst>
              </a:tr>
              <a:tr h="154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Precision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0.8334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892233"/>
                  </a:ext>
                </a:extLst>
              </a:tr>
              <a:tr h="1542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Recall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601498"/>
                  </a:ext>
                </a:extLst>
              </a:tr>
            </a:tbl>
          </a:graphicData>
        </a:graphic>
      </p:graphicFrame>
      <p:pic>
        <p:nvPicPr>
          <p:cNvPr id="16" name="תמונה 15">
            <a:extLst>
              <a:ext uri="{FF2B5EF4-FFF2-40B4-BE49-F238E27FC236}">
                <a16:creationId xmlns:a16="http://schemas.microsoft.com/office/drawing/2014/main" id="{98AFB8C2-86B4-4C33-8D4D-DBA1E557620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40" y="6502994"/>
            <a:ext cx="3115769" cy="1847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00315F4-B9F5-45AB-A3FC-493F3B08D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75" y="4490592"/>
            <a:ext cx="3176301" cy="1714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F4F09F0-73C7-4A7D-9647-A135C6DF2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" y="8626231"/>
            <a:ext cx="3258673" cy="1833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C1C91D06-38FE-4CFE-BCD1-995EAF32B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3440" y="2518229"/>
            <a:ext cx="3158494" cy="1691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1" name="Chart 7">
            <a:extLst>
              <a:ext uri="{FF2B5EF4-FFF2-40B4-BE49-F238E27FC236}">
                <a16:creationId xmlns:a16="http://schemas.microsoft.com/office/drawing/2014/main" id="{695C2B5E-35E7-4307-86D8-76185774D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981783"/>
              </p:ext>
            </p:extLst>
          </p:nvPr>
        </p:nvGraphicFramePr>
        <p:xfrm>
          <a:off x="3465979" y="8583196"/>
          <a:ext cx="3205955" cy="1876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36068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124</TotalTime>
  <Words>74</Words>
  <Application>Microsoft Office PowerPoint</Application>
  <PresentationFormat>מסך רחב</PresentationFormat>
  <Paragraphs>47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David</vt:lpstr>
      <vt:lpstr>Office Theme</vt:lpstr>
      <vt:lpstr>מערכת המציעה שירות של סיווג תמונות על פי האובייקטים המופיעים בהן.  בפרט, המערכת שפיתחנו מקבלת אוסף תמונות של פרחים, ומסווגת אותם לפי 5 סוגים שהוגדרו מראש – Daisy, Rose, Dandelion, Sunflower, Tulip.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המציעה שירות של סיווג תמונות על פי האובייקטים המופיעים בהן.  בפרט, המערכת שפיתחנו מקבלת אוסף תמונות של פרחים, ומסווגת אותם לפי 5 סוגים שהוגדרו מראש – Daisy, Rose, Dandelion, Sunflower, Tulip.</dc:title>
  <dc:creator>עילי פרידמן</dc:creator>
  <cp:lastModifiedBy>ilay friedman</cp:lastModifiedBy>
  <cp:revision>10</cp:revision>
  <dcterms:created xsi:type="dcterms:W3CDTF">2019-06-13T15:17:55Z</dcterms:created>
  <dcterms:modified xsi:type="dcterms:W3CDTF">2019-06-14T06:43:45Z</dcterms:modified>
</cp:coreProperties>
</file>