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1pPr>
    <a:lvl2pPr marL="457200" indent="0" algn="l" defTabSz="91440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2pPr>
    <a:lvl3pPr marL="914400" indent="0" algn="l" defTabSz="91440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3pPr>
    <a:lvl4pPr marL="1371600" indent="0" algn="l" defTabSz="91440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4pPr>
    <a:lvl5pPr marL="1828800" indent="0" algn="l" defTabSz="91440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5pPr>
    <a:lvl6pPr marL="1828800" indent="0" algn="l" defTabSz="91440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6pPr>
    <a:lvl7pPr marL="1828800" indent="0" algn="l" defTabSz="91440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7pPr>
    <a:lvl8pPr marL="1828800" indent="0" algn="l" defTabSz="91440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8pPr>
    <a:lvl9pPr marL="1828800" indent="0" algn="l" defTabSz="914400" eaLnBrk="1" fontAlgn="base" latinLnBrk="0" hangingPunct="1">
      <a:lnSpc>
        <a:spcPct val="100000"/>
      </a:lnSpc>
      <a:spcBef>
        <a:spcPts val="0"/>
      </a:spcBef>
      <a:spcAft>
        <a:spcPts val="0"/>
      </a:spcAft>
      <a:buNone/>
      <a:defRPr sz="1800" b="0" i="0" u="none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209" d="100"/>
          <a:sy n="20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873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indent="0" algn="l" defTabSz="91440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1pPr>
    <a:lvl2pPr marL="457200" indent="0" algn="l" defTabSz="91440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2pPr>
    <a:lvl3pPr marL="914400" indent="0" algn="l" defTabSz="91440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3pPr>
    <a:lvl4pPr marL="1371600" indent="0" algn="l" defTabSz="91440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4pPr>
    <a:lvl5pPr marL="1828800" indent="0" algn="l" defTabSz="91440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5pPr>
    <a:lvl6pPr marL="1828800" indent="0" algn="l" defTabSz="91440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6pPr>
    <a:lvl7pPr marL="1828800" indent="0" algn="l" defTabSz="91440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7pPr>
    <a:lvl8pPr marL="1828800" indent="0" algn="l" defTabSz="91440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8pPr>
    <a:lvl9pPr marL="1828800" indent="0" algn="l" defTabSz="914400" eaLnBrk="1" fontAlgn="base" latinLnBrk="0" hangingPunct="1">
      <a:lnSpc>
        <a:spcPct val="100000"/>
      </a:lnSpc>
      <a:spcBef>
        <a:spcPct val="30000"/>
      </a:spcBef>
      <a:spcAft>
        <a:spcPts val="0"/>
      </a:spcAft>
      <a:buNone/>
      <a:defRPr sz="1200" b="0" i="0" u="none" strike="noStrike" kern="0" cap="none" spc="0" baseline="0">
        <a:solidFill>
          <a:schemeClr val="tx1"/>
        </a:solidFill>
        <a:latin typeface="Calibri" pitchFamily="34" charset="0"/>
        <a:ea typeface="宋体" pitchFamily="0" charset="0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8932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24441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11698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791540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27744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3336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7477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3376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35840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1501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4429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5621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3159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0" y="0"/>
            <a:ext cx="1587" cy="15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1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3423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74669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8654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363" y="4762"/>
            <a:ext cx="1217846" cy="6853133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 xmlns:a="http://schemas.openxmlformats.org/drawingml/2006/main"/>
          <a:ln xmlns:a="http://schemas.openxmlformats.org/drawingml/2006/main"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2192000" y="3695700"/>
            <a:ext cx="0" cy="3162300"/>
          </a:xfrm>
          <a:custGeom xmlns:a="http://schemas.openxmlformats.org/drawingml/2006/main"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 xmlns:a="http://schemas.openxmlformats.org/drawingml/2006/main"/>
          <a:ln xmlns:a="http://schemas.openxmlformats.org/drawingml/2006/main"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714" cy="685789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4672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5FC8ED"/>
          </a:solidFill>
          <a:ln xmlns:a="http://schemas.openxmlformats.org/drawingml/2006/main" w="12700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1200" y="0"/>
            <a:ext cx="2588233" cy="685789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8ED"/>
          </a:solidFill>
          <a:ln xmlns:a="http://schemas.openxmlformats.org/drawingml/2006/main" w="12700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364" cy="380989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8"/>
                </a:lnTo>
                <a:lnTo>
                  <a:pt x="21598" y="21598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6ADE2"/>
          </a:solidFill>
          <a:ln xmlns:a="http://schemas.openxmlformats.org/drawingml/2006/main" w="12700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675" y="0"/>
            <a:ext cx="2854139" cy="685789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1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6ADE2"/>
          </a:solidFill>
          <a:ln xmlns:a="http://schemas.openxmlformats.org/drawingml/2006/main" w="12700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214" cy="685789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C82C3"/>
          </a:solidFill>
          <a:ln xmlns:a="http://schemas.openxmlformats.org/drawingml/2006/main" w="12700" cmpd="sng" cap="flat">
            <a:noFill/>
            <a:prstDash val="solid"/>
            <a:miter/>
          </a:ln>
        </p:spPr>
      </p:sp>
      <p:sp>
        <p:nvSpPr>
          <p:cNvPr id="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4701" y="0"/>
            <a:ext cx="1257113" cy="685789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4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05F91"/>
          </a:solidFill>
          <a:ln xmlns:a="http://schemas.openxmlformats.org/drawingml/2006/main" w="12700" cmpd="sng" cap="flat">
            <a:noFill/>
            <a:prstDash val="solid"/>
            <a:miter/>
          </a:ln>
        </p:spPr>
      </p:sp>
      <p:sp>
        <p:nvSpPr>
          <p:cNvPr id="1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089" cy="32669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16ADE2"/>
          </a:solidFill>
          <a:ln xmlns:a="http://schemas.openxmlformats.org/drawingml/2006/main" w="12700" cmpd="sng" cap="flat">
            <a:noFill/>
            <a:prstDash val="solid"/>
            <a:miter/>
          </a:ln>
        </p:spPr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8575"/>
            <a:ext cx="2803525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Calibri" pitchFamily="34" charset="0"/>
              <a:ea typeface="宋体" pitchFamily="0" charset="0"/>
              <a:cs typeface="Calibri" pitchFamily="34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4962" y="6378575"/>
            <a:ext cx="3902075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>
              <a:latin typeface="Calibri" pitchFamily="34" charset="0"/>
              <a:ea typeface="宋体" pitchFamily="0" charset="0"/>
              <a:cs typeface="Calibri" pitchFamily="34" charset="0"/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778875" y="6378575"/>
            <a:ext cx="2803525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fld id="{CAD2D6BD-DE1B-4B5F-8B41-2702339687B9}" type="slidenum"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宋体" pitchFamily="0" charset="0"/>
                <a:cs typeface="Calibri" pitchFamily="34" charset="0"/>
              </a:rPr>
              <a:t>&lt;#&gt;</a:t>
            </a:fld>
            <a:endParaRPr lang="zh-CN" altLang="en-US">
              <a:latin typeface="Calibri" pitchFamily="34" charset="0"/>
              <a:ea typeface="宋体" pitchFamily="0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9226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3697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1506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18173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03454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16708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9907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1228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77564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363" y="4762"/>
            <a:ext cx="1217846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4672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1200" y="0"/>
            <a:ext cx="258823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8"/>
                </a:lnTo>
                <a:lnTo>
                  <a:pt x="21598" y="21598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1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4701" y="0"/>
            <a:ext cx="125711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4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6" cy="634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741362" y="1990725"/>
            <a:ext cx="10709276" cy="20685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/>
          </p:nvPr>
        </p:nvSpPr>
        <p:spPr>
          <a:xfrm rot="0">
            <a:off x="4144962" y="6378575"/>
            <a:ext cx="390207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dt"/>
          </p:nvPr>
        </p:nvSpPr>
        <p:spPr>
          <a:xfrm rot="0">
            <a:off x="609600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>
              <a:solidFill>
                <a:srgbClr val="898989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/>
          </p:nvPr>
        </p:nvSpPr>
        <p:spPr>
          <a:xfrm rot="0">
            <a:off x="8778875" y="6378575"/>
            <a:ext cx="2803525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1800" b="0" i="0" u="none" strike="noStrike" kern="0" cap="none" spc="0" baseline="0">
                <a:solidFill>
                  <a:srgbClr val="898989"/>
                </a:solidFill>
                <a:latin typeface="Calibri" pitchFamily="34" charset="0"/>
                <a:ea typeface="宋体" pitchFamily="0" charset="0"/>
                <a:cs typeface="Lucida Sans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Calibri" pitchFamily="34" charset="0"/>
              <a:ea typeface="宋体" pitchFamily="0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5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marL="0" indent="0" algn="ctr" defTabSz="914400" eaLnBrk="0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baseline="0">
          <a:solidFill>
            <a:schemeClr val="tx2"/>
          </a:solidFill>
          <a:latin typeface="Calibri" pitchFamily="34" charset="0"/>
          <a:ea typeface="宋体" pitchFamily="0" charset="0"/>
          <a:cs typeface="Calibri" pitchFamily="34" charset="0"/>
        </a:defRPr>
      </a:lvl1pPr>
    </p:titleStyle>
    <p:bodyStyle>
      <a:lvl1pPr marL="0" indent="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 pitchFamily="0" charset="0"/>
          <a:cs typeface="Calibri" pitchFamily="34" charset="0"/>
        </a:defRPr>
      </a:lvl1pPr>
      <a:lvl2pPr marL="457200" indent="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 pitchFamily="0" charset="0"/>
          <a:cs typeface="Calibri" pitchFamily="34" charset="0"/>
        </a:defRPr>
      </a:lvl2pPr>
      <a:lvl3pPr marL="914400" indent="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 pitchFamily="0" charset="0"/>
          <a:cs typeface="Calibri" pitchFamily="34" charset="0"/>
        </a:defRPr>
      </a:lvl3pPr>
      <a:lvl4pPr marL="1371600" indent="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 pitchFamily="0" charset="0"/>
          <a:cs typeface="Calibri" pitchFamily="34" charset="0"/>
        </a:defRPr>
      </a:lvl4pPr>
      <a:lvl5pPr marL="1828800" indent="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 pitchFamily="0" charset="0"/>
          <a:cs typeface="Calibri" pitchFamily="34" charset="0"/>
        </a:defRPr>
      </a:lvl5pPr>
      <a:lvl6pPr marL="1828800" indent="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 pitchFamily="0" charset="0"/>
          <a:cs typeface="Calibri" pitchFamily="34" charset="0"/>
        </a:defRPr>
      </a:lvl6pPr>
      <a:lvl7pPr marL="1828800" indent="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 pitchFamily="0" charset="0"/>
          <a:cs typeface="Calibri" pitchFamily="34" charset="0"/>
        </a:defRPr>
      </a:lvl7pPr>
      <a:lvl8pPr marL="1828800" indent="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 pitchFamily="0" charset="0"/>
          <a:cs typeface="Calibri" pitchFamily="34" charset="0"/>
        </a:defRPr>
      </a:lvl8pPr>
      <a:lvl9pPr marL="1828800" indent="0" algn="l" defTabSz="914400" eaLnBrk="0" fontAlgn="base" latinLnBrk="0" hangingPunct="0">
        <a:lnSpc>
          <a:spcPct val="100000"/>
        </a:lnSpc>
        <a:spcBef>
          <a:spcPct val="20000"/>
        </a:spcBef>
        <a:spcAft>
          <a:spcPts val="0"/>
        </a:spcAft>
        <a:buNone/>
        <a:defRPr sz="1800" b="0" i="0" u="none" baseline="0">
          <a:solidFill>
            <a:schemeClr val="tx1"/>
          </a:solidFill>
          <a:latin typeface="Calibri" pitchFamily="34" charset="0"/>
          <a:ea typeface="宋体" pitchFamily="0" charset="0"/>
          <a:cs typeface="Calibri" pitchFamily="34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pimg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pimg16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pimg17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pimg18.jpg"/><Relationship Id="rId2" Type="http://schemas.openxmlformats.org/officeDocument/2006/relationships/image" Target="../media/pimg19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pimg2.png"/><Relationship Id="rId2" Type="http://schemas.openxmlformats.org/officeDocument/2006/relationships/image" Target="../media/pimg3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pimg4.png"/><Relationship Id="rId2" Type="http://schemas.openxmlformats.org/officeDocument/2006/relationships/image" Target="../media/pimg5.png"/><Relationship Id="rId3" Type="http://schemas.openxmlformats.org/officeDocument/2006/relationships/image" Target="../media/pimg6.jp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pimg7.png"/><Relationship Id="rId2" Type="http://schemas.openxmlformats.org/officeDocument/2006/relationships/image" Target="../media/pimg8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pimg9.png"/><Relationship Id="rId2" Type="http://schemas.openxmlformats.org/officeDocument/2006/relationships/image" Target="../media/pimg10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pimg11.png"/><Relationship Id="rId2" Type="http://schemas.openxmlformats.org/officeDocument/2006/relationships/image" Target="../media/pimg12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pimg13.png"/><Relationship Id="rId2" Type="http://schemas.openxmlformats.org/officeDocument/2006/relationships/image" Target="../media/pimg14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pimg15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曲线"/>
          <p:cNvSpPr>
            <a:spLocks/>
          </p:cNvSpPr>
          <p:nvPr/>
        </p:nvSpPr>
        <p:spPr>
          <a:xfrm rot="0">
            <a:off x="876299" y="1266825"/>
            <a:ext cx="1228692" cy="105723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56" y="0"/>
                </a:moveTo>
                <a:lnTo>
                  <a:pt x="4643" y="0"/>
                </a:lnTo>
                <a:lnTo>
                  <a:pt x="0" y="10799"/>
                </a:lnTo>
                <a:lnTo>
                  <a:pt x="4643" y="21587"/>
                </a:lnTo>
                <a:lnTo>
                  <a:pt x="16956" y="21587"/>
                </a:lnTo>
                <a:lnTo>
                  <a:pt x="21598" y="10799"/>
                </a:lnTo>
                <a:lnTo>
                  <a:pt x="16956" y="0"/>
                </a:lnTo>
                <a:lnTo>
                  <a:pt x="16956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971675" y="990600"/>
            <a:ext cx="647659" cy="56195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19" y="0"/>
                </a:moveTo>
                <a:lnTo>
                  <a:pt x="4679" y="0"/>
                </a:lnTo>
                <a:lnTo>
                  <a:pt x="0" y="10811"/>
                </a:lnTo>
                <a:lnTo>
                  <a:pt x="4679" y="21599"/>
                </a:lnTo>
                <a:lnTo>
                  <a:pt x="16919" y="21599"/>
                </a:lnTo>
                <a:lnTo>
                  <a:pt x="21599" y="10811"/>
                </a:lnTo>
                <a:lnTo>
                  <a:pt x="16919" y="0"/>
                </a:lnTo>
                <a:lnTo>
                  <a:pt x="16919" y="0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3752849" y="1190625"/>
            <a:ext cx="1666792" cy="14382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6" y="0"/>
                </a:moveTo>
                <a:lnTo>
                  <a:pt x="4654" y="0"/>
                </a:lnTo>
                <a:lnTo>
                  <a:pt x="0" y="10799"/>
                </a:lnTo>
                <a:lnTo>
                  <a:pt x="4654" y="21590"/>
                </a:lnTo>
                <a:lnTo>
                  <a:pt x="16936" y="21590"/>
                </a:lnTo>
                <a:lnTo>
                  <a:pt x="21590" y="10799"/>
                </a:lnTo>
                <a:lnTo>
                  <a:pt x="16936" y="0"/>
                </a:lnTo>
                <a:lnTo>
                  <a:pt x="16936" y="0"/>
                </a:lnTo>
                <a:close/>
              </a:path>
            </a:pathLst>
          </a:custGeom>
          <a:solidFill>
            <a:srgbClr val="42D09F"/>
          </a:solidFill>
          <a:ln w="12700"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3800474" y="5137150"/>
            <a:ext cx="723829" cy="61883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75" y="0"/>
                </a:moveTo>
                <a:lnTo>
                  <a:pt x="4621" y="0"/>
                </a:lnTo>
                <a:lnTo>
                  <a:pt x="0" y="10810"/>
                </a:lnTo>
                <a:lnTo>
                  <a:pt x="4621" y="21599"/>
                </a:lnTo>
                <a:lnTo>
                  <a:pt x="16975" y="21599"/>
                </a:lnTo>
                <a:lnTo>
                  <a:pt x="21599" y="10810"/>
                </a:lnTo>
                <a:lnTo>
                  <a:pt x="16975" y="0"/>
                </a:lnTo>
                <a:lnTo>
                  <a:pt x="16975" y="0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32" name="矩形"/>
          <p:cNvSpPr>
            <a:spLocks/>
          </p:cNvSpPr>
          <p:nvPr/>
        </p:nvSpPr>
        <p:spPr>
          <a:xfrm rot="0">
            <a:off x="2373312" y="95250"/>
            <a:ext cx="6326188" cy="485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33" name="矩形"/>
          <p:cNvSpPr>
            <a:spLocks/>
          </p:cNvSpPr>
          <p:nvPr/>
        </p:nvSpPr>
        <p:spPr>
          <a:xfrm rot="0">
            <a:off x="3940158" y="2998788"/>
            <a:ext cx="5037138" cy="1809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9050" indent="222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STUDENT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NAME: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ILAYABHARATHI M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9050" indent="222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REGISTER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NO: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312205878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9050" indent="222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DEPARTMENT:COMMERCE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Lucida Sans" pitchFamily="0" charset="0"/>
            </a:endParaRPr>
          </a:p>
          <a:p>
            <a:pPr marL="19050" indent="2222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COLLEGE:VIDHYA SAGAR WOMENS COLLEGE  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Lucida Sans" pitchFamily="0" charset="0"/>
            </a:endParaRPr>
          </a:p>
        </p:txBody>
      </p:sp>
      <p:sp>
        <p:nvSpPr>
          <p:cNvPr id="34" name="矩形"/>
          <p:cNvSpPr>
            <a:spLocks/>
          </p:cNvSpPr>
          <p:nvPr/>
        </p:nvSpPr>
        <p:spPr>
          <a:xfrm rot="0">
            <a:off x="11410951" y="6383337"/>
            <a:ext cx="100012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35" name="矩形"/>
          <p:cNvSpPr>
            <a:spLocks/>
          </p:cNvSpPr>
          <p:nvPr/>
        </p:nvSpPr>
        <p:spPr>
          <a:xfrm rot="0">
            <a:off x="1666874" y="6356349"/>
            <a:ext cx="76200" cy="177799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36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4944274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6" cy="634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MODELLING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738187" y="1397000"/>
            <a:ext cx="10269537" cy="21193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Identify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what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you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want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achieve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with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your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modeling.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Common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objectives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might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include: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ct val="36000"/>
              <a:buFont typeface="Symbol" pitchFamily="18" charset="2"/>
              <a:buChar char=""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Predicting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turnover.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ct val="36000"/>
              <a:buFont typeface="Symbol" pitchFamily="18" charset="2"/>
              <a:buChar char=""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Analyzing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impact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training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ct val="36000"/>
              <a:buFont typeface="Symbol" pitchFamily="18" charset="2"/>
              <a:buChar char=""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Assessing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factors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influencing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compensation.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11322050" y="4603750"/>
            <a:ext cx="171448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10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1666874" y="4578350"/>
            <a:ext cx="76200" cy="177798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9353551" y="3756025"/>
            <a:ext cx="180978" cy="18101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9" y="21598"/>
                </a:lnTo>
                <a:lnTo>
                  <a:pt x="21599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10058401" y="525462"/>
            <a:ext cx="457337" cy="4570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6455586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矩形"/>
          <p:cNvSpPr>
            <a:spLocks/>
          </p:cNvSpPr>
          <p:nvPr/>
        </p:nvSpPr>
        <p:spPr>
          <a:xfrm rot="0">
            <a:off x="609600" y="180975"/>
            <a:ext cx="7880349" cy="5632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Cleaning: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62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1.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Conditional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Formatting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Lucida Sans" pitchFamily="0" charset="0"/>
              </a:rPr>
              <a:t>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Calibri" pitchFamily="34" charset="0"/>
              <a:ea typeface="Calibri" pitchFamily="34" charset="0"/>
              <a:cs typeface="Lucida Sans" pitchFamily="0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highlights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2.Filter: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remove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level: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=SUMIF(D2:D100,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"Training",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E2:E100)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209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Summary: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1.Pivot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Table: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562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2.Graph: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visualization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organisation.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51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4566314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4061" y="484187"/>
            <a:ext cx="2490787" cy="634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RESULTS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622300" y="1420812"/>
            <a:ext cx="7505699" cy="3513137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832976" y="752474"/>
            <a:ext cx="314269" cy="3238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8" y="21598"/>
                </a:lnTo>
                <a:lnTo>
                  <a:pt x="21598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1638492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"/>
          <p:cNvSpPr>
            <a:spLocks/>
          </p:cNvSpPr>
          <p:nvPr/>
        </p:nvSpPr>
        <p:spPr>
          <a:xfrm rot="0">
            <a:off x="11322050" y="6149975"/>
            <a:ext cx="98425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622300" y="295275"/>
            <a:ext cx="7348538" cy="3878261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160" name="矩形"/>
          <p:cNvSpPr>
            <a:spLocks/>
          </p:cNvSpPr>
          <p:nvPr/>
        </p:nvSpPr>
        <p:spPr>
          <a:xfrm rot="0">
            <a:off x="1666874" y="6124575"/>
            <a:ext cx="76200" cy="177799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9353551" y="5019675"/>
            <a:ext cx="457346" cy="45711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9353551" y="5553075"/>
            <a:ext cx="180978" cy="1810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9" y="21598"/>
                </a:lnTo>
                <a:lnTo>
                  <a:pt x="21599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0191666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"/>
          <p:cNvSpPr>
            <a:spLocks/>
          </p:cNvSpPr>
          <p:nvPr/>
        </p:nvSpPr>
        <p:spPr>
          <a:xfrm rot="0">
            <a:off x="741362" y="1317625"/>
            <a:ext cx="2947987" cy="609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Conclusion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741362" y="1990725"/>
            <a:ext cx="8872538" cy="20685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After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comprehensive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analysis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using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Excel,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several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key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insights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12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conclusions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can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drawn.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section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summarizes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findings,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implications,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recommendations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based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modeling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analysis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conducted.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67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94776237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曲线"/>
          <p:cNvSpPr>
            <a:spLocks/>
          </p:cNvSpPr>
          <p:nvPr/>
        </p:nvSpPr>
        <p:spPr>
          <a:xfrm rot="0">
            <a:off x="0" y="0"/>
            <a:ext cx="121918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lnTo>
                  <a:pt x="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0F0F0"/>
          </a:solidFill>
          <a:ln w="12700" cmpd="sng" cap="flat">
            <a:noFill/>
            <a:prstDash val="solid"/>
            <a:miter/>
          </a:ln>
        </p:spPr>
      </p:sp>
      <p:sp>
        <p:nvSpPr>
          <p:cNvPr id="39" name="曲线"/>
          <p:cNvSpPr>
            <a:spLocks/>
          </p:cNvSpPr>
          <p:nvPr/>
        </p:nvSpPr>
        <p:spPr>
          <a:xfrm rot="0">
            <a:off x="9377363" y="4762"/>
            <a:ext cx="1217846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41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4672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9601200" y="0"/>
            <a:ext cx="258823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43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8"/>
                </a:lnTo>
                <a:lnTo>
                  <a:pt x="21598" y="21598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1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45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46" name="曲线"/>
          <p:cNvSpPr>
            <a:spLocks/>
          </p:cNvSpPr>
          <p:nvPr/>
        </p:nvSpPr>
        <p:spPr>
          <a:xfrm rot="0">
            <a:off x="10934701" y="0"/>
            <a:ext cx="125711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4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47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48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49" name="矩形"/>
          <p:cNvSpPr>
            <a:spLocks/>
          </p:cNvSpPr>
          <p:nvPr/>
        </p:nvSpPr>
        <p:spPr>
          <a:xfrm rot="0">
            <a:off x="676275" y="6467475"/>
            <a:ext cx="2143125" cy="200023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50" name="矩形"/>
          <p:cNvSpPr>
            <a:spLocks/>
          </p:cNvSpPr>
          <p:nvPr/>
        </p:nvSpPr>
        <p:spPr>
          <a:xfrm rot="0">
            <a:off x="466725" y="6410325"/>
            <a:ext cx="3705224" cy="29527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51" name="曲线"/>
          <p:cNvSpPr>
            <a:spLocks/>
          </p:cNvSpPr>
          <p:nvPr/>
        </p:nvSpPr>
        <p:spPr>
          <a:xfrm rot="0">
            <a:off x="6696075" y="1695450"/>
            <a:ext cx="314216" cy="3238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52" name="曲线"/>
          <p:cNvSpPr>
            <a:spLocks/>
          </p:cNvSpPr>
          <p:nvPr/>
        </p:nvSpPr>
        <p:spPr>
          <a:xfrm rot="0">
            <a:off x="9353551" y="5381625"/>
            <a:ext cx="457346" cy="45711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53" name="矩形"/>
          <p:cNvSpPr>
            <a:spLocks/>
          </p:cNvSpPr>
          <p:nvPr/>
        </p:nvSpPr>
        <p:spPr>
          <a:xfrm rot="0">
            <a:off x="738187" y="919162"/>
            <a:ext cx="3890962" cy="6381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TITLE</a:t>
            </a:r>
            <a:endParaRPr lang="zh-CN" altLang="en-US" sz="42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54" name="矩形"/>
          <p:cNvSpPr>
            <a:spLocks/>
          </p:cNvSpPr>
          <p:nvPr/>
        </p:nvSpPr>
        <p:spPr>
          <a:xfrm rot="0">
            <a:off x="1295399" y="2246312"/>
            <a:ext cx="6675438" cy="1386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Set Analysis using 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55" name="矩形"/>
          <p:cNvSpPr>
            <a:spLocks/>
          </p:cNvSpPr>
          <p:nvPr/>
        </p:nvSpPr>
        <p:spPr>
          <a:xfrm rot="0">
            <a:off x="11383963" y="6469061"/>
            <a:ext cx="98425" cy="1666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56" name="曲线"/>
          <p:cNvSpPr>
            <a:spLocks/>
          </p:cNvSpPr>
          <p:nvPr/>
        </p:nvSpPr>
        <p:spPr>
          <a:xfrm rot="0">
            <a:off x="9353551" y="5895975"/>
            <a:ext cx="180978" cy="18102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9" y="21598"/>
                </a:lnTo>
                <a:lnTo>
                  <a:pt x="21599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3927328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"/>
          <p:cNvSpPr>
            <a:spLocks/>
          </p:cNvSpPr>
          <p:nvPr/>
        </p:nvSpPr>
        <p:spPr>
          <a:xfrm rot="0">
            <a:off x="0" y="28575"/>
            <a:ext cx="12192000" cy="1619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75247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538224" algn="l"/>
              </a:tabLst>
            </a:pP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3/21/2024</a:t>
            </a: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Annual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59" name="曲线"/>
          <p:cNvSpPr>
            <a:spLocks/>
          </p:cNvSpPr>
          <p:nvPr/>
        </p:nvSpPr>
        <p:spPr>
          <a:xfrm rot="0">
            <a:off x="0" y="28575"/>
            <a:ext cx="12191814" cy="682932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600" y="21599"/>
                </a:lnTo>
                <a:lnTo>
                  <a:pt x="21600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F0F0F0"/>
          </a:solidFill>
          <a:ln w="12700"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9377363" y="4762"/>
            <a:ext cx="1217846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4672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63" name="曲线"/>
          <p:cNvSpPr>
            <a:spLocks/>
          </p:cNvSpPr>
          <p:nvPr/>
        </p:nvSpPr>
        <p:spPr>
          <a:xfrm rot="0">
            <a:off x="9602788" y="0"/>
            <a:ext cx="2589026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64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8"/>
                </a:lnTo>
                <a:lnTo>
                  <a:pt x="21598" y="21598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65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1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66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67" name="曲线"/>
          <p:cNvSpPr>
            <a:spLocks/>
          </p:cNvSpPr>
          <p:nvPr/>
        </p:nvSpPr>
        <p:spPr>
          <a:xfrm rot="0">
            <a:off x="10936288" y="0"/>
            <a:ext cx="1255526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5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68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69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70" name="曲线"/>
          <p:cNvSpPr>
            <a:spLocks/>
          </p:cNvSpPr>
          <p:nvPr/>
        </p:nvSpPr>
        <p:spPr>
          <a:xfrm rot="0">
            <a:off x="7362825" y="447674"/>
            <a:ext cx="361831" cy="3619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99" y="0"/>
                </a:moveTo>
                <a:lnTo>
                  <a:pt x="7919" y="379"/>
                </a:lnTo>
                <a:lnTo>
                  <a:pt x="5341" y="1478"/>
                </a:lnTo>
                <a:lnTo>
                  <a:pt x="3143" y="3145"/>
                </a:lnTo>
                <a:lnTo>
                  <a:pt x="1475" y="5343"/>
                </a:lnTo>
                <a:lnTo>
                  <a:pt x="378" y="7921"/>
                </a:lnTo>
                <a:lnTo>
                  <a:pt x="0" y="10800"/>
                </a:lnTo>
                <a:lnTo>
                  <a:pt x="378" y="13680"/>
                </a:lnTo>
                <a:lnTo>
                  <a:pt x="1475" y="16256"/>
                </a:lnTo>
                <a:lnTo>
                  <a:pt x="3143" y="18455"/>
                </a:lnTo>
                <a:lnTo>
                  <a:pt x="5341" y="20122"/>
                </a:lnTo>
                <a:lnTo>
                  <a:pt x="7919" y="21220"/>
                </a:lnTo>
                <a:lnTo>
                  <a:pt x="10799" y="21599"/>
                </a:lnTo>
                <a:lnTo>
                  <a:pt x="13678" y="21220"/>
                </a:lnTo>
                <a:lnTo>
                  <a:pt x="16255" y="20122"/>
                </a:lnTo>
                <a:lnTo>
                  <a:pt x="18452" y="18455"/>
                </a:lnTo>
                <a:lnTo>
                  <a:pt x="20120" y="16256"/>
                </a:lnTo>
                <a:lnTo>
                  <a:pt x="21218" y="13680"/>
                </a:lnTo>
                <a:lnTo>
                  <a:pt x="21599" y="10800"/>
                </a:lnTo>
                <a:lnTo>
                  <a:pt x="21218" y="7921"/>
                </a:lnTo>
                <a:lnTo>
                  <a:pt x="20120" y="5343"/>
                </a:lnTo>
                <a:lnTo>
                  <a:pt x="18452" y="3145"/>
                </a:lnTo>
                <a:lnTo>
                  <a:pt x="16255" y="1478"/>
                </a:lnTo>
                <a:lnTo>
                  <a:pt x="13678" y="379"/>
                </a:lnTo>
                <a:lnTo>
                  <a:pt x="10799" y="0"/>
                </a:lnTo>
                <a:lnTo>
                  <a:pt x="10799" y="0"/>
                </a:lnTo>
                <a:close/>
              </a:path>
            </a:pathLst>
          </a:custGeom>
          <a:solidFill>
            <a:srgbClr val="EBEBEB"/>
          </a:solidFill>
          <a:ln w="12700" cmpd="sng" cap="flat">
            <a:noFill/>
            <a:prstDash val="solid"/>
            <a:miter/>
          </a:ln>
        </p:spPr>
      </p:sp>
      <p:sp>
        <p:nvSpPr>
          <p:cNvPr id="71" name="曲线"/>
          <p:cNvSpPr>
            <a:spLocks/>
          </p:cNvSpPr>
          <p:nvPr/>
        </p:nvSpPr>
        <p:spPr>
          <a:xfrm rot="0">
            <a:off x="11010901" y="5610225"/>
            <a:ext cx="647521" cy="64760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99" y="0"/>
                </a:moveTo>
                <a:lnTo>
                  <a:pt x="9211" y="126"/>
                </a:lnTo>
                <a:lnTo>
                  <a:pt x="7687" y="464"/>
                </a:lnTo>
                <a:lnTo>
                  <a:pt x="6246" y="995"/>
                </a:lnTo>
                <a:lnTo>
                  <a:pt x="4912" y="1735"/>
                </a:lnTo>
                <a:lnTo>
                  <a:pt x="3706" y="2646"/>
                </a:lnTo>
                <a:lnTo>
                  <a:pt x="2645" y="3705"/>
                </a:lnTo>
                <a:lnTo>
                  <a:pt x="1736" y="4912"/>
                </a:lnTo>
                <a:lnTo>
                  <a:pt x="994" y="6245"/>
                </a:lnTo>
                <a:lnTo>
                  <a:pt x="464" y="7686"/>
                </a:lnTo>
                <a:lnTo>
                  <a:pt x="126" y="9210"/>
                </a:lnTo>
                <a:lnTo>
                  <a:pt x="0" y="10798"/>
                </a:lnTo>
                <a:lnTo>
                  <a:pt x="126" y="12388"/>
                </a:lnTo>
                <a:lnTo>
                  <a:pt x="464" y="13911"/>
                </a:lnTo>
                <a:lnTo>
                  <a:pt x="994" y="15352"/>
                </a:lnTo>
                <a:lnTo>
                  <a:pt x="1736" y="16687"/>
                </a:lnTo>
                <a:lnTo>
                  <a:pt x="2645" y="17894"/>
                </a:lnTo>
                <a:lnTo>
                  <a:pt x="3706" y="18951"/>
                </a:lnTo>
                <a:lnTo>
                  <a:pt x="4912" y="19863"/>
                </a:lnTo>
                <a:lnTo>
                  <a:pt x="6246" y="20604"/>
                </a:lnTo>
                <a:lnTo>
                  <a:pt x="7687" y="21133"/>
                </a:lnTo>
                <a:lnTo>
                  <a:pt x="9211" y="21472"/>
                </a:lnTo>
                <a:lnTo>
                  <a:pt x="10799" y="21598"/>
                </a:lnTo>
                <a:lnTo>
                  <a:pt x="12388" y="21472"/>
                </a:lnTo>
                <a:lnTo>
                  <a:pt x="13912" y="21133"/>
                </a:lnTo>
                <a:lnTo>
                  <a:pt x="15352" y="20604"/>
                </a:lnTo>
                <a:lnTo>
                  <a:pt x="16687" y="19863"/>
                </a:lnTo>
                <a:lnTo>
                  <a:pt x="17893" y="18951"/>
                </a:lnTo>
                <a:lnTo>
                  <a:pt x="18953" y="17894"/>
                </a:lnTo>
                <a:lnTo>
                  <a:pt x="19862" y="16687"/>
                </a:lnTo>
                <a:lnTo>
                  <a:pt x="20603" y="15352"/>
                </a:lnTo>
                <a:lnTo>
                  <a:pt x="21133" y="13911"/>
                </a:lnTo>
                <a:lnTo>
                  <a:pt x="21472" y="12388"/>
                </a:lnTo>
                <a:lnTo>
                  <a:pt x="21598" y="10798"/>
                </a:lnTo>
                <a:lnTo>
                  <a:pt x="21472" y="9210"/>
                </a:lnTo>
                <a:lnTo>
                  <a:pt x="21133" y="7686"/>
                </a:lnTo>
                <a:lnTo>
                  <a:pt x="20603" y="6245"/>
                </a:lnTo>
                <a:lnTo>
                  <a:pt x="19862" y="4912"/>
                </a:lnTo>
                <a:lnTo>
                  <a:pt x="18953" y="3705"/>
                </a:lnTo>
                <a:lnTo>
                  <a:pt x="17893" y="2646"/>
                </a:lnTo>
                <a:lnTo>
                  <a:pt x="16687" y="1735"/>
                </a:lnTo>
                <a:lnTo>
                  <a:pt x="15352" y="995"/>
                </a:lnTo>
                <a:lnTo>
                  <a:pt x="13912" y="464"/>
                </a:lnTo>
                <a:lnTo>
                  <a:pt x="12388" y="126"/>
                </a:lnTo>
                <a:lnTo>
                  <a:pt x="10799" y="0"/>
                </a:lnTo>
                <a:lnTo>
                  <a:pt x="10799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72" name="矩形"/>
          <p:cNvSpPr>
            <a:spLocks/>
          </p:cNvSpPr>
          <p:nvPr/>
        </p:nvSpPr>
        <p:spPr>
          <a:xfrm rot="0">
            <a:off x="10687050" y="6134100"/>
            <a:ext cx="247649" cy="247650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73" name="矩形"/>
          <p:cNvSpPr>
            <a:spLocks/>
          </p:cNvSpPr>
          <p:nvPr/>
        </p:nvSpPr>
        <p:spPr>
          <a:xfrm rot="0">
            <a:off x="466725" y="6410325"/>
            <a:ext cx="3705224" cy="29527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74" name="矩形"/>
          <p:cNvSpPr>
            <a:spLocks/>
          </p:cNvSpPr>
          <p:nvPr/>
        </p:nvSpPr>
        <p:spPr>
          <a:xfrm rot="0">
            <a:off x="47625" y="3819525"/>
            <a:ext cx="1733550" cy="3009899"/>
          </a:xfrm>
          <a:prstGeom prst="rect"/>
          <a:blipFill rotWithShape="1">
            <a:blip r:embed="rId3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75" name="矩形"/>
          <p:cNvSpPr>
            <a:spLocks/>
          </p:cNvSpPr>
          <p:nvPr/>
        </p:nvSpPr>
        <p:spPr>
          <a:xfrm rot="0">
            <a:off x="738187" y="555625"/>
            <a:ext cx="2351087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AGENDA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 rot="0">
            <a:off x="2587625" y="1584325"/>
            <a:ext cx="4470400" cy="255238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1.Problem Statement 2.Project Overview 3.End Users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12700" indent="0" algn="l">
              <a:lnSpc>
                <a:spcPct val="99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4.Our Solution and Proposition 5.Dataset Description 6.Modelling Approach 7.Results and Discussion 8.Conclusion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 rot="0">
            <a:off x="11383963" y="6475412"/>
            <a:ext cx="98425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43191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矩形"/>
          <p:cNvSpPr>
            <a:spLocks/>
          </p:cNvSpPr>
          <p:nvPr/>
        </p:nvSpPr>
        <p:spPr>
          <a:xfrm rot="0">
            <a:off x="674687" y="623887"/>
            <a:ext cx="5622925" cy="6381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625725" algn="l"/>
              </a:tabLst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PROBLEM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STATEMENT</a:t>
            </a:r>
            <a:endParaRPr lang="zh-CN" altLang="en-US" sz="42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609600" y="1914525"/>
            <a:ext cx="6656388" cy="2571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412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analyze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identify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key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trends,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patterns,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areas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improvement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within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organization.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will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help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making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data-driven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decisions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related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workforce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management,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overall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organizational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efficiency.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81" name="矩形"/>
          <p:cNvSpPr>
            <a:spLocks/>
          </p:cNvSpPr>
          <p:nvPr/>
        </p:nvSpPr>
        <p:spPr>
          <a:xfrm rot="0">
            <a:off x="11410951" y="5468937"/>
            <a:ext cx="100012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4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1666874" y="5441950"/>
            <a:ext cx="76200" cy="177799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83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84" name="曲线"/>
          <p:cNvSpPr>
            <a:spLocks/>
          </p:cNvSpPr>
          <p:nvPr/>
        </p:nvSpPr>
        <p:spPr>
          <a:xfrm rot="0">
            <a:off x="9353551" y="4337050"/>
            <a:ext cx="457346" cy="4572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85" name="曲线"/>
          <p:cNvSpPr>
            <a:spLocks/>
          </p:cNvSpPr>
          <p:nvPr/>
        </p:nvSpPr>
        <p:spPr>
          <a:xfrm rot="0">
            <a:off x="9353551" y="4870450"/>
            <a:ext cx="180978" cy="18099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9" y="21598"/>
                </a:lnTo>
                <a:lnTo>
                  <a:pt x="21599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86" name="矩形"/>
          <p:cNvSpPr>
            <a:spLocks/>
          </p:cNvSpPr>
          <p:nvPr/>
        </p:nvSpPr>
        <p:spPr>
          <a:xfrm rot="0">
            <a:off x="7991475" y="1908175"/>
            <a:ext cx="2762249" cy="3257550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87" name="曲线"/>
          <p:cNvSpPr>
            <a:spLocks/>
          </p:cNvSpPr>
          <p:nvPr/>
        </p:nvSpPr>
        <p:spPr>
          <a:xfrm rot="0">
            <a:off x="7677151" y="1985962"/>
            <a:ext cx="314202" cy="3238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1319086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"/>
          <p:cNvSpPr>
            <a:spLocks/>
          </p:cNvSpPr>
          <p:nvPr/>
        </p:nvSpPr>
        <p:spPr>
          <a:xfrm rot="0">
            <a:off x="609600" y="931862"/>
            <a:ext cx="5251450" cy="634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617724" algn="l"/>
              </a:tabLst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OVERVIEW</a:t>
            </a:r>
            <a:endParaRPr lang="zh-CN" altLang="en-US" sz="42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90" name="矩形"/>
          <p:cNvSpPr>
            <a:spLocks/>
          </p:cNvSpPr>
          <p:nvPr/>
        </p:nvSpPr>
        <p:spPr>
          <a:xfrm rot="0">
            <a:off x="609600" y="2225675"/>
            <a:ext cx="6024562" cy="25717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This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overview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provides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structured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approach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detailing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objectives,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methodology,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expected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outcomes.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Adjust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details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based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on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your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specific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project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requirements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available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91" name="矩形"/>
          <p:cNvSpPr>
            <a:spLocks/>
          </p:cNvSpPr>
          <p:nvPr/>
        </p:nvSpPr>
        <p:spPr>
          <a:xfrm rot="0">
            <a:off x="11410951" y="5897562"/>
            <a:ext cx="100012" cy="1666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5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92" name="矩形"/>
          <p:cNvSpPr>
            <a:spLocks/>
          </p:cNvSpPr>
          <p:nvPr/>
        </p:nvSpPr>
        <p:spPr>
          <a:xfrm rot="0">
            <a:off x="1685925" y="5872162"/>
            <a:ext cx="76200" cy="177799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93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94" name="曲线"/>
          <p:cNvSpPr>
            <a:spLocks/>
          </p:cNvSpPr>
          <p:nvPr/>
        </p:nvSpPr>
        <p:spPr>
          <a:xfrm rot="0">
            <a:off x="7477125" y="5765799"/>
            <a:ext cx="457079" cy="45720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7477125" y="6299200"/>
            <a:ext cx="181007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8" y="21598"/>
                </a:lnTo>
                <a:lnTo>
                  <a:pt x="21598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6781800" y="3051174"/>
            <a:ext cx="3533773" cy="380682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8777287" y="2365375"/>
            <a:ext cx="314185" cy="32390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8" y="21598"/>
                </a:lnTo>
                <a:lnTo>
                  <a:pt x="21598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3966121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曲线"/>
          <p:cNvSpPr>
            <a:spLocks/>
          </p:cNvSpPr>
          <p:nvPr/>
        </p:nvSpPr>
        <p:spPr>
          <a:xfrm rot="0">
            <a:off x="9353551" y="4664075"/>
            <a:ext cx="180978" cy="180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9" y="21598"/>
                </a:lnTo>
                <a:lnTo>
                  <a:pt x="21599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6" cy="485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WHO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ARE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END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USERS?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723900" y="1192212"/>
            <a:ext cx="10663238" cy="24123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469900" indent="-45720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itchFamily="34" charset="0"/>
              <a:buChar char="•"/>
              <a:tabLst>
                <a:tab pos="469900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Managers: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develop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targeted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engagement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initiatives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improve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policies.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469900" indent="-457200" algn="l">
              <a:lnSpc>
                <a:spcPts val="32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Trebuchet MS" pitchFamily="34" charset="0"/>
              <a:buChar char="•"/>
              <a:tabLst>
                <a:tab pos="469900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Senior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Management: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guide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strategic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decisions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evaluate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overall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organizational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performance.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469900" indent="-457200" algn="l">
              <a:lnSpc>
                <a:spcPts val="3200"/>
              </a:lnSpc>
              <a:spcBef>
                <a:spcPts val="525"/>
              </a:spcBef>
              <a:spcAft>
                <a:spcPts val="0"/>
              </a:spcAft>
              <a:buSzPct val="100000"/>
              <a:buFont typeface="Trebuchet MS" pitchFamily="34" charset="0"/>
              <a:buChar char="•"/>
              <a:tabLst>
                <a:tab pos="469900" algn="l"/>
              </a:tabLst>
            </a:pP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Line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Managers: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improve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team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manage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day-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to-day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operational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challenges.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11383963" y="4908550"/>
            <a:ext cx="98425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6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03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 rot="0">
            <a:off x="9353551" y="4130675"/>
            <a:ext cx="457346" cy="45732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105" name="曲线"/>
          <p:cNvSpPr>
            <a:spLocks/>
          </p:cNvSpPr>
          <p:nvPr/>
        </p:nvSpPr>
        <p:spPr>
          <a:xfrm rot="0">
            <a:off x="10287000" y="990600"/>
            <a:ext cx="314459" cy="32382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8" y="21599"/>
                </a:lnTo>
                <a:lnTo>
                  <a:pt x="21598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106" name="矩形"/>
          <p:cNvSpPr>
            <a:spLocks/>
          </p:cNvSpPr>
          <p:nvPr/>
        </p:nvSpPr>
        <p:spPr>
          <a:xfrm rot="0">
            <a:off x="723900" y="4354513"/>
            <a:ext cx="2181225" cy="485773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107" name="矩形"/>
          <p:cNvSpPr>
            <a:spLocks/>
          </p:cNvSpPr>
          <p:nvPr/>
        </p:nvSpPr>
        <p:spPr>
          <a:xfrm rot="0">
            <a:off x="6337300" y="3459161"/>
            <a:ext cx="2895600" cy="2362199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0194090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6" cy="5992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5836" rIns="0" bIns="0" anchor="t" anchorCtr="0">
            <a:prstTxWarp prst="textNoShape"/>
            <a:spAutoFit/>
          </a:bodyPr>
          <a:lstStyle/>
          <a:p>
            <a:pPr marL="34925" indent="0" algn="ctr" eaLnBrk="1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OUR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SOLUTION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AND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ITS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760411" y="1289049"/>
            <a:ext cx="6937375" cy="40319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1.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Conditional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Formatting: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28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highlights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0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.</a:t>
            </a:r>
            <a:endParaRPr lang="en-US" altLang="zh-CN" sz="20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2.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Filter: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2800"/>
              </a:lnSpc>
              <a:spcBef>
                <a:spcPts val="37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remove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missing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value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Formula: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28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find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level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4.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Pivot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Table: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summary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7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5.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Graph: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12700" indent="0" algn="l">
              <a:lnSpc>
                <a:spcPct val="103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visualization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employees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organisation.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11" name="矩形"/>
          <p:cNvSpPr>
            <a:spLocks/>
          </p:cNvSpPr>
          <p:nvPr/>
        </p:nvSpPr>
        <p:spPr>
          <a:xfrm rot="0">
            <a:off x="11410951" y="6492875"/>
            <a:ext cx="100012" cy="165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7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12" name="矩形"/>
          <p:cNvSpPr>
            <a:spLocks/>
          </p:cNvSpPr>
          <p:nvPr/>
        </p:nvSpPr>
        <p:spPr>
          <a:xfrm rot="0">
            <a:off x="1666874" y="6467475"/>
            <a:ext cx="76200" cy="177799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14" name="矩形"/>
          <p:cNvSpPr>
            <a:spLocks/>
          </p:cNvSpPr>
          <p:nvPr/>
        </p:nvSpPr>
        <p:spPr>
          <a:xfrm rot="0">
            <a:off x="7543800" y="1857375"/>
            <a:ext cx="2695574" cy="3248025"/>
          </a:xfrm>
          <a:prstGeom prst="rect"/>
          <a:blipFill rotWithShape="1">
            <a:blip r:embed="rId2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9353551" y="5362575"/>
            <a:ext cx="457346" cy="45711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10363199" y="838200"/>
            <a:ext cx="314458" cy="32383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8" y="21599"/>
                </a:lnTo>
                <a:lnTo>
                  <a:pt x="21598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117" name="曲线"/>
          <p:cNvSpPr>
            <a:spLocks/>
          </p:cNvSpPr>
          <p:nvPr/>
        </p:nvSpPr>
        <p:spPr>
          <a:xfrm rot="0">
            <a:off x="9353551" y="5894387"/>
            <a:ext cx="180978" cy="1809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9" y="21598"/>
                </a:lnTo>
                <a:lnTo>
                  <a:pt x="21599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68800186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"/>
          <p:cNvSpPr>
            <a:spLocks/>
          </p:cNvSpPr>
          <p:nvPr/>
        </p:nvSpPr>
        <p:spPr>
          <a:xfrm rot="0">
            <a:off x="741362" y="860424"/>
            <a:ext cx="5592762" cy="609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Dataset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Description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20" name="矩形"/>
          <p:cNvSpPr>
            <a:spLocks/>
          </p:cNvSpPr>
          <p:nvPr/>
        </p:nvSpPr>
        <p:spPr>
          <a:xfrm rot="0">
            <a:off x="838200" y="1692275"/>
            <a:ext cx="10107613" cy="33988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Name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: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Full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name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Department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: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department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where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works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Age: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age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employee.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125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Gender: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gender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of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(e.g.,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Male,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Female,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Non-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Binary)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12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Salary/Compensation: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employee’s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base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salary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or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total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compensation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package.</a:t>
            </a:r>
            <a:endParaRPr lang="en-US" altLang="zh-CN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  <a:p>
            <a:pPr marL="241300" indent="-228600" algn="l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SzPct val="38000"/>
              <a:buFont typeface="Symbol" pitchFamily="18" charset="2"/>
              <a:buChar char=""/>
              <a:tabLst>
                <a:tab pos="241300" algn="l"/>
              </a:tabLst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Empolyee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Status:</a:t>
            </a: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Employment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status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(e.g.,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Full-Time,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Part-Time,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6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Contract)</a:t>
            </a:r>
            <a:endParaRPr lang="zh-CN" altLang="en-US" sz="26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21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6561297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矩形"/>
          <p:cNvSpPr>
            <a:spLocks/>
          </p:cNvSpPr>
          <p:nvPr/>
        </p:nvSpPr>
        <p:spPr>
          <a:xfrm rot="0">
            <a:off x="66675" y="3381375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6858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471549" algn="l"/>
              </a:tabLst>
            </a:pP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3/21/2024</a:t>
            </a:r>
            <a:r>
              <a:rPr lang="en-US" altLang="zh-CN" sz="1100" b="0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Annual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C82C3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24" name="曲线"/>
          <p:cNvSpPr>
            <a:spLocks/>
          </p:cNvSpPr>
          <p:nvPr/>
        </p:nvSpPr>
        <p:spPr>
          <a:xfrm rot="0">
            <a:off x="9377363" y="4762"/>
            <a:ext cx="1217846" cy="68531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9" y="21599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12192000" y="3695700"/>
            <a:ext cx="0" cy="3162300"/>
          </a:xfrm>
          <a:custGeom>
            <a:gdLst>
              <a:gd name="T1" fmla="*/ 0 w 21600"/>
              <a:gd name="T2" fmla="*/ 0 h 21600"/>
              <a:gd name="T3" fmla="*/ 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</a:path>
            </a:pathLst>
          </a:custGeom>
          <a:noFill/>
          <a:ln w="9524" cmpd="sng" cap="flat">
            <a:solidFill>
              <a:srgbClr val="5FC8ED"/>
            </a:solidFill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182100" y="0"/>
            <a:ext cx="30097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4672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601200" y="0"/>
            <a:ext cx="258823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28" name="曲线"/>
          <p:cNvSpPr>
            <a:spLocks/>
          </p:cNvSpPr>
          <p:nvPr/>
        </p:nvSpPr>
        <p:spPr>
          <a:xfrm rot="0">
            <a:off x="8934450" y="3048000"/>
            <a:ext cx="3257364" cy="3809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8"/>
                </a:lnTo>
                <a:lnTo>
                  <a:pt x="21598" y="21598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9337675" y="0"/>
            <a:ext cx="2854139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18691" y="21599"/>
                </a:lnTo>
                <a:lnTo>
                  <a:pt x="21600" y="21599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10896601" y="0"/>
            <a:ext cx="1295214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lnTo>
                  <a:pt x="21598" y="0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10934701" y="0"/>
            <a:ext cx="1257113" cy="685789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19174" y="21599"/>
                </a:lnTo>
                <a:lnTo>
                  <a:pt x="21599" y="21599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205F91"/>
          </a:solidFill>
          <a:ln w="12700"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10372725" y="3590925"/>
            <a:ext cx="1819089" cy="32669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lnTo>
                  <a:pt x="21599" y="0"/>
                </a:lnTo>
                <a:close/>
              </a:path>
            </a:pathLst>
          </a:custGeom>
          <a:solidFill>
            <a:srgbClr val="16ADE2"/>
          </a:solidFill>
          <a:ln w="12700"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0" y="4010025"/>
            <a:ext cx="447668" cy="28478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 w="12700" cmpd="sng" cap="flat">
            <a:noFill/>
            <a:prstDash val="solid"/>
            <a:miter/>
          </a:ln>
        </p:spPr>
      </p:sp>
      <p:sp>
        <p:nvSpPr>
          <p:cNvPr id="134" name="矩形"/>
          <p:cNvSpPr>
            <a:spLocks/>
          </p:cNvSpPr>
          <p:nvPr/>
        </p:nvSpPr>
        <p:spPr>
          <a:xfrm rot="0">
            <a:off x="66675" y="3381375"/>
            <a:ext cx="2466975" cy="3419475"/>
          </a:xfrm>
          <a:prstGeom prst="rect"/>
          <a:blipFill rotWithShape="1">
            <a:blip r:embed="rId1"/>
            <a:stretch/>
          </a:blipFill>
          <a:ln w="12700"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6696075" y="1695450"/>
            <a:ext cx="314216" cy="3238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2C82C3"/>
          </a:solidFill>
          <a:ln w="12700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738187" y="708025"/>
            <a:ext cx="10715626" cy="6349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8402" rIns="0" bIns="0" anchor="t" anchorCtr="0">
            <a:prstTxWarp prst="textNoShape"/>
            <a:spAutoFit/>
          </a:bodyPr>
          <a:lstStyle/>
          <a:p>
            <a:pPr marL="1270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THE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"WOW"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IN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OUR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2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SOLUTION</a:t>
            </a:r>
            <a:endParaRPr lang="zh-CN" altLang="en-US" sz="42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609600" y="2182812"/>
            <a:ext cx="9172575" cy="381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Performance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level: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=SUMIF(D2:D100,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"Training",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E2:E100)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1307763" y="5822950"/>
            <a:ext cx="98425" cy="1666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C916B"/>
                </a:solidFill>
                <a:latin typeface="Trebuchet MS" pitchFamily="34" charset="0"/>
                <a:ea typeface="Trebuchet MS" pitchFamily="34" charset="0"/>
                <a:cs typeface="Trebuchet MS" pitchFamily="34" charset="0"/>
              </a:rPr>
              <a:t>9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34" charset="0"/>
              <a:ea typeface="Trebuchet MS" pitchFamily="34" charset="0"/>
              <a:cs typeface="Trebuchet MS" pitchFamily="34" charset="0"/>
            </a:endParaRPr>
          </a:p>
        </p:txBody>
      </p:sp>
      <p:sp>
        <p:nvSpPr>
          <p:cNvPr id="139" name="曲线"/>
          <p:cNvSpPr>
            <a:spLocks/>
          </p:cNvSpPr>
          <p:nvPr/>
        </p:nvSpPr>
        <p:spPr>
          <a:xfrm rot="0">
            <a:off x="9353551" y="4700587"/>
            <a:ext cx="457346" cy="457121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9"/>
                </a:moveTo>
                <a:lnTo>
                  <a:pt x="21599" y="21599"/>
                </a:lnTo>
                <a:lnTo>
                  <a:pt x="21599" y="0"/>
                </a:lnTo>
                <a:lnTo>
                  <a:pt x="0" y="0"/>
                </a:lnTo>
                <a:lnTo>
                  <a:pt x="0" y="21599"/>
                </a:lnTo>
                <a:lnTo>
                  <a:pt x="0" y="21599"/>
                </a:lnTo>
                <a:close/>
              </a:path>
            </a:pathLst>
          </a:custGeom>
          <a:solidFill>
            <a:srgbClr val="42AD51"/>
          </a:solidFill>
          <a:ln w="12700"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1" y="5233987"/>
            <a:ext cx="180978" cy="1810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598"/>
                </a:moveTo>
                <a:lnTo>
                  <a:pt x="21599" y="21598"/>
                </a:lnTo>
                <a:lnTo>
                  <a:pt x="21599" y="0"/>
                </a:lnTo>
                <a:lnTo>
                  <a:pt x="0" y="0"/>
                </a:lnTo>
                <a:lnTo>
                  <a:pt x="0" y="21598"/>
                </a:lnTo>
                <a:lnTo>
                  <a:pt x="0" y="21598"/>
                </a:lnTo>
                <a:close/>
              </a:path>
            </a:pathLst>
          </a:custGeom>
          <a:solidFill>
            <a:srgbClr val="2C916B"/>
          </a:solidFill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3969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PowerPoint-Präsentation</dc:title>
  <dc:creator>Online2PDF.com</dc:creator>
  <cp:lastModifiedBy>root</cp:lastModifiedBy>
  <cp:revision>1</cp:revision>
  <dcterms:created xsi:type="dcterms:W3CDTF">2024-08-30T08:49:24Z</dcterms:created>
  <dcterms:modified xsi:type="dcterms:W3CDTF">2024-08-31T10:59:19Z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2024-08-29T16:00:00Z</vt:filetime>
  </property>
  <property fmtid="{D5CDD505-2E9C-101B-9397-08002B2CF9AE}" pid="3" name="LastSaved">
    <vt:filetime>2024-08-29T16:00:00Z</vt:filetime>
  </property>
</Properties>
</file>