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9CB7-CC80-44D5-BFD4-B5F94516136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CEFC-8072-44DC-A98C-83E38B132DF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6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933BEE-9900-4A69-BCE0-F11194D26DC8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4818-27E5-4E3C-9733-7FAB6EED5148}" type="datetime1">
              <a:rPr lang="LID4096" smtClean="0"/>
              <a:t>12/18/2024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A05-565C-4660-8777-45BACC1D5524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1E1-0DBD-4C51-95F5-1DC7458719BB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058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18D7-5096-4657-82BA-951B4677DE55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39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A675-1486-4F2F-9035-2A051B389BB2}" type="datetime1">
              <a:rPr lang="LID4096" smtClean="0"/>
              <a:t>12/18/2024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71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95A6-6ABC-4AB4-924D-93D132CB4C28}" type="datetime1">
              <a:rPr lang="LID4096" smtClean="0"/>
              <a:t>12/18/2024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483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0F6533-E8BF-452A-998D-B12400A690CD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82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D9821F-BAFC-43E5-9692-A8060781A370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45FC-EFAA-41FB-950D-093A9D3F694F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8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4C62-FC2C-4975-A4DE-7893FC995648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3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201B-CBA4-4714-8ECE-C5C6D8439953}" type="datetime1">
              <a:rPr lang="LID4096" smtClean="0"/>
              <a:t>12/18/2024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7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501B-2268-46A7-96C7-12DE59926506}" type="datetime1">
              <a:rPr lang="LID4096" smtClean="0"/>
              <a:t>12/18/2024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6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727-DA71-47EA-8F76-BC07F8CB119E}" type="datetime1">
              <a:rPr lang="LID4096" smtClean="0"/>
              <a:t>12/18/2024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250F-8518-4ED4-BF6A-DEFA6A1E66C4}" type="datetime1">
              <a:rPr lang="LID4096" smtClean="0"/>
              <a:t>12/18/2024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9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B3FB-44C3-4E0A-8DBA-1F3414298F9C}" type="datetime1">
              <a:rPr lang="LID4096" smtClean="0"/>
              <a:t>12/18/2024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73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6E5C-DCF2-4B59-B1E1-2E003DDFA5A6}" type="datetime1">
              <a:rPr lang="LID4096" smtClean="0"/>
              <a:t>12/18/2024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4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400027-443C-484F-89AE-22FD06061052}" type="datetime1">
              <a:rPr lang="LID4096" smtClean="0"/>
              <a:t>12/18/2024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5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Gavision97/Information-Retrieval---Wikipedia-Search-Engin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33AF-4FB7-9FBA-0221-2BA10407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40967"/>
            <a:ext cx="8825658" cy="3344787"/>
          </a:xfrm>
        </p:spPr>
        <p:txBody>
          <a:bodyPr/>
          <a:lstStyle/>
          <a:p>
            <a:pPr algn="ctr"/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Information-Retrieval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 Project</a:t>
            </a:r>
            <a:br>
              <a:rPr lang="en-GB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422F-78B6-4967-11B9-FDE814B5BC2B}"/>
              </a:ext>
            </a:extLst>
          </p:cNvPr>
          <p:cNvSpPr txBox="1"/>
          <p:nvPr/>
        </p:nvSpPr>
        <p:spPr>
          <a:xfrm>
            <a:off x="690465" y="533711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Victor Gavrilenko &amp; Ilay Cohen</a:t>
            </a:r>
            <a:endParaRPr lang="en-I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-up of a puzzle&#10;&#10;Description automatically generated">
            <a:extLst>
              <a:ext uri="{FF2B5EF4-FFF2-40B4-BE49-F238E27FC236}">
                <a16:creationId xmlns:a16="http://schemas.microsoft.com/office/drawing/2014/main" id="{930A7857-1B1F-47F9-94C1-19925F440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89" y="4113313"/>
            <a:ext cx="2867029" cy="21475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93726-1782-AEC7-0B61-B410EBDE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374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7B5-30D6-8D5E-2FB1-219AE7C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1: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D1F86-199F-2099-8FD9-FC225D7F276B}"/>
              </a:ext>
            </a:extLst>
          </p:cNvPr>
          <p:cNvSpPr/>
          <p:nvPr/>
        </p:nvSpPr>
        <p:spPr>
          <a:xfrm>
            <a:off x="1875917" y="2859196"/>
            <a:ext cx="1067722" cy="24842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Wikipedia dump files</a:t>
            </a:r>
            <a:endParaRPr lang="en-IL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02E7F-4658-38C0-D24D-B5A2602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2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EEBF4-5E57-049D-819D-30538DE73AFD}"/>
              </a:ext>
            </a:extLst>
          </p:cNvPr>
          <p:cNvSpPr/>
          <p:nvPr/>
        </p:nvSpPr>
        <p:spPr>
          <a:xfrm>
            <a:off x="4269113" y="2826640"/>
            <a:ext cx="1138039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40A670C-65B7-2EB9-3612-ED0342264E33}"/>
              </a:ext>
            </a:extLst>
          </p:cNvPr>
          <p:cNvSpPr/>
          <p:nvPr/>
        </p:nvSpPr>
        <p:spPr>
          <a:xfrm>
            <a:off x="3091222" y="3927437"/>
            <a:ext cx="101748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21848-B3DD-F695-C59B-CC199F0F9F8D}"/>
              </a:ext>
            </a:extLst>
          </p:cNvPr>
          <p:cNvSpPr/>
          <p:nvPr/>
        </p:nvSpPr>
        <p:spPr>
          <a:xfrm>
            <a:off x="6519604" y="2821714"/>
            <a:ext cx="3502220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Created multiple .bin files that were used as words-to-</a:t>
            </a:r>
            <a:r>
              <a:rPr lang="en-US" sz="1400" dirty="0" err="1"/>
              <a:t>article_id</a:t>
            </a:r>
            <a:r>
              <a:rPr lang="en-US" sz="1400" dirty="0"/>
              <a:t> dictionary</a:t>
            </a:r>
          </a:p>
          <a:p>
            <a:pPr algn="ctr"/>
            <a:r>
              <a:rPr lang="en-US" sz="1400" b="1" dirty="0"/>
              <a:t>A.K.A Inverted index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Then created .</a:t>
            </a:r>
            <a:r>
              <a:rPr lang="en-US" sz="1400" dirty="0" err="1"/>
              <a:t>pkl</a:t>
            </a:r>
            <a:r>
              <a:rPr lang="en-US" sz="1400" dirty="0"/>
              <a:t> file to be used as word-to-</a:t>
            </a:r>
            <a:r>
              <a:rPr lang="en-US" sz="1400" dirty="0" err="1"/>
              <a:t>bin_file</a:t>
            </a:r>
            <a:r>
              <a:rPr lang="en-US" sz="1400" dirty="0"/>
              <a:t> dictionary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EA298-5DBF-5D98-B22C-EF62AA37F1C9}"/>
              </a:ext>
            </a:extLst>
          </p:cNvPr>
          <p:cNvSpPr/>
          <p:nvPr/>
        </p:nvSpPr>
        <p:spPr>
          <a:xfrm>
            <a:off x="5480305" y="3968827"/>
            <a:ext cx="96926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C6D24-9E09-FCDA-5428-888E3B2CD4F8}"/>
              </a:ext>
            </a:extLst>
          </p:cNvPr>
          <p:cNvSpPr txBox="1"/>
          <p:nvPr/>
        </p:nvSpPr>
        <p:spPr>
          <a:xfrm>
            <a:off x="3013495" y="3691828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Uploaded to 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9C876-DBF7-0EDD-A97B-C3C6B82523FD}"/>
              </a:ext>
            </a:extLst>
          </p:cNvPr>
          <p:cNvSpPr txBox="1"/>
          <p:nvPr/>
        </p:nvSpPr>
        <p:spPr>
          <a:xfrm>
            <a:off x="5337127" y="3751134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PySpark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7316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EA08-DD4C-17D4-913A-D047DFA7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9EEE-2170-BD8E-D7FA-CF23682A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2: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48412-D3DD-30AF-B632-9CF2F2B6759C}"/>
              </a:ext>
            </a:extLst>
          </p:cNvPr>
          <p:cNvSpPr/>
          <p:nvPr/>
        </p:nvSpPr>
        <p:spPr>
          <a:xfrm>
            <a:off x="1652049" y="2409882"/>
            <a:ext cx="1000473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14C95A-FE8A-2EC5-406F-DE99BA41616B}"/>
              </a:ext>
            </a:extLst>
          </p:cNvPr>
          <p:cNvSpPr/>
          <p:nvPr/>
        </p:nvSpPr>
        <p:spPr>
          <a:xfrm>
            <a:off x="3074363" y="2676467"/>
            <a:ext cx="2510750" cy="63058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Title</a:t>
            </a:r>
            <a:endParaRPr lang="en-IL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650BB2-FE3A-7C65-E3E8-D3C14C426870}"/>
              </a:ext>
            </a:extLst>
          </p:cNvPr>
          <p:cNvSpPr/>
          <p:nvPr/>
        </p:nvSpPr>
        <p:spPr>
          <a:xfrm>
            <a:off x="3120928" y="3760331"/>
            <a:ext cx="2333218" cy="63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 Body</a:t>
            </a:r>
            <a:endParaRPr lang="en-IL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DB3AA6-B058-AB71-C09E-62F9CD1CC80A}"/>
              </a:ext>
            </a:extLst>
          </p:cNvPr>
          <p:cNvSpPr/>
          <p:nvPr/>
        </p:nvSpPr>
        <p:spPr>
          <a:xfrm>
            <a:off x="3120928" y="4809997"/>
            <a:ext cx="2360846" cy="644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Anchor Text</a:t>
            </a:r>
            <a:endParaRPr lang="en-I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D68F5-54B4-47D9-9B7B-F69064ECB5AF}"/>
              </a:ext>
            </a:extLst>
          </p:cNvPr>
          <p:cNvSpPr/>
          <p:nvPr/>
        </p:nvSpPr>
        <p:spPr>
          <a:xfrm>
            <a:off x="5662626" y="2639345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00452-B3D6-F334-EC93-202A174976D9}"/>
              </a:ext>
            </a:extLst>
          </p:cNvPr>
          <p:cNvSpPr/>
          <p:nvPr/>
        </p:nvSpPr>
        <p:spPr>
          <a:xfrm>
            <a:off x="5662627" y="3733071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52352-0587-4EF9-0A58-0101F113FA9D}"/>
              </a:ext>
            </a:extLst>
          </p:cNvPr>
          <p:cNvSpPr/>
          <p:nvPr/>
        </p:nvSpPr>
        <p:spPr>
          <a:xfrm>
            <a:off x="5663211" y="4809997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Rank Dictionary</a:t>
            </a:r>
            <a:endParaRPr lang="en-IL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3595D-622F-C928-8372-1833F07EC4AB}"/>
              </a:ext>
            </a:extLst>
          </p:cNvPr>
          <p:cNvSpPr/>
          <p:nvPr/>
        </p:nvSpPr>
        <p:spPr>
          <a:xfrm>
            <a:off x="8429653" y="234559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Title length Dictionary and Doc id to Title Dictionary</a:t>
            </a:r>
            <a:endParaRPr lang="en-IL" sz="11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FB3829-AA44-BEAD-3646-59462F25DDD3}"/>
              </a:ext>
            </a:extLst>
          </p:cNvPr>
          <p:cNvSpPr/>
          <p:nvPr/>
        </p:nvSpPr>
        <p:spPr>
          <a:xfrm>
            <a:off x="3120928" y="5759633"/>
            <a:ext cx="5298602" cy="3259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C7D25-EDCA-030A-056F-B32A195A5666}"/>
              </a:ext>
            </a:extLst>
          </p:cNvPr>
          <p:cNvSpPr/>
          <p:nvPr/>
        </p:nvSpPr>
        <p:spPr>
          <a:xfrm>
            <a:off x="8509664" y="5456788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View Dictionary</a:t>
            </a:r>
            <a:endParaRPr lang="en-I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5341A-9E7E-33B2-3A45-4D3612D5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3</a:t>
            </a:fld>
            <a:endParaRPr lang="en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6CB4B4-C78C-D91F-65A4-1F8D9F12A92F}"/>
              </a:ext>
            </a:extLst>
          </p:cNvPr>
          <p:cNvSpPr/>
          <p:nvPr/>
        </p:nvSpPr>
        <p:spPr>
          <a:xfrm>
            <a:off x="7118051" y="3059811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DE2D53-4473-1972-8B29-FAF4BD7FDFBB}"/>
              </a:ext>
            </a:extLst>
          </p:cNvPr>
          <p:cNvSpPr/>
          <p:nvPr/>
        </p:nvSpPr>
        <p:spPr>
          <a:xfrm>
            <a:off x="7118050" y="4115183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6544C2-7032-10A9-CD8B-95E42F8D0768}"/>
              </a:ext>
            </a:extLst>
          </p:cNvPr>
          <p:cNvSpPr/>
          <p:nvPr/>
        </p:nvSpPr>
        <p:spPr>
          <a:xfrm>
            <a:off x="8429650" y="367531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Doc L2 Norm Dictionary and Body Length Dictionary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28786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577E-CFA8-2C1A-1E52-271CF177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E5E8-186A-EBE6-D401-910A02DB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3: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B7150-90B1-2967-6BEA-5AD86C42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4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F94C-C183-E7A3-4669-91E423268562}"/>
              </a:ext>
            </a:extLst>
          </p:cNvPr>
          <p:cNvSpPr/>
          <p:nvPr/>
        </p:nvSpPr>
        <p:spPr>
          <a:xfrm>
            <a:off x="5301751" y="2477346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all .</a:t>
            </a:r>
            <a:r>
              <a:rPr lang="en-US" sz="1400" dirty="0" err="1"/>
              <a:t>pkl</a:t>
            </a:r>
            <a:r>
              <a:rPr lang="en-US" sz="1400" dirty="0"/>
              <a:t> files from the google cloud</a:t>
            </a:r>
          </a:p>
          <a:p>
            <a:pPr algn="ctr"/>
            <a:r>
              <a:rPr lang="en-US" sz="1400" dirty="0"/>
              <a:t>bucket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B4CFD2-364A-86F0-938A-3ED863B2435A}"/>
              </a:ext>
            </a:extLst>
          </p:cNvPr>
          <p:cNvSpPr/>
          <p:nvPr/>
        </p:nvSpPr>
        <p:spPr>
          <a:xfrm>
            <a:off x="3996964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C0693-8470-33C6-06D2-657874B5BB83}"/>
              </a:ext>
            </a:extLst>
          </p:cNvPr>
          <p:cNvSpPr/>
          <p:nvPr/>
        </p:nvSpPr>
        <p:spPr>
          <a:xfrm>
            <a:off x="2548354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Running Python server using Flask on google cloud cluster</a:t>
            </a:r>
            <a:endParaRPr lang="en-IL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6A4A36-2553-2FE4-8F34-B00FB596EF5B}"/>
              </a:ext>
            </a:extLst>
          </p:cNvPr>
          <p:cNvSpPr/>
          <p:nvPr/>
        </p:nvSpPr>
        <p:spPr>
          <a:xfrm>
            <a:off x="7876258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Waits for user input</a:t>
            </a:r>
            <a:endParaRPr lang="en-IL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C2B9B3A-99DC-5C4C-0037-33A47405A679}"/>
              </a:ext>
            </a:extLst>
          </p:cNvPr>
          <p:cNvSpPr/>
          <p:nvPr/>
        </p:nvSpPr>
        <p:spPr>
          <a:xfrm>
            <a:off x="6660916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88586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CABA-0B1D-0A69-658E-A71D765D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87DA-D3F7-BDC8-78B9-C9486B61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Runtime: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37D99-649E-3050-CB94-E0A23A5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5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AE457-0033-DDD2-71B9-D1A19DD130CC}"/>
              </a:ext>
            </a:extLst>
          </p:cNvPr>
          <p:cNvSpPr/>
          <p:nvPr/>
        </p:nvSpPr>
        <p:spPr>
          <a:xfrm>
            <a:off x="1005867" y="2298048"/>
            <a:ext cx="926565" cy="638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DA0DD-6B6C-DB65-0399-1C567EC3AD6D}"/>
              </a:ext>
            </a:extLst>
          </p:cNvPr>
          <p:cNvSpPr/>
          <p:nvPr/>
        </p:nvSpPr>
        <p:spPr>
          <a:xfrm>
            <a:off x="4864705" y="3240823"/>
            <a:ext cx="6766463" cy="254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28158C-ACA3-49CB-B562-86A12E967C4D}"/>
              </a:ext>
            </a:extLst>
          </p:cNvPr>
          <p:cNvSpPr/>
          <p:nvPr/>
        </p:nvSpPr>
        <p:spPr>
          <a:xfrm rot="2581385">
            <a:off x="1329590" y="3247412"/>
            <a:ext cx="1086499" cy="4463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  <a:endParaRPr lang="en-IL" sz="160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D12A43A6-E999-542B-A222-788157F19040}"/>
              </a:ext>
            </a:extLst>
          </p:cNvPr>
          <p:cNvSpPr/>
          <p:nvPr/>
        </p:nvSpPr>
        <p:spPr>
          <a:xfrm>
            <a:off x="2019767" y="3659197"/>
            <a:ext cx="2096656" cy="154767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1CDD3-D142-CA29-56F4-C1CE6F3A9AEE}"/>
              </a:ext>
            </a:extLst>
          </p:cNvPr>
          <p:cNvSpPr txBox="1"/>
          <p:nvPr/>
        </p:nvSpPr>
        <p:spPr>
          <a:xfrm>
            <a:off x="4728515" y="2896247"/>
            <a:ext cx="11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Server: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166D-EBF1-A0F0-6F31-E59DE2C7134F}"/>
              </a:ext>
            </a:extLst>
          </p:cNvPr>
          <p:cNvSpPr/>
          <p:nvPr/>
        </p:nvSpPr>
        <p:spPr>
          <a:xfrm>
            <a:off x="4962520" y="3900628"/>
            <a:ext cx="956845" cy="98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Tokenizing and stemming user’s input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3B0251-0D42-501D-15E9-3D72E13EEC66}"/>
              </a:ext>
            </a:extLst>
          </p:cNvPr>
          <p:cNvSpPr/>
          <p:nvPr/>
        </p:nvSpPr>
        <p:spPr>
          <a:xfrm>
            <a:off x="6000273" y="4455181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69A179-C54E-345B-7648-538955EEC539}"/>
              </a:ext>
            </a:extLst>
          </p:cNvPr>
          <p:cNvSpPr/>
          <p:nvPr/>
        </p:nvSpPr>
        <p:spPr>
          <a:xfrm>
            <a:off x="6463691" y="3776534"/>
            <a:ext cx="1300081" cy="137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Redistributing weight between title and body based on if query is  question or not</a:t>
            </a:r>
            <a:endParaRPr lang="en-IL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57DF4-045A-E815-0656-883D38E62355}"/>
              </a:ext>
            </a:extLst>
          </p:cNvPr>
          <p:cNvSpPr/>
          <p:nvPr/>
        </p:nvSpPr>
        <p:spPr>
          <a:xfrm>
            <a:off x="8817967" y="3922775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Similarity based on BM25 algorithm </a:t>
            </a:r>
            <a:endParaRPr lang="en-IL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CA41C7-8D41-038B-855B-177510AC9DB7}"/>
              </a:ext>
            </a:extLst>
          </p:cNvPr>
          <p:cNvSpPr/>
          <p:nvPr/>
        </p:nvSpPr>
        <p:spPr>
          <a:xfrm>
            <a:off x="7889037" y="4024051"/>
            <a:ext cx="803859" cy="33017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Title</a:t>
            </a:r>
            <a:endParaRPr lang="en-IL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DB932A-4189-ACEB-9C09-E5CF1BB7BC26}"/>
              </a:ext>
            </a:extLst>
          </p:cNvPr>
          <p:cNvSpPr/>
          <p:nvPr/>
        </p:nvSpPr>
        <p:spPr>
          <a:xfrm>
            <a:off x="7889037" y="4455182"/>
            <a:ext cx="803859" cy="33017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</a:t>
            </a:r>
            <a:endParaRPr lang="en-IL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986DA-3095-27C7-7A58-71D0E58EADE6}"/>
              </a:ext>
            </a:extLst>
          </p:cNvPr>
          <p:cNvSpPr/>
          <p:nvPr/>
        </p:nvSpPr>
        <p:spPr>
          <a:xfrm>
            <a:off x="10362426" y="3900628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Sorting results and slicing for best 30</a:t>
            </a:r>
            <a:endParaRPr lang="en-IL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02EB0D4-4093-DE4B-8B51-353C9C448B87}"/>
              </a:ext>
            </a:extLst>
          </p:cNvPr>
          <p:cNvSpPr/>
          <p:nvPr/>
        </p:nvSpPr>
        <p:spPr>
          <a:xfrm>
            <a:off x="9906181" y="4386108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7279E6D-0995-C873-982E-2E39C48A2D6F}"/>
              </a:ext>
            </a:extLst>
          </p:cNvPr>
          <p:cNvSpPr/>
          <p:nvPr/>
        </p:nvSpPr>
        <p:spPr>
          <a:xfrm rot="720425" flipH="1">
            <a:off x="2332312" y="2977617"/>
            <a:ext cx="2305017" cy="48918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as Json</a:t>
            </a:r>
            <a:endParaRPr lang="en-IL" sz="16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5F6B24F-2AD9-F947-EDAF-F8D8534FC3EE}"/>
              </a:ext>
            </a:extLst>
          </p:cNvPr>
          <p:cNvSpPr/>
          <p:nvPr/>
        </p:nvSpPr>
        <p:spPr>
          <a:xfrm>
            <a:off x="4201822" y="4275422"/>
            <a:ext cx="597366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5269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2FC6-05B5-AD6F-73DA-874CB0ED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Cosine Similarity &amp; Page Rank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5A64-ED52-3FE2-06B1-9913EE9B0F84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Cosine Similarity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9D5CD-AFF5-6C17-FA43-AB25777A06EE}"/>
              </a:ext>
            </a:extLst>
          </p:cNvPr>
          <p:cNvSpPr/>
          <p:nvPr/>
        </p:nvSpPr>
        <p:spPr>
          <a:xfrm>
            <a:off x="3023120" y="282173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66B3D-CB94-7312-DC4D-EED0B095C2DA}"/>
              </a:ext>
            </a:extLst>
          </p:cNvPr>
          <p:cNvCxnSpPr/>
          <p:nvPr/>
        </p:nvCxnSpPr>
        <p:spPr>
          <a:xfrm>
            <a:off x="2006082" y="3170853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28D930-0EBF-CFC2-2BF2-FFA919A598DF}"/>
              </a:ext>
            </a:extLst>
          </p:cNvPr>
          <p:cNvSpPr/>
          <p:nvPr/>
        </p:nvSpPr>
        <p:spPr>
          <a:xfrm>
            <a:off x="301203" y="2790630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C126A-409D-A47A-7F8D-74D8200108C2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TF + PageRank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CEB45-14C0-0314-D2D9-1FFC6924C403}"/>
              </a:ext>
            </a:extLst>
          </p:cNvPr>
          <p:cNvCxnSpPr>
            <a:cxnSpLocks/>
          </p:cNvCxnSpPr>
          <p:nvPr/>
        </p:nvCxnSpPr>
        <p:spPr>
          <a:xfrm flipV="1">
            <a:off x="4665309" y="2690326"/>
            <a:ext cx="726231" cy="3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8AAF6-5645-8E55-3159-6ADE807DC687}"/>
              </a:ext>
            </a:extLst>
          </p:cNvPr>
          <p:cNvCxnSpPr>
            <a:cxnSpLocks/>
          </p:cNvCxnSpPr>
          <p:nvPr/>
        </p:nvCxnSpPr>
        <p:spPr>
          <a:xfrm>
            <a:off x="4665309" y="3429000"/>
            <a:ext cx="726231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EBDFA9-2E7D-939F-F7D6-0F001B3E11E5}"/>
              </a:ext>
            </a:extLst>
          </p:cNvPr>
          <p:cNvCxnSpPr/>
          <p:nvPr/>
        </p:nvCxnSpPr>
        <p:spPr>
          <a:xfrm>
            <a:off x="6918650" y="2690326"/>
            <a:ext cx="785326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E3BAE-1513-07F7-5FEC-DE661C13503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06E14D-D481-FD19-C666-2E50182E487E}"/>
              </a:ext>
            </a:extLst>
          </p:cNvPr>
          <p:cNvSpPr/>
          <p:nvPr/>
        </p:nvSpPr>
        <p:spPr>
          <a:xfrm>
            <a:off x="7781731" y="2626566"/>
            <a:ext cx="2118049" cy="1215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Results:</a:t>
            </a:r>
          </a:p>
          <a:p>
            <a:pPr algn="ctr"/>
            <a:r>
              <a:rPr lang="en-US" dirty="0"/>
              <a:t>Title Weight: 0.7</a:t>
            </a:r>
          </a:p>
          <a:p>
            <a:pPr algn="ctr"/>
            <a:r>
              <a:rPr lang="en-US" dirty="0"/>
              <a:t>Body Weight: 0.3</a:t>
            </a:r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928D6-273D-CC16-A432-596D3758242F}"/>
              </a:ext>
            </a:extLst>
          </p:cNvPr>
          <p:cNvCxnSpPr/>
          <p:nvPr/>
        </p:nvCxnSpPr>
        <p:spPr>
          <a:xfrm>
            <a:off x="10039739" y="321284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44FB2-20E6-F29F-460C-D96B5CBEAF53}"/>
              </a:ext>
            </a:extLst>
          </p:cNvPr>
          <p:cNvSpPr/>
          <p:nvPr/>
        </p:nvSpPr>
        <p:spPr>
          <a:xfrm>
            <a:off x="10704061" y="2369196"/>
            <a:ext cx="1231640" cy="150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A8744D-98A5-E42A-2057-299B5653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5" y="3944603"/>
            <a:ext cx="5053921" cy="29037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/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1653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he-IL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2952</m:t>
                      </m:r>
                    </m:oMath>
                  </m:oMathPara>
                </a14:m>
                <a:endParaRPr lang="en-IL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/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kern="1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𝐶𝑜𝑠𝑖𝑛𝑒𝑆𝑖𝑚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d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((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L" sz="105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F8E85-93B6-1227-7A89-B91BDA70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C45EBE6-0080-71A1-F004-90ABDD5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BM25 with Page Rank </a:t>
            </a:r>
            <a:b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&amp; Page Views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136A-4E2F-114B-E517-A1634F17391E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 MB25 with k1=1.75 &amp; b=0.65 </a:t>
            </a:r>
            <a:endParaRPr lang="en-IL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DBAC2-D746-4910-7833-33E97E15EC8D}"/>
              </a:ext>
            </a:extLst>
          </p:cNvPr>
          <p:cNvSpPr/>
          <p:nvPr/>
        </p:nvSpPr>
        <p:spPr>
          <a:xfrm>
            <a:off x="2779749" y="2916608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90032-22E3-A9A8-2FA4-2D2FEEB337A4}"/>
              </a:ext>
            </a:extLst>
          </p:cNvPr>
          <p:cNvCxnSpPr/>
          <p:nvPr/>
        </p:nvCxnSpPr>
        <p:spPr>
          <a:xfrm>
            <a:off x="1810139" y="3317808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4EECA-4C53-E881-AB9F-074A7C0DFF48}"/>
              </a:ext>
            </a:extLst>
          </p:cNvPr>
          <p:cNvSpPr/>
          <p:nvPr/>
        </p:nvSpPr>
        <p:spPr>
          <a:xfrm>
            <a:off x="211495" y="290726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1AFAE-2492-19E3-470D-EC5AE99CCA19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 BM25 with   k1 =2.2 &amp; b=0.85</a:t>
            </a:r>
            <a:endParaRPr lang="en-IL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BCDB1-7A47-E949-057C-6307472D5468}"/>
              </a:ext>
            </a:extLst>
          </p:cNvPr>
          <p:cNvCxnSpPr>
            <a:cxnSpLocks/>
          </p:cNvCxnSpPr>
          <p:nvPr/>
        </p:nvCxnSpPr>
        <p:spPr>
          <a:xfrm>
            <a:off x="6918650" y="2690326"/>
            <a:ext cx="785326" cy="3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7B71-3914-D977-EA22-B6C60632C48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/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Merge BM25 </a:t>
                </a:r>
                <a:r>
                  <a:rPr lang="fr-FR" sz="1200" dirty="0" err="1"/>
                  <a:t>results</a:t>
                </a:r>
                <a:r>
                  <a:rPr lang="fr-FR" sz="1200" dirty="0"/>
                  <a:t> for questions and non-question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𝑃𝑎𝑔𝑒𝑅𝑎𝑛𝑘</m:t>
                            </m:r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L" sz="1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𝑃𝑎𝑔𝑒𝑉𝑖𝑒𝑤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L" sz="1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  <a:blipFill>
                <a:blip r:embed="rId2"/>
                <a:stretch>
                  <a:fillRect l="-2267" r="-20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C1317-33B1-B47A-3A37-39E34471BE77}"/>
              </a:ext>
            </a:extLst>
          </p:cNvPr>
          <p:cNvCxnSpPr>
            <a:cxnSpLocks/>
          </p:cNvCxnSpPr>
          <p:nvPr/>
        </p:nvCxnSpPr>
        <p:spPr>
          <a:xfrm>
            <a:off x="10347649" y="3064540"/>
            <a:ext cx="29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757D8-9861-3040-200D-9F7E184A68CD}"/>
              </a:ext>
            </a:extLst>
          </p:cNvPr>
          <p:cNvSpPr/>
          <p:nvPr/>
        </p:nvSpPr>
        <p:spPr>
          <a:xfrm>
            <a:off x="10748865" y="2369196"/>
            <a:ext cx="1231640" cy="140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/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eqArr>
                            <m:eqArr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d>
                                <m:d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n-IL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L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IL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𝑎𝑣𝑔𝑑𝑙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L" sz="11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54559-5919-8967-A1A7-B0A31AAAAD24}"/>
              </a:ext>
            </a:extLst>
          </p:cNvPr>
          <p:cNvCxnSpPr>
            <a:cxnSpLocks/>
          </p:cNvCxnSpPr>
          <p:nvPr/>
        </p:nvCxnSpPr>
        <p:spPr>
          <a:xfrm flipV="1">
            <a:off x="4328627" y="2715418"/>
            <a:ext cx="908177" cy="3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8E02AA-8CE6-072F-57C1-4913D9E92367}"/>
              </a:ext>
            </a:extLst>
          </p:cNvPr>
          <p:cNvCxnSpPr>
            <a:cxnSpLocks/>
          </p:cNvCxnSpPr>
          <p:nvPr/>
        </p:nvCxnSpPr>
        <p:spPr>
          <a:xfrm>
            <a:off x="4328627" y="3492369"/>
            <a:ext cx="1010040" cy="23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1694AD7-4130-C2DE-485E-93D0B056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83" y="3793460"/>
            <a:ext cx="4788183" cy="30360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/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8968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en-US" sz="1200" i="1" kern="1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4205</m:t>
                      </m:r>
                    </m:oMath>
                  </m:oMathPara>
                </a14:m>
                <a:endParaRPr lang="en-IL" sz="1200" kern="100" dirty="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68E5-E664-3F47-C4C9-C378B6B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8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A0C-15CE-C050-955C-70B9CC7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Understanding Poor Results: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FB32FA-7E7C-D4DB-006B-717736319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7" b="8618"/>
          <a:stretch/>
        </p:blipFill>
        <p:spPr bwMode="auto">
          <a:xfrm>
            <a:off x="9063953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E47D76-F08A-CFB0-39CF-7881E5397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7" b="8349"/>
          <a:stretch/>
        </p:blipFill>
        <p:spPr bwMode="auto">
          <a:xfrm>
            <a:off x="6695604" y="4391137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A9AA62-C2F7-0693-85F9-21FCCD481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7" b="7"/>
          <a:stretch/>
        </p:blipFill>
        <p:spPr bwMode="auto">
          <a:xfrm>
            <a:off x="6695605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3F90F3-52EC-2D1B-22F7-B475A700D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4163" b="6"/>
          <a:stretch/>
        </p:blipFill>
        <p:spPr bwMode="auto">
          <a:xfrm>
            <a:off x="8958708" y="4391137"/>
            <a:ext cx="2195894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D5D721-40A7-A27F-819F-DF2A1BC1F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1296" r="1852" b="5141"/>
          <a:stretch/>
        </p:blipFill>
        <p:spPr bwMode="auto">
          <a:xfrm>
            <a:off x="893773" y="2433816"/>
            <a:ext cx="3911982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0FD50-8E13-78D0-0D8C-3912EC2D2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996" r="6" b="5689"/>
          <a:stretch/>
        </p:blipFill>
        <p:spPr bwMode="auto">
          <a:xfrm>
            <a:off x="893773" y="2433816"/>
            <a:ext cx="4020213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E206B7-D82A-63B5-6160-DD45E80D5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" r="8" b="4895"/>
          <a:stretch/>
        </p:blipFill>
        <p:spPr bwMode="auto">
          <a:xfrm>
            <a:off x="863308" y="2433817"/>
            <a:ext cx="4120368" cy="32436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28F3993-5C18-4910-C42F-7F1646573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" r="1434"/>
          <a:stretch/>
        </p:blipFill>
        <p:spPr bwMode="auto">
          <a:xfrm>
            <a:off x="80095" y="2433815"/>
            <a:ext cx="6427414" cy="329286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25E50-56AF-25E9-0ACD-F2625FDFE8B1}"/>
              </a:ext>
            </a:extLst>
          </p:cNvPr>
          <p:cNvSpPr txBox="1"/>
          <p:nvPr/>
        </p:nvSpPr>
        <p:spPr>
          <a:xfrm>
            <a:off x="309249" y="5843114"/>
            <a:ext cx="578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['state', 'unit',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consid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'father'] ['element', 'chemic',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characterist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'] </a:t>
            </a:r>
            <a:br>
              <a:rPr lang="en-US" b="1" dirty="0"/>
            </a:br>
            <a:endParaRPr lang="LID4096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15B25E-4ABD-2F92-870B-6D8A05D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329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Arial</vt:lpstr>
      <vt:lpstr>Cambria Math</vt:lpstr>
      <vt:lpstr>Century Gothic</vt:lpstr>
      <vt:lpstr>Courier New</vt:lpstr>
      <vt:lpstr>Wingdings 3</vt:lpstr>
      <vt:lpstr>Ion Boardroom</vt:lpstr>
      <vt:lpstr>Information-Retrieval  Search Engine Project </vt:lpstr>
      <vt:lpstr>Preprocessing 1:</vt:lpstr>
      <vt:lpstr>Preprocessing 2:</vt:lpstr>
      <vt:lpstr>Preprocessing 3:</vt:lpstr>
      <vt:lpstr>During Runtime:</vt:lpstr>
      <vt:lpstr>First Experiment – Cosine Similarity &amp; Page Rank</vt:lpstr>
      <vt:lpstr>Second Experiment – BM25 with Page Rank  &amp; Page Views</vt:lpstr>
      <vt:lpstr>Understanding Poor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Information-Retrieval Wikipedia Search Engine Project</dc:title>
  <dc:creator>Victor Gavrilenko</dc:creator>
  <cp:lastModifiedBy>ilay cohen</cp:lastModifiedBy>
  <cp:revision>17</cp:revision>
  <dcterms:created xsi:type="dcterms:W3CDTF">2024-03-11T15:03:58Z</dcterms:created>
  <dcterms:modified xsi:type="dcterms:W3CDTF">2024-12-18T18:05:43Z</dcterms:modified>
</cp:coreProperties>
</file>