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779dabb48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779dabb48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779dabb48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779dabb48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779dabb48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779dabb48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779dabb48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779dabb48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779dabb48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779dabb48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779dabb48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779dabb48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779dabb4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779dabb4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779dabb48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779dabb48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779dabb48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779dabb48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779dabb48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779dabb48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779dabb48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779dabb48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779dabb48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779dabb48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779dabb48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779dabb48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779dabb48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779dabb48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tr.wikipedia.org/wiki/Robot" TargetMode="External"/><Relationship Id="rId4" Type="http://schemas.openxmlformats.org/officeDocument/2006/relationships/hyperlink" Target="https://www.btkakademi.gov.tr/portal/course/player/deliver/uipath-robotik-suerec-otomasyonu-gelistirici-13792" TargetMode="External"/><Relationship Id="rId5" Type="http://schemas.openxmlformats.org/officeDocument/2006/relationships/hyperlink" Target="https://tr.wikipedia.org/wiki/Robotik_s%C3%BCre%C3%A7_otomasyon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RPA Nedir?</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İlayda ÖZER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RPA Ne İşe Yarar?</a:t>
            </a:r>
            <a:endParaRPr/>
          </a:p>
        </p:txBody>
      </p:sp>
      <p:sp>
        <p:nvSpPr>
          <p:cNvPr id="118" name="Google Shape;118;p2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Yazılımları kullanma</a:t>
            </a:r>
            <a:endParaRPr/>
          </a:p>
          <a:p>
            <a:pPr indent="0" lvl="0" marL="0" rtl="0" algn="l">
              <a:spcBef>
                <a:spcPts val="1200"/>
              </a:spcBef>
              <a:spcAft>
                <a:spcPts val="1200"/>
              </a:spcAft>
              <a:buNone/>
            </a:pPr>
            <a:r>
              <a:rPr lang="tr"/>
              <a:t>Yazılımları test etme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25" y="500925"/>
            <a:ext cx="3706500" cy="250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RPA’yin Yazılım Otomasyonlarından Farkı Nedir?</a:t>
            </a:r>
            <a:endParaRPr/>
          </a:p>
        </p:txBody>
      </p:sp>
      <p:sp>
        <p:nvSpPr>
          <p:cNvPr id="124" name="Google Shape;124;p2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202122"/>
              </a:buClr>
              <a:buSzPts val="1400"/>
              <a:buChar char="●"/>
            </a:pPr>
            <a:r>
              <a:rPr lang="tr" sz="1400">
                <a:solidFill>
                  <a:srgbClr val="202122"/>
                </a:solidFill>
              </a:rPr>
              <a:t>Ön yatırım maliyeti düşük</a:t>
            </a:r>
            <a:endParaRPr sz="1400">
              <a:solidFill>
                <a:srgbClr val="202122"/>
              </a:solidFill>
            </a:endParaRPr>
          </a:p>
          <a:p>
            <a:pPr indent="-317500" lvl="0" marL="457200" rtl="0" algn="l">
              <a:spcBef>
                <a:spcPts val="0"/>
              </a:spcBef>
              <a:spcAft>
                <a:spcPts val="0"/>
              </a:spcAft>
              <a:buClr>
                <a:srgbClr val="202122"/>
              </a:buClr>
              <a:buSzPts val="1400"/>
              <a:buChar char="●"/>
            </a:pPr>
            <a:r>
              <a:rPr lang="tr" sz="1400">
                <a:solidFill>
                  <a:srgbClr val="202122"/>
                </a:solidFill>
              </a:rPr>
              <a:t>Hızlı geri kazanım</a:t>
            </a:r>
            <a:endParaRPr sz="1400">
              <a:solidFill>
                <a:srgbClr val="202122"/>
              </a:solidFill>
            </a:endParaRPr>
          </a:p>
          <a:p>
            <a:pPr indent="-317500" lvl="0" marL="457200" rtl="0" algn="l">
              <a:spcBef>
                <a:spcPts val="0"/>
              </a:spcBef>
              <a:spcAft>
                <a:spcPts val="0"/>
              </a:spcAft>
              <a:buClr>
                <a:srgbClr val="202122"/>
              </a:buClr>
              <a:buSzPts val="1400"/>
              <a:buChar char="●"/>
            </a:pPr>
            <a:r>
              <a:rPr lang="tr" sz="1400">
                <a:solidFill>
                  <a:srgbClr val="202122"/>
                </a:solidFill>
              </a:rPr>
              <a:t>Alt yapı değişikliği gerektirmez.</a:t>
            </a:r>
            <a:endParaRPr sz="1400">
              <a:solidFill>
                <a:srgbClr val="202122"/>
              </a:solidFill>
            </a:endParaRPr>
          </a:p>
          <a:p>
            <a:pPr indent="-317500" lvl="0" marL="457200" rtl="0" algn="l">
              <a:spcBef>
                <a:spcPts val="0"/>
              </a:spcBef>
              <a:spcAft>
                <a:spcPts val="0"/>
              </a:spcAft>
              <a:buClr>
                <a:srgbClr val="202122"/>
              </a:buClr>
              <a:buSzPts val="1400"/>
              <a:buChar char="●"/>
            </a:pPr>
            <a:r>
              <a:rPr lang="tr" sz="1400">
                <a:solidFill>
                  <a:srgbClr val="202122"/>
                </a:solidFill>
              </a:rPr>
              <a:t>Hızlı geliştirme</a:t>
            </a:r>
            <a:endParaRPr sz="1400">
              <a:solidFill>
                <a:srgbClr val="20212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RPA’yin Faydaları Nelerdir?</a:t>
            </a:r>
            <a:endParaRPr/>
          </a:p>
        </p:txBody>
      </p:sp>
      <p:sp>
        <p:nvSpPr>
          <p:cNvPr id="130" name="Google Shape;130;p2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202122"/>
              </a:buClr>
              <a:buSzPts val="1400"/>
              <a:buChar char="●"/>
            </a:pPr>
            <a:r>
              <a:rPr lang="tr" sz="1400">
                <a:solidFill>
                  <a:srgbClr val="202122"/>
                </a:solidFill>
              </a:rPr>
              <a:t>Dijital </a:t>
            </a:r>
            <a:r>
              <a:rPr lang="tr" sz="1400">
                <a:solidFill>
                  <a:srgbClr val="202122"/>
                </a:solidFill>
              </a:rPr>
              <a:t>işgücü </a:t>
            </a:r>
            <a:r>
              <a:rPr lang="tr" sz="1400">
                <a:solidFill>
                  <a:srgbClr val="202122"/>
                </a:solidFill>
              </a:rPr>
              <a:t>,7/24</a:t>
            </a:r>
            <a:endParaRPr sz="1400">
              <a:solidFill>
                <a:srgbClr val="202122"/>
              </a:solidFill>
            </a:endParaRPr>
          </a:p>
          <a:p>
            <a:pPr indent="-317500" lvl="0" marL="457200" rtl="0" algn="l">
              <a:spcBef>
                <a:spcPts val="0"/>
              </a:spcBef>
              <a:spcAft>
                <a:spcPts val="0"/>
              </a:spcAft>
              <a:buClr>
                <a:srgbClr val="202122"/>
              </a:buClr>
              <a:buSzPts val="1400"/>
              <a:buChar char="●"/>
            </a:pPr>
            <a:r>
              <a:rPr lang="tr" sz="1400">
                <a:solidFill>
                  <a:srgbClr val="202122"/>
                </a:solidFill>
              </a:rPr>
              <a:t>Doğruluk</a:t>
            </a:r>
            <a:endParaRPr sz="1400">
              <a:solidFill>
                <a:srgbClr val="202122"/>
              </a:solidFill>
            </a:endParaRPr>
          </a:p>
          <a:p>
            <a:pPr indent="-317500" lvl="0" marL="457200" rtl="0" algn="l">
              <a:spcBef>
                <a:spcPts val="0"/>
              </a:spcBef>
              <a:spcAft>
                <a:spcPts val="0"/>
              </a:spcAft>
              <a:buClr>
                <a:srgbClr val="202122"/>
              </a:buClr>
              <a:buSzPts val="1400"/>
              <a:buChar char="●"/>
            </a:pPr>
            <a:r>
              <a:rPr lang="tr" sz="1400">
                <a:solidFill>
                  <a:srgbClr val="202122"/>
                </a:solidFill>
              </a:rPr>
              <a:t>Hız</a:t>
            </a:r>
            <a:endParaRPr sz="1400">
              <a:solidFill>
                <a:srgbClr val="202122"/>
              </a:solidFill>
            </a:endParaRPr>
          </a:p>
          <a:p>
            <a:pPr indent="-317500" lvl="0" marL="457200" rtl="0" algn="l">
              <a:spcBef>
                <a:spcPts val="0"/>
              </a:spcBef>
              <a:spcAft>
                <a:spcPts val="0"/>
              </a:spcAft>
              <a:buClr>
                <a:srgbClr val="202122"/>
              </a:buClr>
              <a:buSzPts val="1400"/>
              <a:buChar char="●"/>
            </a:pPr>
            <a:r>
              <a:rPr lang="tr" sz="1400">
                <a:solidFill>
                  <a:srgbClr val="202122"/>
                </a:solidFill>
              </a:rPr>
              <a:t>Yeniden Tasarlama/Dönüşüm</a:t>
            </a:r>
            <a:endParaRPr sz="1400">
              <a:solidFill>
                <a:srgbClr val="202122"/>
              </a:solidFill>
            </a:endParaRPr>
          </a:p>
          <a:p>
            <a:pPr indent="-317500" lvl="0" marL="457200" rtl="0" algn="l">
              <a:spcBef>
                <a:spcPts val="0"/>
              </a:spcBef>
              <a:spcAft>
                <a:spcPts val="0"/>
              </a:spcAft>
              <a:buClr>
                <a:srgbClr val="202122"/>
              </a:buClr>
              <a:buSzPts val="1400"/>
              <a:buChar char="●"/>
            </a:pPr>
            <a:r>
              <a:rPr lang="tr" sz="1400">
                <a:solidFill>
                  <a:srgbClr val="202122"/>
                </a:solidFill>
              </a:rPr>
              <a:t>Yazılım Geliştirme</a:t>
            </a:r>
            <a:endParaRPr sz="1400">
              <a:solidFill>
                <a:srgbClr val="202122"/>
              </a:solidFill>
            </a:endParaRPr>
          </a:p>
          <a:p>
            <a:pPr indent="-317500" lvl="0" marL="457200" rtl="0" algn="l">
              <a:spcBef>
                <a:spcPts val="0"/>
              </a:spcBef>
              <a:spcAft>
                <a:spcPts val="0"/>
              </a:spcAft>
              <a:buClr>
                <a:srgbClr val="202122"/>
              </a:buClr>
              <a:buSzPts val="1400"/>
              <a:buChar char="●"/>
            </a:pPr>
            <a:r>
              <a:rPr lang="tr" sz="1400">
                <a:solidFill>
                  <a:srgbClr val="202122"/>
                </a:solidFill>
              </a:rPr>
              <a:t>Dokümantasyon ve İzlenebilirlik</a:t>
            </a:r>
            <a:endParaRPr sz="1400">
              <a:solidFill>
                <a:srgbClr val="20212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RPA İle Yapılabilecek Örnek İşler</a:t>
            </a:r>
            <a:endParaRPr/>
          </a:p>
        </p:txBody>
      </p:sp>
      <p:sp>
        <p:nvSpPr>
          <p:cNvPr id="136" name="Google Shape;136;p2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Char char="●"/>
            </a:pPr>
            <a:r>
              <a:rPr lang="tr" sz="1400">
                <a:solidFill>
                  <a:srgbClr val="000000"/>
                </a:solidFill>
              </a:rPr>
              <a:t>Web sitelerinde gezinme / Veri Girişi Yapma, Veri okuma</a:t>
            </a:r>
            <a:endParaRPr sz="1400">
              <a:solidFill>
                <a:srgbClr val="000000"/>
              </a:solidFill>
            </a:endParaRPr>
          </a:p>
          <a:p>
            <a:pPr indent="-317500" lvl="0" marL="457200" rtl="0" algn="l">
              <a:spcBef>
                <a:spcPts val="0"/>
              </a:spcBef>
              <a:spcAft>
                <a:spcPts val="0"/>
              </a:spcAft>
              <a:buClr>
                <a:srgbClr val="000000"/>
              </a:buClr>
              <a:buSzPts val="1400"/>
              <a:buChar char="●"/>
            </a:pPr>
            <a:r>
              <a:rPr lang="tr" sz="1400">
                <a:solidFill>
                  <a:srgbClr val="000000"/>
                </a:solidFill>
              </a:rPr>
              <a:t>Dosya indirme,Kopyalama,Taşıma,Açma,Karşılaştırma</a:t>
            </a:r>
            <a:endParaRPr sz="1400">
              <a:solidFill>
                <a:srgbClr val="000000"/>
              </a:solidFill>
            </a:endParaRPr>
          </a:p>
          <a:p>
            <a:pPr indent="-317500" lvl="0" marL="457200" rtl="0" algn="l">
              <a:spcBef>
                <a:spcPts val="0"/>
              </a:spcBef>
              <a:spcAft>
                <a:spcPts val="0"/>
              </a:spcAft>
              <a:buClr>
                <a:srgbClr val="000000"/>
              </a:buClr>
              <a:buSzPts val="1400"/>
              <a:buChar char="●"/>
            </a:pPr>
            <a:r>
              <a:rPr lang="tr" sz="1400">
                <a:solidFill>
                  <a:srgbClr val="000000"/>
                </a:solidFill>
              </a:rPr>
              <a:t>Uygulamaları Login Olma,Veri Girişi Yapma,Veri Okuma</a:t>
            </a:r>
            <a:endParaRPr sz="1400">
              <a:solidFill>
                <a:srgbClr val="000000"/>
              </a:solidFill>
            </a:endParaRPr>
          </a:p>
          <a:p>
            <a:pPr indent="-317500" lvl="0" marL="457200" rtl="0" algn="l">
              <a:spcBef>
                <a:spcPts val="0"/>
              </a:spcBef>
              <a:spcAft>
                <a:spcPts val="0"/>
              </a:spcAft>
              <a:buClr>
                <a:srgbClr val="000000"/>
              </a:buClr>
              <a:buSzPts val="1400"/>
              <a:buChar char="●"/>
            </a:pPr>
            <a:r>
              <a:rPr lang="tr" sz="1400">
                <a:solidFill>
                  <a:srgbClr val="000000"/>
                </a:solidFill>
              </a:rPr>
              <a:t>PDF/Word dosyalarını okuma</a:t>
            </a:r>
            <a:endParaRPr sz="1400">
              <a:solidFill>
                <a:srgbClr val="000000"/>
              </a:solidFill>
            </a:endParaRPr>
          </a:p>
          <a:p>
            <a:pPr indent="-317500" lvl="0" marL="457200" rtl="0" algn="l">
              <a:spcBef>
                <a:spcPts val="0"/>
              </a:spcBef>
              <a:spcAft>
                <a:spcPts val="0"/>
              </a:spcAft>
              <a:buClr>
                <a:srgbClr val="000000"/>
              </a:buClr>
              <a:buSzPts val="1400"/>
              <a:buChar char="●"/>
            </a:pPr>
            <a:r>
              <a:rPr lang="tr" sz="1400">
                <a:solidFill>
                  <a:srgbClr val="000000"/>
                </a:solidFill>
              </a:rPr>
              <a:t>Mail okuma,Gönderme</a:t>
            </a:r>
            <a:endParaRPr sz="1400">
              <a:solidFill>
                <a:srgbClr val="000000"/>
              </a:solidFill>
            </a:endParaRPr>
          </a:p>
          <a:p>
            <a:pPr indent="-317500" lvl="0" marL="457200" rtl="0" algn="l">
              <a:spcBef>
                <a:spcPts val="0"/>
              </a:spcBef>
              <a:spcAft>
                <a:spcPts val="0"/>
              </a:spcAft>
              <a:buClr>
                <a:srgbClr val="000000"/>
              </a:buClr>
              <a:buSzPts val="1400"/>
              <a:buChar char="●"/>
            </a:pPr>
            <a:r>
              <a:rPr lang="tr" sz="1400">
                <a:solidFill>
                  <a:srgbClr val="000000"/>
                </a:solidFill>
              </a:rPr>
              <a:t>Veritabanlarına bağlanma</a:t>
            </a:r>
            <a:endParaRPr sz="1400">
              <a:solidFill>
                <a:srgbClr val="000000"/>
              </a:solidFill>
            </a:endParaRPr>
          </a:p>
          <a:p>
            <a:pPr indent="-317500" lvl="0" marL="457200" rtl="0" algn="l">
              <a:spcBef>
                <a:spcPts val="0"/>
              </a:spcBef>
              <a:spcAft>
                <a:spcPts val="0"/>
              </a:spcAft>
              <a:buClr>
                <a:srgbClr val="000000"/>
              </a:buClr>
              <a:buSzPts val="1400"/>
              <a:buChar char="●"/>
            </a:pPr>
            <a:r>
              <a:rPr lang="tr" sz="1400">
                <a:solidFill>
                  <a:srgbClr val="000000"/>
                </a:solidFill>
              </a:rPr>
              <a:t>Uzak masaüstü bağlantıları yapma</a:t>
            </a:r>
            <a:endParaRPr sz="1400">
              <a:solidFill>
                <a:srgbClr val="000000"/>
              </a:solidFill>
            </a:endParaRPr>
          </a:p>
          <a:p>
            <a:pPr indent="-317500" lvl="0" marL="457200" rtl="0" algn="l">
              <a:spcBef>
                <a:spcPts val="0"/>
              </a:spcBef>
              <a:spcAft>
                <a:spcPts val="0"/>
              </a:spcAft>
              <a:buClr>
                <a:srgbClr val="000000"/>
              </a:buClr>
              <a:buSzPts val="1400"/>
              <a:buChar char="●"/>
            </a:pPr>
            <a:r>
              <a:rPr lang="tr" sz="1400">
                <a:solidFill>
                  <a:srgbClr val="000000"/>
                </a:solidFill>
              </a:rPr>
              <a:t>FTP Sunucularına Bağlanma</a:t>
            </a:r>
            <a:endParaRPr sz="1400">
              <a:solidFill>
                <a:srgbClr val="000000"/>
              </a:solidFill>
            </a:endParaRPr>
          </a:p>
          <a:p>
            <a:pPr indent="-317500" lvl="0" marL="457200" rtl="0" algn="l">
              <a:spcBef>
                <a:spcPts val="0"/>
              </a:spcBef>
              <a:spcAft>
                <a:spcPts val="0"/>
              </a:spcAft>
              <a:buClr>
                <a:srgbClr val="000000"/>
              </a:buClr>
              <a:buSzPts val="1400"/>
              <a:buChar char="●"/>
            </a:pPr>
            <a:r>
              <a:rPr lang="tr" sz="1400">
                <a:solidFill>
                  <a:srgbClr val="000000"/>
                </a:solidFill>
              </a:rPr>
              <a:t>Web servislerden faydalanma</a:t>
            </a:r>
            <a:endParaRPr sz="14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Robotlar İşlerimizi Elimizden Alacak Mı?</a:t>
            </a:r>
            <a:endParaRPr/>
          </a:p>
        </p:txBody>
      </p:sp>
      <p:sp>
        <p:nvSpPr>
          <p:cNvPr id="142" name="Google Shape;142;p26"/>
          <p:cNvSpPr txBox="1"/>
          <p:nvPr>
            <p:ph idx="1" type="body"/>
          </p:nvPr>
        </p:nvSpPr>
        <p:spPr>
          <a:xfrm>
            <a:off x="4673475" y="500925"/>
            <a:ext cx="4166400" cy="4098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202122"/>
              </a:buClr>
              <a:buSzPts val="1400"/>
              <a:buChar char="●"/>
            </a:pPr>
            <a:r>
              <a:rPr lang="tr" sz="1400">
                <a:solidFill>
                  <a:srgbClr val="202122"/>
                </a:solidFill>
              </a:rPr>
              <a:t>Malesef EVET !!!</a:t>
            </a:r>
            <a:endParaRPr sz="1400">
              <a:solidFill>
                <a:srgbClr val="202122"/>
              </a:solidFill>
            </a:endParaRPr>
          </a:p>
          <a:p>
            <a:pPr indent="-317500" lvl="0" marL="457200" rtl="0" algn="l">
              <a:spcBef>
                <a:spcPts val="0"/>
              </a:spcBef>
              <a:spcAft>
                <a:spcPts val="0"/>
              </a:spcAft>
              <a:buClr>
                <a:srgbClr val="202122"/>
              </a:buClr>
              <a:buSzPts val="1400"/>
              <a:buChar char="●"/>
            </a:pPr>
            <a:r>
              <a:rPr lang="tr" sz="1400">
                <a:solidFill>
                  <a:srgbClr val="202122"/>
                </a:solidFill>
              </a:rPr>
              <a:t>Yeni Meslekler</a:t>
            </a:r>
            <a:endParaRPr sz="1400">
              <a:solidFill>
                <a:srgbClr val="202122"/>
              </a:solidFill>
            </a:endParaRPr>
          </a:p>
          <a:p>
            <a:pPr indent="-317500" lvl="0" marL="457200" rtl="0" algn="l">
              <a:spcBef>
                <a:spcPts val="0"/>
              </a:spcBef>
              <a:spcAft>
                <a:spcPts val="0"/>
              </a:spcAft>
              <a:buClr>
                <a:srgbClr val="202122"/>
              </a:buClr>
              <a:buSzPts val="1400"/>
              <a:buChar char="●"/>
            </a:pPr>
            <a:r>
              <a:rPr lang="tr" sz="1400">
                <a:solidFill>
                  <a:srgbClr val="202122"/>
                </a:solidFill>
              </a:rPr>
              <a:t>Kaybolan</a:t>
            </a:r>
            <a:r>
              <a:rPr lang="tr" sz="1400">
                <a:solidFill>
                  <a:srgbClr val="202122"/>
                </a:solidFill>
              </a:rPr>
              <a:t> Meslekler</a:t>
            </a:r>
            <a:endParaRPr sz="1400">
              <a:solidFill>
                <a:srgbClr val="20212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Kaynakça</a:t>
            </a:r>
            <a:endParaRPr/>
          </a:p>
        </p:txBody>
      </p:sp>
      <p:sp>
        <p:nvSpPr>
          <p:cNvPr id="148" name="Google Shape;148;p2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u="sng">
                <a:solidFill>
                  <a:schemeClr val="hlink"/>
                </a:solidFill>
                <a:hlinkClick r:id="rId3"/>
              </a:rPr>
              <a:t>https://tr.wikipedia.org/wiki/Robot</a:t>
            </a:r>
            <a:endParaRPr/>
          </a:p>
          <a:p>
            <a:pPr indent="0" lvl="0" marL="0" rtl="0" algn="l">
              <a:spcBef>
                <a:spcPts val="1200"/>
              </a:spcBef>
              <a:spcAft>
                <a:spcPts val="0"/>
              </a:spcAft>
              <a:buNone/>
            </a:pPr>
            <a:r>
              <a:rPr lang="tr" u="sng">
                <a:solidFill>
                  <a:schemeClr val="hlink"/>
                </a:solidFill>
                <a:hlinkClick r:id="rId4"/>
              </a:rPr>
              <a:t>https://www.btkakademi.gov.tr/portal/course/player/deliver/uipath-robotik-suerec-otomasyonu-gelistirici-13792</a:t>
            </a:r>
            <a:endParaRPr/>
          </a:p>
          <a:p>
            <a:pPr indent="0" lvl="0" marL="0" rtl="0" algn="l">
              <a:spcBef>
                <a:spcPts val="1200"/>
              </a:spcBef>
              <a:spcAft>
                <a:spcPts val="0"/>
              </a:spcAft>
              <a:buNone/>
            </a:pPr>
            <a:r>
              <a:rPr lang="tr" u="sng">
                <a:solidFill>
                  <a:schemeClr val="hlink"/>
                </a:solidFill>
                <a:hlinkClick r:id="rId5"/>
              </a:rPr>
              <a:t>https://tr.wikipedia.org/wiki/Robotik_s%C3%BCre%C3%A7_otomasyonu</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2800">
                <a:solidFill>
                  <a:schemeClr val="dk1"/>
                </a:solidFill>
              </a:rPr>
              <a:t>Robot Nedir?</a:t>
            </a:r>
            <a:endParaRPr sz="2800">
              <a:solidFill>
                <a:schemeClr val="dk1"/>
              </a:solidFill>
            </a:endParaRPr>
          </a:p>
          <a:p>
            <a:pPr indent="0" lvl="0" marL="0" rtl="0" algn="l">
              <a:spcBef>
                <a:spcPts val="1200"/>
              </a:spcBef>
              <a:spcAft>
                <a:spcPts val="0"/>
              </a:spcAft>
              <a:buNone/>
            </a:pPr>
            <a:r>
              <a:rPr lang="tr" sz="2800">
                <a:solidFill>
                  <a:schemeClr val="dk1"/>
                </a:solidFill>
              </a:rPr>
              <a:t>Süreç Nedir?</a:t>
            </a:r>
            <a:endParaRPr sz="2800">
              <a:solidFill>
                <a:schemeClr val="dk1"/>
              </a:solidFill>
            </a:endParaRPr>
          </a:p>
          <a:p>
            <a:pPr indent="0" lvl="0" marL="0" rtl="0" algn="l">
              <a:spcBef>
                <a:spcPts val="1200"/>
              </a:spcBef>
              <a:spcAft>
                <a:spcPts val="0"/>
              </a:spcAft>
              <a:buNone/>
            </a:pPr>
            <a:r>
              <a:rPr lang="tr" sz="2800">
                <a:solidFill>
                  <a:schemeClr val="dk1"/>
                </a:solidFill>
              </a:rPr>
              <a:t>Otomasyon Nedir?</a:t>
            </a:r>
            <a:endParaRPr sz="2800">
              <a:solidFill>
                <a:schemeClr val="dk1"/>
              </a:solidFill>
            </a:endParaRPr>
          </a:p>
          <a:p>
            <a:pPr indent="0" lvl="0" marL="0" rtl="0" algn="l">
              <a:spcBef>
                <a:spcPts val="1200"/>
              </a:spcBef>
              <a:spcAft>
                <a:spcPts val="0"/>
              </a:spcAft>
              <a:buNone/>
            </a:pPr>
            <a:r>
              <a:rPr lang="tr" sz="2800">
                <a:solidFill>
                  <a:schemeClr val="dk1"/>
                </a:solidFill>
              </a:rPr>
              <a:t>Robotik Süreç Otomasyonu Nedir?</a:t>
            </a:r>
            <a:endParaRPr sz="2800">
              <a:solidFill>
                <a:schemeClr val="dk1"/>
              </a:solidFill>
            </a:endParaRPr>
          </a:p>
          <a:p>
            <a:pPr indent="0" lvl="0" marL="0" rtl="0" algn="l">
              <a:spcBef>
                <a:spcPts val="1200"/>
              </a:spcBef>
              <a:spcAft>
                <a:spcPts val="1200"/>
              </a:spcAft>
              <a:buNone/>
            </a:pPr>
            <a:r>
              <a:t/>
            </a:r>
            <a:endParaRPr sz="2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Robot Nedir?</a:t>
            </a:r>
            <a:endParaRPr/>
          </a:p>
        </p:txBody>
      </p:sp>
      <p:sp>
        <p:nvSpPr>
          <p:cNvPr id="76" name="Google Shape;76;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tr" sz="1650">
                <a:solidFill>
                  <a:srgbClr val="202122"/>
                </a:solidFill>
                <a:highlight>
                  <a:srgbClr val="FFFFFF"/>
                </a:highlight>
              </a:rPr>
              <a:t>Robot, otonom veya önceden programlanmış görevleri yerine getirebilen elektro-mekanik bir cihazdır. Güncel tanımı ile robotlar, elektronik ve mekanik birimlerden oluşan, algılama yeteneğine sahip olan ve programlanabilen cihazlardır. Başka bir tanımla robotlar, canlıların işlevlerini ve davranışlarını taklit edebilen, fiziksel yeteneklere ve yapay zekâya sahip, disiplinler arası öğeler içeren mühendislik ürünleridir.</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tr"/>
              <a:t>Süreç Nedir?</a:t>
            </a:r>
            <a:endParaRPr/>
          </a:p>
        </p:txBody>
      </p:sp>
      <p:sp>
        <p:nvSpPr>
          <p:cNvPr id="82" name="Google Shape;82;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tr">
                <a:solidFill>
                  <a:srgbClr val="000000"/>
                </a:solidFill>
              </a:rPr>
              <a:t>Belirli bir işin yapılabilmesi için izlenmesi gereken işin tamamıdır.</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tr"/>
              <a:t>Otomasyon Nedir?</a:t>
            </a:r>
            <a:endParaRPr/>
          </a:p>
        </p:txBody>
      </p:sp>
      <p:sp>
        <p:nvSpPr>
          <p:cNvPr id="88" name="Google Shape;88;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tr" sz="1400">
                <a:solidFill>
                  <a:srgbClr val="202122"/>
                </a:solidFill>
              </a:rPr>
              <a:t>Otomasyon işlerin otomatik olarak yapılıyor olmasıdır.</a:t>
            </a:r>
            <a:endParaRPr sz="1400">
              <a:solidFill>
                <a:srgbClr val="202122"/>
              </a:solidFill>
            </a:endParaRPr>
          </a:p>
          <a:p>
            <a:pPr indent="0" lvl="0" marL="0" rtl="0" algn="ctr">
              <a:spcBef>
                <a:spcPts val="1200"/>
              </a:spcBef>
              <a:spcAft>
                <a:spcPts val="0"/>
              </a:spcAft>
              <a:buNone/>
            </a:pPr>
            <a:r>
              <a:t/>
            </a:r>
            <a:endParaRPr sz="1400">
              <a:solidFill>
                <a:srgbClr val="202122"/>
              </a:solidFill>
            </a:endParaRPr>
          </a:p>
          <a:p>
            <a:pPr indent="0" lvl="0" marL="0" rtl="0" algn="ctr">
              <a:spcBef>
                <a:spcPts val="1200"/>
              </a:spcBef>
              <a:spcAft>
                <a:spcPts val="1200"/>
              </a:spcAft>
              <a:buNone/>
            </a:pPr>
            <a:r>
              <a:rPr lang="tr" sz="1400">
                <a:solidFill>
                  <a:srgbClr val="202122"/>
                </a:solidFill>
              </a:rPr>
              <a:t>Bu üç kelime bir araya geldiğinde RPA kelimesi inşa olmuş olur.</a:t>
            </a:r>
            <a:endParaRPr sz="1400">
              <a:solidFill>
                <a:srgbClr val="20212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Robotik Süreç Otomasyonu</a:t>
            </a:r>
            <a:endParaRPr/>
          </a:p>
        </p:txBody>
      </p:sp>
      <p:sp>
        <p:nvSpPr>
          <p:cNvPr id="94" name="Google Shape;94;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tr" sz="1500">
                <a:solidFill>
                  <a:srgbClr val="000000"/>
                </a:solidFill>
                <a:highlight>
                  <a:srgbClr val="FFFFFF"/>
                </a:highlight>
              </a:rPr>
              <a:t>Robotik süreç otomasyonu, metaforik yazılım robotlarına veya yapay zekaya / dijital işçilere dayalı bir iş süreci otomasyon teknolojisi biçimidir. Bazen yazılım robotları olarak adlandırılır.</a:t>
            </a:r>
            <a:endParaRPr sz="15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Robotik Süreç Otomasyonu</a:t>
            </a:r>
            <a:endParaRPr/>
          </a:p>
        </p:txBody>
      </p:sp>
      <p:sp>
        <p:nvSpPr>
          <p:cNvPr id="100" name="Google Shape;100;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202122"/>
              </a:buClr>
              <a:buSzPts val="1400"/>
              <a:buChar char="●"/>
            </a:pPr>
            <a:r>
              <a:rPr lang="tr" sz="1400">
                <a:solidFill>
                  <a:srgbClr val="202122"/>
                </a:solidFill>
              </a:rPr>
              <a:t>Yazılım Robotu</a:t>
            </a:r>
            <a:endParaRPr sz="1400">
              <a:solidFill>
                <a:srgbClr val="202122"/>
              </a:solidFill>
            </a:endParaRPr>
          </a:p>
          <a:p>
            <a:pPr indent="-317500" lvl="0" marL="457200" rtl="0" algn="l">
              <a:spcBef>
                <a:spcPts val="0"/>
              </a:spcBef>
              <a:spcAft>
                <a:spcPts val="0"/>
              </a:spcAft>
              <a:buClr>
                <a:srgbClr val="202122"/>
              </a:buClr>
              <a:buSzPts val="1400"/>
              <a:buChar char="●"/>
            </a:pPr>
            <a:r>
              <a:rPr lang="tr" sz="1400">
                <a:solidFill>
                  <a:srgbClr val="202122"/>
                </a:solidFill>
              </a:rPr>
              <a:t>İnsanı Taklit Eder</a:t>
            </a:r>
            <a:endParaRPr sz="1400">
              <a:solidFill>
                <a:srgbClr val="202122"/>
              </a:solidFill>
            </a:endParaRPr>
          </a:p>
          <a:p>
            <a:pPr indent="-317500" lvl="0" marL="457200" rtl="0" algn="l">
              <a:spcBef>
                <a:spcPts val="0"/>
              </a:spcBef>
              <a:spcAft>
                <a:spcPts val="0"/>
              </a:spcAft>
              <a:buClr>
                <a:srgbClr val="202122"/>
              </a:buClr>
              <a:buSzPts val="1400"/>
              <a:buChar char="●"/>
            </a:pPr>
            <a:r>
              <a:rPr lang="tr" sz="1400">
                <a:solidFill>
                  <a:srgbClr val="202122"/>
                </a:solidFill>
              </a:rPr>
              <a:t>Yazılımların yapabildikleri</a:t>
            </a:r>
            <a:endParaRPr sz="1400">
              <a:solidFill>
                <a:srgbClr val="202122"/>
              </a:solidFill>
            </a:endParaRPr>
          </a:p>
          <a:p>
            <a:pPr indent="-317500" lvl="0" marL="457200" rtl="0" algn="l">
              <a:spcBef>
                <a:spcPts val="0"/>
              </a:spcBef>
              <a:spcAft>
                <a:spcPts val="0"/>
              </a:spcAft>
              <a:buClr>
                <a:srgbClr val="202122"/>
              </a:buClr>
              <a:buSzPts val="1400"/>
              <a:buChar char="●"/>
            </a:pPr>
            <a:r>
              <a:rPr lang="tr" sz="1400">
                <a:solidFill>
                  <a:srgbClr val="202122"/>
                </a:solidFill>
              </a:rPr>
              <a:t>Dijital İş Gücü !</a:t>
            </a:r>
            <a:endParaRPr sz="1400">
              <a:solidFill>
                <a:srgbClr val="20212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RPA Ne Değildir?</a:t>
            </a:r>
            <a:endParaRPr/>
          </a:p>
        </p:txBody>
      </p:sp>
      <p:sp>
        <p:nvSpPr>
          <p:cNvPr id="106" name="Google Shape;106;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Yürüyen, konuşan fiziksel robot değildir.</a:t>
            </a:r>
            <a:endParaRPr/>
          </a:p>
          <a:p>
            <a:pPr indent="0" lvl="0" marL="0" rtl="0" algn="l">
              <a:spcBef>
                <a:spcPts val="1200"/>
              </a:spcBef>
              <a:spcAft>
                <a:spcPts val="0"/>
              </a:spcAft>
              <a:buNone/>
            </a:pPr>
            <a:r>
              <a:rPr lang="tr"/>
              <a:t>Fiziksel olarak var olan bir makine değildir.</a:t>
            </a:r>
            <a:endParaRPr/>
          </a:p>
          <a:p>
            <a:pPr indent="0" lvl="0" marL="0" rtl="0" algn="l">
              <a:spcBef>
                <a:spcPts val="1200"/>
              </a:spcBef>
              <a:spcAft>
                <a:spcPts val="1200"/>
              </a:spcAft>
              <a:buNone/>
            </a:pPr>
            <a:r>
              <a:rPr lang="tr"/>
              <a:t>Okullarda öğretilen robotik kodlama seti değildir.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RPA Nasıl Doğdu?</a:t>
            </a:r>
            <a:endParaRPr/>
          </a:p>
        </p:txBody>
      </p:sp>
      <p:sp>
        <p:nvSpPr>
          <p:cNvPr id="112" name="Google Shape;112;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tr"/>
              <a:t>Yazılımların test edilmesi</a:t>
            </a:r>
            <a:endParaRPr/>
          </a:p>
          <a:p>
            <a:pPr indent="0" lvl="0" marL="0" rtl="0" algn="l">
              <a:spcBef>
                <a:spcPts val="1200"/>
              </a:spcBef>
              <a:spcAft>
                <a:spcPts val="0"/>
              </a:spcAft>
              <a:buNone/>
            </a:pPr>
            <a:r>
              <a:rPr lang="tr"/>
              <a:t>Yazılımları kullanan yazılımları</a:t>
            </a:r>
            <a:endParaRPr/>
          </a:p>
          <a:p>
            <a:pPr indent="0" lvl="0" marL="0" rtl="0" algn="l">
              <a:spcBef>
                <a:spcPts val="1200"/>
              </a:spcBef>
              <a:spcAft>
                <a:spcPts val="0"/>
              </a:spcAft>
              <a:buNone/>
            </a:pPr>
            <a:r>
              <a:rPr lang="tr"/>
              <a:t>İnsan deneyimini taklit etme</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