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77" r:id="rId4"/>
    <p:sldId id="259" r:id="rId5"/>
    <p:sldId id="260" r:id="rId6"/>
    <p:sldId id="261" r:id="rId7"/>
    <p:sldId id="262" r:id="rId8"/>
    <p:sldId id="263" r:id="rId9"/>
    <p:sldId id="264" r:id="rId10"/>
    <p:sldId id="265" r:id="rId11"/>
    <p:sldId id="273" r:id="rId12"/>
    <p:sldId id="266" r:id="rId13"/>
    <p:sldId id="267" r:id="rId14"/>
    <p:sldId id="274" r:id="rId15"/>
    <p:sldId id="268" r:id="rId16"/>
    <p:sldId id="269" r:id="rId17"/>
    <p:sldId id="270" r:id="rId18"/>
    <p:sldId id="271"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Sayfa3!$A$1</c:f>
              <c:strCache>
                <c:ptCount val="1"/>
                <c:pt idx="0">
                  <c:v>Tirana, Albania</c:v>
                </c:pt>
              </c:strCache>
            </c:strRef>
          </c:tx>
          <c:spPr>
            <a:solidFill>
              <a:schemeClr val="accent1"/>
            </a:solidFill>
            <a:ln>
              <a:noFill/>
            </a:ln>
            <a:effectLst/>
          </c:spPr>
          <c:invertIfNegative val="0"/>
          <c:val>
            <c:numRef>
              <c:f>Sayfa3!$B$1:$G$1</c:f>
              <c:numCache>
                <c:formatCode>0.00</c:formatCode>
                <c:ptCount val="6"/>
                <c:pt idx="0" formatCode="General">
                  <c:v>37.06</c:v>
                </c:pt>
                <c:pt idx="1">
                  <c:v>44.9</c:v>
                </c:pt>
                <c:pt idx="2" formatCode="General">
                  <c:v>24.41</c:v>
                </c:pt>
                <c:pt idx="3" formatCode="General">
                  <c:v>29.22</c:v>
                </c:pt>
                <c:pt idx="4">
                  <c:v>26.53</c:v>
                </c:pt>
                <c:pt idx="5" formatCode="General">
                  <c:v>28.66</c:v>
                </c:pt>
              </c:numCache>
            </c:numRef>
          </c:val>
          <c:extLst>
            <c:ext xmlns:c16="http://schemas.microsoft.com/office/drawing/2014/chart" uri="{C3380CC4-5D6E-409C-BE32-E72D297353CC}">
              <c16:uniqueId val="{00000000-9166-47B3-93EF-344B76954036}"/>
            </c:ext>
          </c:extLst>
        </c:ser>
        <c:ser>
          <c:idx val="1"/>
          <c:order val="1"/>
          <c:tx>
            <c:strRef>
              <c:f>Sayfa3!$A$2</c:f>
              <c:strCache>
                <c:ptCount val="1"/>
                <c:pt idx="0">
                  <c:v>Alicante, Spain</c:v>
                </c:pt>
              </c:strCache>
            </c:strRef>
          </c:tx>
          <c:spPr>
            <a:solidFill>
              <a:schemeClr val="accent2"/>
            </a:solidFill>
            <a:ln>
              <a:noFill/>
            </a:ln>
            <a:effectLst/>
          </c:spPr>
          <c:invertIfNegative val="0"/>
          <c:val>
            <c:numRef>
              <c:f>Sayfa3!$B$2:$G$2</c:f>
              <c:numCache>
                <c:formatCode>General</c:formatCode>
                <c:ptCount val="6"/>
                <c:pt idx="0">
                  <c:v>50.18</c:v>
                </c:pt>
                <c:pt idx="1">
                  <c:v>17</c:v>
                </c:pt>
                <c:pt idx="2">
                  <c:v>34.49</c:v>
                </c:pt>
                <c:pt idx="3">
                  <c:v>39.06</c:v>
                </c:pt>
                <c:pt idx="4">
                  <c:v>48.47</c:v>
                </c:pt>
                <c:pt idx="5">
                  <c:v>78.41</c:v>
                </c:pt>
              </c:numCache>
            </c:numRef>
          </c:val>
          <c:extLst>
            <c:ext xmlns:c16="http://schemas.microsoft.com/office/drawing/2014/chart" uri="{C3380CC4-5D6E-409C-BE32-E72D297353CC}">
              <c16:uniqueId val="{00000001-9166-47B3-93EF-344B76954036}"/>
            </c:ext>
          </c:extLst>
        </c:ser>
        <c:dLbls>
          <c:showLegendKey val="0"/>
          <c:showVal val="0"/>
          <c:showCatName val="0"/>
          <c:showSerName val="0"/>
          <c:showPercent val="0"/>
          <c:showBubbleSize val="0"/>
        </c:dLbls>
        <c:gapWidth val="219"/>
        <c:overlap val="-27"/>
        <c:axId val="533099264"/>
        <c:axId val="533099920"/>
      </c:barChart>
      <c:catAx>
        <c:axId val="5330992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533099920"/>
        <c:crosses val="autoZero"/>
        <c:auto val="1"/>
        <c:lblAlgn val="ctr"/>
        <c:lblOffset val="100"/>
        <c:noMultiLvlLbl val="0"/>
      </c:catAx>
      <c:valAx>
        <c:axId val="53309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5330992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tr-TR"/>
          </a:p>
        </c:txPr>
      </c:legendEntry>
      <c:legendEntry>
        <c:idx val="1"/>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tr-TR"/>
          </a:p>
        </c:txPr>
      </c:legendEntry>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DE1573B-FAC9-488D-9FA9-34ACC91186AD}" type="datetimeFigureOut">
              <a:rPr lang="tr-TR" smtClean="0"/>
              <a:t>11.03.2020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2C6662-7CD1-4B91-A0E2-A3619EDA46EF}"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59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DE1573B-FAC9-488D-9FA9-34ACC91186AD}" type="datetimeFigureOut">
              <a:rPr lang="tr-TR" smtClean="0"/>
              <a:t>11.03.2020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34078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DE1573B-FAC9-488D-9FA9-34ACC91186AD}" type="datetimeFigureOut">
              <a:rPr lang="tr-TR" smtClean="0"/>
              <a:t>11.03.2020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176082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DE1573B-FAC9-488D-9FA9-34ACC91186AD}" type="datetimeFigureOut">
              <a:rPr lang="tr-TR" smtClean="0"/>
              <a:t>11.03.2020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160557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DE1573B-FAC9-488D-9FA9-34ACC91186AD}" type="datetimeFigureOut">
              <a:rPr lang="tr-TR" smtClean="0"/>
              <a:t>11.03.2020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12C6662-7CD1-4B91-A0E2-A3619EDA46EF}"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76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DE1573B-FAC9-488D-9FA9-34ACC91186AD}" type="datetimeFigureOut">
              <a:rPr lang="tr-TR" smtClean="0"/>
              <a:t>11.03.2020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32337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DE1573B-FAC9-488D-9FA9-34ACC91186AD}" type="datetimeFigureOut">
              <a:rPr lang="tr-TR" smtClean="0"/>
              <a:t>11.03.2020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182760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DE1573B-FAC9-488D-9FA9-34ACC91186AD}" type="datetimeFigureOut">
              <a:rPr lang="tr-TR" smtClean="0"/>
              <a:t>11.03.2020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400184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E1573B-FAC9-488D-9FA9-34ACC91186AD}" type="datetimeFigureOut">
              <a:rPr lang="tr-TR" smtClean="0"/>
              <a:t>11.03.2020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8403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E1573B-FAC9-488D-9FA9-34ACC91186AD}" type="datetimeFigureOut">
              <a:rPr lang="tr-TR" smtClean="0"/>
              <a:t>11.03.2020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2C6662-7CD1-4B91-A0E2-A3619EDA46EF}" type="slidenum">
              <a:rPr lang="tr-TR" smtClean="0"/>
              <a:t>‹#›</a:t>
            </a:fld>
            <a:endParaRPr lang="tr-TR"/>
          </a:p>
        </p:txBody>
      </p:sp>
    </p:spTree>
    <p:extLst>
      <p:ext uri="{BB962C8B-B14F-4D97-AF65-F5344CB8AC3E}">
        <p14:creationId xmlns:p14="http://schemas.microsoft.com/office/powerpoint/2010/main" val="313765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DE1573B-FAC9-488D-9FA9-34ACC91186AD}" type="datetimeFigureOut">
              <a:rPr lang="tr-TR" smtClean="0"/>
              <a:t>11.03.2020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12C6662-7CD1-4B91-A0E2-A3619EDA46EF}" type="slidenum">
              <a:rPr lang="tr-TR" smtClean="0"/>
              <a:t>‹#›</a:t>
            </a:fld>
            <a:endParaRPr lang="tr-TR"/>
          </a:p>
        </p:txBody>
      </p:sp>
    </p:spTree>
    <p:extLst>
      <p:ext uri="{BB962C8B-B14F-4D97-AF65-F5344CB8AC3E}">
        <p14:creationId xmlns:p14="http://schemas.microsoft.com/office/powerpoint/2010/main" val="407221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E1573B-FAC9-488D-9FA9-34ACC91186AD}" type="datetimeFigureOut">
              <a:rPr lang="tr-TR" smtClean="0"/>
              <a:t>11.03.2020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2C6662-7CD1-4B91-A0E2-A3619EDA46EF}"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50233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numbeo.com/cost-of-liv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916F7E-1EBE-4453-9B1B-69D95DBD0452}"/>
              </a:ext>
            </a:extLst>
          </p:cNvPr>
          <p:cNvSpPr>
            <a:spLocks noGrp="1"/>
          </p:cNvSpPr>
          <p:nvPr>
            <p:ph type="ctrTitle"/>
          </p:nvPr>
        </p:nvSpPr>
        <p:spPr>
          <a:xfrm>
            <a:off x="1524000" y="1122363"/>
            <a:ext cx="9144000" cy="1536431"/>
          </a:xfrm>
        </p:spPr>
        <p:txBody>
          <a:bodyPr/>
          <a:lstStyle/>
          <a:p>
            <a:r>
              <a:rPr lang="tr-TR" dirty="0"/>
              <a:t>ÇOK DEĞİŞKENLİ-2</a:t>
            </a:r>
          </a:p>
        </p:txBody>
      </p:sp>
      <p:sp>
        <p:nvSpPr>
          <p:cNvPr id="3" name="Alt Başlık 2">
            <a:extLst>
              <a:ext uri="{FF2B5EF4-FFF2-40B4-BE49-F238E27FC236}">
                <a16:creationId xmlns:a16="http://schemas.microsoft.com/office/drawing/2014/main" id="{BCD544C8-6CCC-42C4-BA44-BAF6C89EFA98}"/>
              </a:ext>
            </a:extLst>
          </p:cNvPr>
          <p:cNvSpPr>
            <a:spLocks noGrp="1"/>
          </p:cNvSpPr>
          <p:nvPr>
            <p:ph type="subTitle" idx="1"/>
          </p:nvPr>
        </p:nvSpPr>
        <p:spPr/>
        <p:txBody>
          <a:bodyPr>
            <a:normAutofit fontScale="85000" lnSpcReduction="20000"/>
          </a:bodyPr>
          <a:lstStyle/>
          <a:p>
            <a:r>
              <a:rPr lang="tr-TR" dirty="0"/>
              <a:t>Konu: Güney Avrupa Şehre Göre Güncel Yaşam Endeks</a:t>
            </a:r>
          </a:p>
          <a:p>
            <a:endParaRPr lang="tr-TR" dirty="0"/>
          </a:p>
          <a:p>
            <a:r>
              <a:rPr lang="tr-TR" dirty="0"/>
              <a:t>İlayda BAŞYİĞİT</a:t>
            </a:r>
          </a:p>
        </p:txBody>
      </p:sp>
    </p:spTree>
    <p:extLst>
      <p:ext uri="{BB962C8B-B14F-4D97-AF65-F5344CB8AC3E}">
        <p14:creationId xmlns:p14="http://schemas.microsoft.com/office/powerpoint/2010/main" val="61350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F7BD3C-EEEE-447C-A33B-B2BDBC310262}"/>
              </a:ext>
            </a:extLst>
          </p:cNvPr>
          <p:cNvSpPr>
            <a:spLocks noGrp="1"/>
          </p:cNvSpPr>
          <p:nvPr>
            <p:ph type="title"/>
          </p:nvPr>
        </p:nvSpPr>
        <p:spPr/>
        <p:txBody>
          <a:bodyPr>
            <a:normAutofit fontScale="90000"/>
          </a:bodyPr>
          <a:lstStyle/>
          <a:p>
            <a:r>
              <a:rPr lang="tr-TR" dirty="0"/>
              <a:t>Aşağıdaki değerler kentlerin en kötü durumdan en iyi duruma kadar olacak şekilde sıralanmıştır</a:t>
            </a:r>
          </a:p>
        </p:txBody>
      </p:sp>
      <p:graphicFrame>
        <p:nvGraphicFramePr>
          <p:cNvPr id="6" name="İçerik Yer Tutucusu 5">
            <a:extLst>
              <a:ext uri="{FF2B5EF4-FFF2-40B4-BE49-F238E27FC236}">
                <a16:creationId xmlns:a16="http://schemas.microsoft.com/office/drawing/2014/main" id="{AF49BC50-3665-4018-9BFA-C97F996C6FED}"/>
              </a:ext>
            </a:extLst>
          </p:cNvPr>
          <p:cNvGraphicFramePr>
            <a:graphicFrameLocks noGrp="1"/>
          </p:cNvGraphicFramePr>
          <p:nvPr>
            <p:ph idx="1"/>
            <p:extLst>
              <p:ext uri="{D42A27DB-BD31-4B8C-83A1-F6EECF244321}">
                <p14:modId xmlns:p14="http://schemas.microsoft.com/office/powerpoint/2010/main" val="636390276"/>
              </p:ext>
            </p:extLst>
          </p:nvPr>
        </p:nvGraphicFramePr>
        <p:xfrm>
          <a:off x="1097280" y="1740025"/>
          <a:ext cx="4327188" cy="4824328"/>
        </p:xfrm>
        <a:graphic>
          <a:graphicData uri="http://schemas.openxmlformats.org/drawingml/2006/table">
            <a:tbl>
              <a:tblPr/>
              <a:tblGrid>
                <a:gridCol w="3412188">
                  <a:extLst>
                    <a:ext uri="{9D8B030D-6E8A-4147-A177-3AD203B41FA5}">
                      <a16:colId xmlns:a16="http://schemas.microsoft.com/office/drawing/2014/main" val="3344575439"/>
                    </a:ext>
                  </a:extLst>
                </a:gridCol>
                <a:gridCol w="915000">
                  <a:extLst>
                    <a:ext uri="{9D8B030D-6E8A-4147-A177-3AD203B41FA5}">
                      <a16:colId xmlns:a16="http://schemas.microsoft.com/office/drawing/2014/main" val="946963679"/>
                    </a:ext>
                  </a:extLst>
                </a:gridCol>
              </a:tblGrid>
              <a:tr h="199290">
                <a:tc>
                  <a:txBody>
                    <a:bodyPr/>
                    <a:lstStyle/>
                    <a:p>
                      <a:pPr algn="l" fontAlgn="b"/>
                      <a:r>
                        <a:rPr lang="tr-TR" sz="1200" b="0" i="0" u="none" strike="noStrike" dirty="0">
                          <a:solidFill>
                            <a:srgbClr val="000000"/>
                          </a:solidFill>
                          <a:effectLst/>
                          <a:latin typeface="Calibri" panose="020F0502020204030204" pitchFamily="34" charset="0"/>
                        </a:rPr>
                        <a:t>Nis, </a:t>
                      </a:r>
                      <a:r>
                        <a:rPr lang="tr-TR" sz="1200" b="0" i="0" u="none" strike="noStrike" dirty="0" err="1">
                          <a:solidFill>
                            <a:srgbClr val="000000"/>
                          </a:solidFill>
                          <a:effectLst/>
                          <a:latin typeface="Calibri" panose="020F0502020204030204" pitchFamily="34" charset="0"/>
                        </a:rPr>
                        <a:t>Serbia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-1,78946</a:t>
                      </a:r>
                    </a:p>
                  </a:txBody>
                  <a:tcPr marL="8745" marR="8745" marT="8745" marB="0" anchor="b">
                    <a:lnL>
                      <a:noFill/>
                    </a:lnL>
                    <a:lnR>
                      <a:noFill/>
                    </a:lnR>
                    <a:lnT>
                      <a:noFill/>
                    </a:lnT>
                    <a:lnB>
                      <a:noFill/>
                    </a:lnB>
                  </a:tcPr>
                </a:tc>
                <a:extLst>
                  <a:ext uri="{0D108BD9-81ED-4DB2-BD59-A6C34878D82A}">
                    <a16:rowId xmlns:a16="http://schemas.microsoft.com/office/drawing/2014/main" val="3475006370"/>
                  </a:ext>
                </a:extLst>
              </a:tr>
              <a:tr h="210229">
                <a:tc>
                  <a:txBody>
                    <a:bodyPr/>
                    <a:lstStyle/>
                    <a:p>
                      <a:pPr algn="l" fontAlgn="b"/>
                      <a:r>
                        <a:rPr lang="tr-TR" sz="1200" b="0" i="0" u="none" strike="noStrike" dirty="0" err="1">
                          <a:solidFill>
                            <a:srgbClr val="000000"/>
                          </a:solidFill>
                          <a:effectLst/>
                          <a:latin typeface="Calibri" panose="020F0502020204030204" pitchFamily="34" charset="0"/>
                        </a:rPr>
                        <a:t>Pristina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Kosovo</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Disputed</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Territory</a:t>
                      </a:r>
                      <a:r>
                        <a:rPr lang="tr-TR" sz="1200" b="0" i="0" u="none" strike="noStrike" dirty="0">
                          <a:solidFill>
                            <a:srgbClr val="000000"/>
                          </a:solidFill>
                          <a:effectLst/>
                          <a:latin typeface="Calibri" panose="020F0502020204030204" pitchFamily="34" charset="0"/>
                        </a:rPr>
                        <a:t>)</a:t>
                      </a: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-1,75637</a:t>
                      </a:r>
                    </a:p>
                  </a:txBody>
                  <a:tcPr marL="8745" marR="8745" marT="8745" marB="0" anchor="b">
                    <a:lnL>
                      <a:noFill/>
                    </a:lnL>
                    <a:lnR>
                      <a:noFill/>
                    </a:lnR>
                    <a:lnT>
                      <a:noFill/>
                    </a:lnT>
                    <a:lnB>
                      <a:noFill/>
                    </a:lnB>
                  </a:tcPr>
                </a:tc>
                <a:extLst>
                  <a:ext uri="{0D108BD9-81ED-4DB2-BD59-A6C34878D82A}">
                    <a16:rowId xmlns:a16="http://schemas.microsoft.com/office/drawing/2014/main" val="935674255"/>
                  </a:ext>
                </a:extLst>
              </a:tr>
              <a:tr h="210229">
                <a:tc>
                  <a:txBody>
                    <a:bodyPr/>
                    <a:lstStyle/>
                    <a:p>
                      <a:pPr algn="l" fontAlgn="b"/>
                      <a:r>
                        <a:rPr lang="tr-TR" sz="1200" b="0" i="0" u="none" strike="noStrike" dirty="0" err="1">
                          <a:solidFill>
                            <a:srgbClr val="000000"/>
                          </a:solidFill>
                          <a:effectLst/>
                          <a:latin typeface="Calibri" panose="020F0502020204030204" pitchFamily="34" charset="0"/>
                        </a:rPr>
                        <a:t>Skopje</a:t>
                      </a:r>
                      <a:r>
                        <a:rPr lang="tr-TR" sz="1200" b="0" i="0" u="none" strike="noStrike" dirty="0">
                          <a:solidFill>
                            <a:srgbClr val="000000"/>
                          </a:solidFill>
                          <a:effectLst/>
                          <a:latin typeface="Calibri" panose="020F0502020204030204" pitchFamily="34" charset="0"/>
                        </a:rPr>
                        <a:t>, North </a:t>
                      </a:r>
                      <a:r>
                        <a:rPr lang="tr-TR" sz="1200" b="0" i="0" u="none" strike="noStrike" dirty="0" err="1">
                          <a:solidFill>
                            <a:srgbClr val="000000"/>
                          </a:solidFill>
                          <a:effectLst/>
                          <a:latin typeface="Calibri" panose="020F0502020204030204" pitchFamily="34" charset="0"/>
                        </a:rPr>
                        <a:t>Macedonia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-1,56628</a:t>
                      </a:r>
                    </a:p>
                  </a:txBody>
                  <a:tcPr marL="8745" marR="8745" marT="8745" marB="0" anchor="b">
                    <a:lnL>
                      <a:noFill/>
                    </a:lnL>
                    <a:lnR>
                      <a:noFill/>
                    </a:lnR>
                    <a:lnT>
                      <a:noFill/>
                    </a:lnT>
                    <a:lnB>
                      <a:noFill/>
                    </a:lnB>
                  </a:tcPr>
                </a:tc>
                <a:extLst>
                  <a:ext uri="{0D108BD9-81ED-4DB2-BD59-A6C34878D82A}">
                    <a16:rowId xmlns:a16="http://schemas.microsoft.com/office/drawing/2014/main" val="3389694555"/>
                  </a:ext>
                </a:extLst>
              </a:tr>
              <a:tr h="210229">
                <a:tc>
                  <a:txBody>
                    <a:bodyPr/>
                    <a:lstStyle/>
                    <a:p>
                      <a:pPr algn="l" fontAlgn="b"/>
                      <a:r>
                        <a:rPr lang="tr-TR" sz="1200" b="0" i="0" u="none" strike="noStrike" dirty="0" err="1">
                          <a:solidFill>
                            <a:srgbClr val="000000"/>
                          </a:solidFill>
                          <a:effectLst/>
                          <a:latin typeface="Calibri" panose="020F0502020204030204" pitchFamily="34" charset="0"/>
                        </a:rPr>
                        <a:t>Novi</a:t>
                      </a:r>
                      <a:r>
                        <a:rPr lang="tr-TR" sz="1200" b="0" i="0" u="none" strike="noStrike" dirty="0">
                          <a:solidFill>
                            <a:srgbClr val="000000"/>
                          </a:solidFill>
                          <a:effectLst/>
                          <a:latin typeface="Calibri" panose="020F0502020204030204" pitchFamily="34" charset="0"/>
                        </a:rPr>
                        <a:t> Sad, </a:t>
                      </a:r>
                      <a:r>
                        <a:rPr lang="tr-TR" sz="1200" b="0" i="0" u="none" strike="noStrike" dirty="0" err="1">
                          <a:solidFill>
                            <a:srgbClr val="000000"/>
                          </a:solidFill>
                          <a:effectLst/>
                          <a:latin typeface="Calibri" panose="020F0502020204030204" pitchFamily="34" charset="0"/>
                        </a:rPr>
                        <a:t>Serbia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-1,54217</a:t>
                      </a:r>
                    </a:p>
                  </a:txBody>
                  <a:tcPr marL="8745" marR="8745" marT="8745" marB="0" anchor="b">
                    <a:lnL>
                      <a:noFill/>
                    </a:lnL>
                    <a:lnR>
                      <a:noFill/>
                    </a:lnR>
                    <a:lnT>
                      <a:noFill/>
                    </a:lnT>
                    <a:lnB>
                      <a:noFill/>
                    </a:lnB>
                  </a:tcPr>
                </a:tc>
                <a:extLst>
                  <a:ext uri="{0D108BD9-81ED-4DB2-BD59-A6C34878D82A}">
                    <a16:rowId xmlns:a16="http://schemas.microsoft.com/office/drawing/2014/main" val="3591718990"/>
                  </a:ext>
                </a:extLst>
              </a:tr>
              <a:tr h="210229">
                <a:tc>
                  <a:txBody>
                    <a:bodyPr/>
                    <a:lstStyle/>
                    <a:p>
                      <a:pPr algn="l" fontAlgn="b"/>
                      <a:r>
                        <a:rPr lang="tr-TR" sz="1200" b="0" i="0" u="none" strike="noStrike" dirty="0" err="1">
                          <a:solidFill>
                            <a:srgbClr val="000000"/>
                          </a:solidFill>
                          <a:effectLst/>
                          <a:latin typeface="Calibri" panose="020F0502020204030204" pitchFamily="34" charset="0"/>
                        </a:rPr>
                        <a:t>Banja</a:t>
                      </a:r>
                      <a:r>
                        <a:rPr lang="tr-TR" sz="1200" b="0" i="0" u="none" strike="noStrike" dirty="0">
                          <a:solidFill>
                            <a:srgbClr val="000000"/>
                          </a:solidFill>
                          <a:effectLst/>
                          <a:latin typeface="Calibri" panose="020F0502020204030204" pitchFamily="34" charset="0"/>
                        </a:rPr>
                        <a:t> Luka, </a:t>
                      </a:r>
                      <a:r>
                        <a:rPr lang="tr-TR" sz="1200" b="0" i="0" u="none" strike="noStrike" dirty="0" err="1">
                          <a:solidFill>
                            <a:srgbClr val="000000"/>
                          </a:solidFill>
                          <a:effectLst/>
                          <a:latin typeface="Calibri" panose="020F0502020204030204" pitchFamily="34" charset="0"/>
                        </a:rPr>
                        <a:t>Bosnia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And</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Herzegovina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-1,48691</a:t>
                      </a:r>
                    </a:p>
                  </a:txBody>
                  <a:tcPr marL="8745" marR="8745" marT="8745" marB="0" anchor="b">
                    <a:lnL>
                      <a:noFill/>
                    </a:lnL>
                    <a:lnR>
                      <a:noFill/>
                    </a:lnR>
                    <a:lnT>
                      <a:noFill/>
                    </a:lnT>
                    <a:lnB>
                      <a:noFill/>
                    </a:lnB>
                  </a:tcPr>
                </a:tc>
                <a:extLst>
                  <a:ext uri="{0D108BD9-81ED-4DB2-BD59-A6C34878D82A}">
                    <a16:rowId xmlns:a16="http://schemas.microsoft.com/office/drawing/2014/main" val="2164909363"/>
                  </a:ext>
                </a:extLst>
              </a:tr>
              <a:tr h="210229">
                <a:tc>
                  <a:txBody>
                    <a:bodyPr/>
                    <a:lstStyle/>
                    <a:p>
                      <a:pPr algn="l" fontAlgn="b"/>
                      <a:r>
                        <a:rPr lang="tr-TR" sz="1200" b="0" i="0" u="none" strike="noStrike" dirty="0">
                          <a:solidFill>
                            <a:srgbClr val="000000"/>
                          </a:solidFill>
                          <a:effectLst/>
                          <a:latin typeface="Calibri" panose="020F0502020204030204" pitchFamily="34" charset="0"/>
                        </a:rPr>
                        <a:t>Tirana, Albania</a:t>
                      </a: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-1,44695</a:t>
                      </a:r>
                    </a:p>
                  </a:txBody>
                  <a:tcPr marL="8745" marR="8745" marT="8745" marB="0" anchor="b">
                    <a:lnL>
                      <a:noFill/>
                    </a:lnL>
                    <a:lnR>
                      <a:noFill/>
                    </a:lnR>
                    <a:lnT>
                      <a:noFill/>
                    </a:lnT>
                    <a:lnB>
                      <a:noFill/>
                    </a:lnB>
                  </a:tcPr>
                </a:tc>
                <a:extLst>
                  <a:ext uri="{0D108BD9-81ED-4DB2-BD59-A6C34878D82A}">
                    <a16:rowId xmlns:a16="http://schemas.microsoft.com/office/drawing/2014/main" val="2644516235"/>
                  </a:ext>
                </a:extLst>
              </a:tr>
              <a:tr h="210229">
                <a:tc>
                  <a:txBody>
                    <a:bodyPr/>
                    <a:lstStyle/>
                    <a:p>
                      <a:pPr algn="l" fontAlgn="b"/>
                      <a:r>
                        <a:rPr lang="tr-TR" sz="1200" b="0" i="0" u="none" strike="noStrike" dirty="0" err="1">
                          <a:solidFill>
                            <a:srgbClr val="000000"/>
                          </a:solidFill>
                          <a:effectLst/>
                          <a:latin typeface="Calibri" panose="020F0502020204030204" pitchFamily="34" charset="0"/>
                        </a:rPr>
                        <a:t>Sarajevo</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Bosnia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And</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Herzegovina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-1,33381</a:t>
                      </a:r>
                    </a:p>
                  </a:txBody>
                  <a:tcPr marL="8745" marR="8745" marT="8745" marB="0" anchor="b">
                    <a:lnL>
                      <a:noFill/>
                    </a:lnL>
                    <a:lnR>
                      <a:noFill/>
                    </a:lnR>
                    <a:lnT>
                      <a:noFill/>
                    </a:lnT>
                    <a:lnB>
                      <a:noFill/>
                    </a:lnB>
                  </a:tcPr>
                </a:tc>
                <a:extLst>
                  <a:ext uri="{0D108BD9-81ED-4DB2-BD59-A6C34878D82A}">
                    <a16:rowId xmlns:a16="http://schemas.microsoft.com/office/drawing/2014/main" val="1601082754"/>
                  </a:ext>
                </a:extLst>
              </a:tr>
              <a:tr h="210229">
                <a:tc>
                  <a:txBody>
                    <a:bodyPr/>
                    <a:lstStyle/>
                    <a:p>
                      <a:pPr algn="l" fontAlgn="b"/>
                      <a:r>
                        <a:rPr lang="tr-TR" sz="1200" b="0" i="0" u="none" strike="noStrike" dirty="0" err="1">
                          <a:solidFill>
                            <a:srgbClr val="000000"/>
                          </a:solidFill>
                          <a:effectLst/>
                          <a:latin typeface="Calibri" panose="020F0502020204030204" pitchFamily="34" charset="0"/>
                        </a:rPr>
                        <a:t>Belgrade</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Serbia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-1,30168</a:t>
                      </a:r>
                    </a:p>
                  </a:txBody>
                  <a:tcPr marL="8745" marR="8745" marT="8745" marB="0" anchor="b">
                    <a:lnL>
                      <a:noFill/>
                    </a:lnL>
                    <a:lnR>
                      <a:noFill/>
                    </a:lnR>
                    <a:lnT>
                      <a:noFill/>
                    </a:lnT>
                    <a:lnB>
                      <a:noFill/>
                    </a:lnB>
                  </a:tcPr>
                </a:tc>
                <a:extLst>
                  <a:ext uri="{0D108BD9-81ED-4DB2-BD59-A6C34878D82A}">
                    <a16:rowId xmlns:a16="http://schemas.microsoft.com/office/drawing/2014/main" val="2678624733"/>
                  </a:ext>
                </a:extLst>
              </a:tr>
              <a:tr h="210229">
                <a:tc>
                  <a:txBody>
                    <a:bodyPr/>
                    <a:lstStyle/>
                    <a:p>
                      <a:pPr algn="l" fontAlgn="b"/>
                      <a:r>
                        <a:rPr lang="tr-TR" sz="1200" b="0" i="0" u="none" strike="noStrike" dirty="0">
                          <a:solidFill>
                            <a:srgbClr val="000000"/>
                          </a:solidFill>
                          <a:effectLst/>
                          <a:latin typeface="Calibri" panose="020F0502020204030204" pitchFamily="34" charset="0"/>
                        </a:rPr>
                        <a:t>Podgorica, </a:t>
                      </a:r>
                      <a:r>
                        <a:rPr lang="tr-TR" sz="1200" b="0" i="0" u="none" strike="noStrike" dirty="0" err="1">
                          <a:solidFill>
                            <a:srgbClr val="000000"/>
                          </a:solidFill>
                          <a:effectLst/>
                          <a:latin typeface="Calibri" panose="020F0502020204030204" pitchFamily="34" charset="0"/>
                        </a:rPr>
                        <a:t>Montenegro</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-1,23667</a:t>
                      </a:r>
                    </a:p>
                  </a:txBody>
                  <a:tcPr marL="8745" marR="8745" marT="8745" marB="0" anchor="b">
                    <a:lnL>
                      <a:noFill/>
                    </a:lnL>
                    <a:lnR>
                      <a:noFill/>
                    </a:lnR>
                    <a:lnT>
                      <a:noFill/>
                    </a:lnT>
                    <a:lnB>
                      <a:noFill/>
                    </a:lnB>
                  </a:tcPr>
                </a:tc>
                <a:extLst>
                  <a:ext uri="{0D108BD9-81ED-4DB2-BD59-A6C34878D82A}">
                    <a16:rowId xmlns:a16="http://schemas.microsoft.com/office/drawing/2014/main" val="2664315682"/>
                  </a:ext>
                </a:extLst>
              </a:tr>
              <a:tr h="210229">
                <a:tc>
                  <a:txBody>
                    <a:bodyPr/>
                    <a:lstStyle/>
                    <a:p>
                      <a:pPr algn="l" fontAlgn="b"/>
                      <a:r>
                        <a:rPr lang="tr-TR" sz="1200" b="0" i="0" u="none" strike="noStrike" dirty="0" err="1">
                          <a:solidFill>
                            <a:srgbClr val="000000"/>
                          </a:solidFill>
                          <a:effectLst/>
                          <a:latin typeface="Calibri" panose="020F0502020204030204" pitchFamily="34" charset="0"/>
                        </a:rPr>
                        <a:t>Osijek</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Croatia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-0,73694</a:t>
                      </a:r>
                    </a:p>
                  </a:txBody>
                  <a:tcPr marL="8745" marR="8745" marT="8745" marB="0" anchor="b">
                    <a:lnL>
                      <a:noFill/>
                    </a:lnL>
                    <a:lnR>
                      <a:noFill/>
                    </a:lnR>
                    <a:lnT>
                      <a:noFill/>
                    </a:lnT>
                    <a:lnB>
                      <a:noFill/>
                    </a:lnB>
                  </a:tcPr>
                </a:tc>
                <a:extLst>
                  <a:ext uri="{0D108BD9-81ED-4DB2-BD59-A6C34878D82A}">
                    <a16:rowId xmlns:a16="http://schemas.microsoft.com/office/drawing/2014/main" val="203103264"/>
                  </a:ext>
                </a:extLst>
              </a:tr>
              <a:tr h="210229">
                <a:tc>
                  <a:txBody>
                    <a:bodyPr/>
                    <a:lstStyle/>
                    <a:p>
                      <a:pPr algn="l" fontAlgn="b"/>
                      <a:r>
                        <a:rPr lang="tr-TR" sz="1200" b="0" i="0" u="none" strike="noStrike" dirty="0" err="1">
                          <a:solidFill>
                            <a:srgbClr val="000000"/>
                          </a:solidFill>
                          <a:effectLst/>
                          <a:latin typeface="Calibri" panose="020F0502020204030204" pitchFamily="34" charset="0"/>
                        </a:rPr>
                        <a:t>Rijeka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Croatia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-0,50597</a:t>
                      </a:r>
                    </a:p>
                  </a:txBody>
                  <a:tcPr marL="8745" marR="8745" marT="8745" marB="0" anchor="b">
                    <a:lnL>
                      <a:noFill/>
                    </a:lnL>
                    <a:lnR>
                      <a:noFill/>
                    </a:lnR>
                    <a:lnT>
                      <a:noFill/>
                    </a:lnT>
                    <a:lnB>
                      <a:noFill/>
                    </a:lnB>
                  </a:tcPr>
                </a:tc>
                <a:extLst>
                  <a:ext uri="{0D108BD9-81ED-4DB2-BD59-A6C34878D82A}">
                    <a16:rowId xmlns:a16="http://schemas.microsoft.com/office/drawing/2014/main" val="4126537137"/>
                  </a:ext>
                </a:extLst>
              </a:tr>
              <a:tr h="210229">
                <a:tc>
                  <a:txBody>
                    <a:bodyPr/>
                    <a:lstStyle/>
                    <a:p>
                      <a:pPr algn="l" fontAlgn="b"/>
                      <a:r>
                        <a:rPr lang="tr-TR" sz="1200" b="0" i="0" u="none" strike="noStrike">
                          <a:solidFill>
                            <a:srgbClr val="000000"/>
                          </a:solidFill>
                          <a:effectLst/>
                          <a:latin typeface="Calibri" panose="020F0502020204030204" pitchFamily="34" charset="0"/>
                        </a:rPr>
                        <a:t>Coimbra, Portugal</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-0,44882</a:t>
                      </a:r>
                    </a:p>
                  </a:txBody>
                  <a:tcPr marL="8745" marR="8745" marT="8745" marB="0" anchor="b">
                    <a:lnL>
                      <a:noFill/>
                    </a:lnL>
                    <a:lnR>
                      <a:noFill/>
                    </a:lnR>
                    <a:lnT>
                      <a:noFill/>
                    </a:lnT>
                    <a:lnB>
                      <a:noFill/>
                    </a:lnB>
                  </a:tcPr>
                </a:tc>
                <a:extLst>
                  <a:ext uri="{0D108BD9-81ED-4DB2-BD59-A6C34878D82A}">
                    <a16:rowId xmlns:a16="http://schemas.microsoft.com/office/drawing/2014/main" val="530076077"/>
                  </a:ext>
                </a:extLst>
              </a:tr>
              <a:tr h="210229">
                <a:tc>
                  <a:txBody>
                    <a:bodyPr/>
                    <a:lstStyle/>
                    <a:p>
                      <a:pPr algn="l" fontAlgn="b"/>
                      <a:r>
                        <a:rPr lang="tr-TR" sz="1200" b="0" i="0" u="none" strike="noStrike">
                          <a:solidFill>
                            <a:srgbClr val="000000"/>
                          </a:solidFill>
                          <a:effectLst/>
                          <a:latin typeface="Calibri" panose="020F0502020204030204" pitchFamily="34" charset="0"/>
                        </a:rPr>
                        <a:t>Patras, Greece</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-0,35242</a:t>
                      </a:r>
                    </a:p>
                  </a:txBody>
                  <a:tcPr marL="8745" marR="8745" marT="8745" marB="0" anchor="b">
                    <a:lnL>
                      <a:noFill/>
                    </a:lnL>
                    <a:lnR>
                      <a:noFill/>
                    </a:lnR>
                    <a:lnT>
                      <a:noFill/>
                    </a:lnT>
                    <a:lnB>
                      <a:noFill/>
                    </a:lnB>
                  </a:tcPr>
                </a:tc>
                <a:extLst>
                  <a:ext uri="{0D108BD9-81ED-4DB2-BD59-A6C34878D82A}">
                    <a16:rowId xmlns:a16="http://schemas.microsoft.com/office/drawing/2014/main" val="3735133650"/>
                  </a:ext>
                </a:extLst>
              </a:tr>
              <a:tr h="210229">
                <a:tc>
                  <a:txBody>
                    <a:bodyPr/>
                    <a:lstStyle/>
                    <a:p>
                      <a:pPr algn="l" fontAlgn="b"/>
                      <a:r>
                        <a:rPr lang="tr-TR" sz="1200" b="0" i="0" u="none" strike="noStrike">
                          <a:solidFill>
                            <a:srgbClr val="000000"/>
                          </a:solidFill>
                          <a:effectLst/>
                          <a:latin typeface="Calibri" panose="020F0502020204030204" pitchFamily="34" charset="0"/>
                        </a:rPr>
                        <a:t>Porto, Portugal</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-0,35112</a:t>
                      </a:r>
                    </a:p>
                  </a:txBody>
                  <a:tcPr marL="8745" marR="8745" marT="8745" marB="0" anchor="b">
                    <a:lnL>
                      <a:noFill/>
                    </a:lnL>
                    <a:lnR>
                      <a:noFill/>
                    </a:lnR>
                    <a:lnT>
                      <a:noFill/>
                    </a:lnT>
                    <a:lnB>
                      <a:noFill/>
                    </a:lnB>
                  </a:tcPr>
                </a:tc>
                <a:extLst>
                  <a:ext uri="{0D108BD9-81ED-4DB2-BD59-A6C34878D82A}">
                    <a16:rowId xmlns:a16="http://schemas.microsoft.com/office/drawing/2014/main" val="4094082306"/>
                  </a:ext>
                </a:extLst>
              </a:tr>
              <a:tr h="210229">
                <a:tc>
                  <a:txBody>
                    <a:bodyPr/>
                    <a:lstStyle/>
                    <a:p>
                      <a:pPr algn="l" fontAlgn="b"/>
                      <a:r>
                        <a:rPr lang="tr-TR" sz="1200" b="0" i="0" u="none" strike="noStrike">
                          <a:solidFill>
                            <a:srgbClr val="000000"/>
                          </a:solidFill>
                          <a:effectLst/>
                          <a:latin typeface="Calibri" panose="020F0502020204030204" pitchFamily="34" charset="0"/>
                        </a:rPr>
                        <a:t>Maribor, Slovenia</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-0,32995</a:t>
                      </a:r>
                    </a:p>
                  </a:txBody>
                  <a:tcPr marL="8745" marR="8745" marT="8745" marB="0" anchor="b">
                    <a:lnL>
                      <a:noFill/>
                    </a:lnL>
                    <a:lnR>
                      <a:noFill/>
                    </a:lnR>
                    <a:lnT>
                      <a:noFill/>
                    </a:lnT>
                    <a:lnB>
                      <a:noFill/>
                    </a:lnB>
                  </a:tcPr>
                </a:tc>
                <a:extLst>
                  <a:ext uri="{0D108BD9-81ED-4DB2-BD59-A6C34878D82A}">
                    <a16:rowId xmlns:a16="http://schemas.microsoft.com/office/drawing/2014/main" val="3319922470"/>
                  </a:ext>
                </a:extLst>
              </a:tr>
              <a:tr h="210229">
                <a:tc>
                  <a:txBody>
                    <a:bodyPr/>
                    <a:lstStyle/>
                    <a:p>
                      <a:pPr algn="l" fontAlgn="b"/>
                      <a:r>
                        <a:rPr lang="tr-TR" sz="1200" b="0" i="0" u="none" strike="noStrike">
                          <a:solidFill>
                            <a:srgbClr val="000000"/>
                          </a:solidFill>
                          <a:effectLst/>
                          <a:latin typeface="Calibri" panose="020F0502020204030204" pitchFamily="34" charset="0"/>
                        </a:rPr>
                        <a:t>Zagreb, Croatia</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-0,29471</a:t>
                      </a:r>
                    </a:p>
                  </a:txBody>
                  <a:tcPr marL="8745" marR="8745" marT="8745" marB="0" anchor="b">
                    <a:lnL>
                      <a:noFill/>
                    </a:lnL>
                    <a:lnR>
                      <a:noFill/>
                    </a:lnR>
                    <a:lnT>
                      <a:noFill/>
                    </a:lnT>
                    <a:lnB>
                      <a:noFill/>
                    </a:lnB>
                  </a:tcPr>
                </a:tc>
                <a:extLst>
                  <a:ext uri="{0D108BD9-81ED-4DB2-BD59-A6C34878D82A}">
                    <a16:rowId xmlns:a16="http://schemas.microsoft.com/office/drawing/2014/main" val="2833177267"/>
                  </a:ext>
                </a:extLst>
              </a:tr>
              <a:tr h="210229">
                <a:tc>
                  <a:txBody>
                    <a:bodyPr/>
                    <a:lstStyle/>
                    <a:p>
                      <a:pPr algn="l" fontAlgn="b"/>
                      <a:r>
                        <a:rPr lang="tr-TR" sz="1200" b="0" i="0" u="none" strike="noStrike">
                          <a:solidFill>
                            <a:srgbClr val="000000"/>
                          </a:solidFill>
                          <a:effectLst/>
                          <a:latin typeface="Calibri" panose="020F0502020204030204" pitchFamily="34" charset="0"/>
                        </a:rPr>
                        <a:t>Braga, Portugal</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-0,21294</a:t>
                      </a:r>
                    </a:p>
                  </a:txBody>
                  <a:tcPr marL="8745" marR="8745" marT="8745" marB="0" anchor="b">
                    <a:lnL>
                      <a:noFill/>
                    </a:lnL>
                    <a:lnR>
                      <a:noFill/>
                    </a:lnR>
                    <a:lnT>
                      <a:noFill/>
                    </a:lnT>
                    <a:lnB>
                      <a:noFill/>
                    </a:lnB>
                  </a:tcPr>
                </a:tc>
                <a:extLst>
                  <a:ext uri="{0D108BD9-81ED-4DB2-BD59-A6C34878D82A}">
                    <a16:rowId xmlns:a16="http://schemas.microsoft.com/office/drawing/2014/main" val="4212389247"/>
                  </a:ext>
                </a:extLst>
              </a:tr>
              <a:tr h="210229">
                <a:tc>
                  <a:txBody>
                    <a:bodyPr/>
                    <a:lstStyle/>
                    <a:p>
                      <a:pPr algn="l" fontAlgn="b"/>
                      <a:r>
                        <a:rPr lang="tr-TR" sz="1200" b="0" i="0" u="none" strike="noStrike">
                          <a:solidFill>
                            <a:srgbClr val="000000"/>
                          </a:solidFill>
                          <a:effectLst/>
                          <a:latin typeface="Calibri" panose="020F0502020204030204" pitchFamily="34" charset="0"/>
                        </a:rPr>
                        <a:t>Heraklion, Greece</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-0,19619</a:t>
                      </a:r>
                    </a:p>
                  </a:txBody>
                  <a:tcPr marL="8745" marR="8745" marT="8745" marB="0" anchor="b">
                    <a:lnL>
                      <a:noFill/>
                    </a:lnL>
                    <a:lnR>
                      <a:noFill/>
                    </a:lnR>
                    <a:lnT>
                      <a:noFill/>
                    </a:lnT>
                    <a:lnB>
                      <a:noFill/>
                    </a:lnB>
                  </a:tcPr>
                </a:tc>
                <a:extLst>
                  <a:ext uri="{0D108BD9-81ED-4DB2-BD59-A6C34878D82A}">
                    <a16:rowId xmlns:a16="http://schemas.microsoft.com/office/drawing/2014/main" val="629734962"/>
                  </a:ext>
                </a:extLst>
              </a:tr>
              <a:tr h="210229">
                <a:tc>
                  <a:txBody>
                    <a:bodyPr/>
                    <a:lstStyle/>
                    <a:p>
                      <a:pPr algn="l" fontAlgn="b"/>
                      <a:r>
                        <a:rPr lang="tr-TR" sz="1200" b="0" i="0" u="none" strike="noStrike">
                          <a:solidFill>
                            <a:srgbClr val="000000"/>
                          </a:solidFill>
                          <a:effectLst/>
                          <a:latin typeface="Calibri" panose="020F0502020204030204" pitchFamily="34" charset="0"/>
                        </a:rPr>
                        <a:t>Lisbon, Portugal</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-0,11059</a:t>
                      </a:r>
                    </a:p>
                  </a:txBody>
                  <a:tcPr marL="8745" marR="8745" marT="8745" marB="0" anchor="b">
                    <a:lnL>
                      <a:noFill/>
                    </a:lnL>
                    <a:lnR>
                      <a:noFill/>
                    </a:lnR>
                    <a:lnT>
                      <a:noFill/>
                    </a:lnT>
                    <a:lnB>
                      <a:noFill/>
                    </a:lnB>
                  </a:tcPr>
                </a:tc>
                <a:extLst>
                  <a:ext uri="{0D108BD9-81ED-4DB2-BD59-A6C34878D82A}">
                    <a16:rowId xmlns:a16="http://schemas.microsoft.com/office/drawing/2014/main" val="2566543978"/>
                  </a:ext>
                </a:extLst>
              </a:tr>
              <a:tr h="210229">
                <a:tc>
                  <a:txBody>
                    <a:bodyPr/>
                    <a:lstStyle/>
                    <a:p>
                      <a:pPr algn="l" fontAlgn="b"/>
                      <a:r>
                        <a:rPr lang="tr-TR" sz="1200" b="0" i="0" u="none" strike="noStrike">
                          <a:solidFill>
                            <a:srgbClr val="000000"/>
                          </a:solidFill>
                          <a:effectLst/>
                          <a:latin typeface="Calibri" panose="020F0502020204030204" pitchFamily="34" charset="0"/>
                        </a:rPr>
                        <a:t>Split, Croatia</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-0,0854</a:t>
                      </a:r>
                    </a:p>
                  </a:txBody>
                  <a:tcPr marL="8745" marR="8745" marT="8745" marB="0" anchor="b">
                    <a:lnL>
                      <a:noFill/>
                    </a:lnL>
                    <a:lnR>
                      <a:noFill/>
                    </a:lnR>
                    <a:lnT>
                      <a:noFill/>
                    </a:lnT>
                    <a:lnB>
                      <a:noFill/>
                    </a:lnB>
                  </a:tcPr>
                </a:tc>
                <a:extLst>
                  <a:ext uri="{0D108BD9-81ED-4DB2-BD59-A6C34878D82A}">
                    <a16:rowId xmlns:a16="http://schemas.microsoft.com/office/drawing/2014/main" val="3262166075"/>
                  </a:ext>
                </a:extLst>
              </a:tr>
              <a:tr h="210229">
                <a:tc>
                  <a:txBody>
                    <a:bodyPr/>
                    <a:lstStyle/>
                    <a:p>
                      <a:pPr algn="l" fontAlgn="b"/>
                      <a:r>
                        <a:rPr lang="tr-TR" sz="1200" b="0" i="0" u="none" strike="noStrike">
                          <a:solidFill>
                            <a:srgbClr val="000000"/>
                          </a:solidFill>
                          <a:effectLst/>
                          <a:latin typeface="Calibri" panose="020F0502020204030204" pitchFamily="34" charset="0"/>
                        </a:rPr>
                        <a:t>Malaga, Spain</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-0,07558</a:t>
                      </a:r>
                    </a:p>
                  </a:txBody>
                  <a:tcPr marL="8745" marR="8745" marT="8745" marB="0" anchor="b">
                    <a:lnL>
                      <a:noFill/>
                    </a:lnL>
                    <a:lnR>
                      <a:noFill/>
                    </a:lnR>
                    <a:lnT>
                      <a:noFill/>
                    </a:lnT>
                    <a:lnB>
                      <a:noFill/>
                    </a:lnB>
                  </a:tcPr>
                </a:tc>
                <a:extLst>
                  <a:ext uri="{0D108BD9-81ED-4DB2-BD59-A6C34878D82A}">
                    <a16:rowId xmlns:a16="http://schemas.microsoft.com/office/drawing/2014/main" val="2791949610"/>
                  </a:ext>
                </a:extLst>
              </a:tr>
              <a:tr h="210229">
                <a:tc>
                  <a:txBody>
                    <a:bodyPr/>
                    <a:lstStyle/>
                    <a:p>
                      <a:pPr algn="l" fontAlgn="b"/>
                      <a:r>
                        <a:rPr lang="tr-TR" sz="1200" b="0" i="0" u="none" strike="noStrike">
                          <a:solidFill>
                            <a:srgbClr val="000000"/>
                          </a:solidFill>
                          <a:effectLst/>
                          <a:latin typeface="Calibri" panose="020F0502020204030204" pitchFamily="34" charset="0"/>
                        </a:rPr>
                        <a:t>Seville (Sevilla), Spain</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-0,07318</a:t>
                      </a:r>
                    </a:p>
                  </a:txBody>
                  <a:tcPr marL="8745" marR="8745" marT="8745" marB="0" anchor="b">
                    <a:lnL>
                      <a:noFill/>
                    </a:lnL>
                    <a:lnR>
                      <a:noFill/>
                    </a:lnR>
                    <a:lnT>
                      <a:noFill/>
                    </a:lnT>
                    <a:lnB>
                      <a:noFill/>
                    </a:lnB>
                  </a:tcPr>
                </a:tc>
                <a:extLst>
                  <a:ext uri="{0D108BD9-81ED-4DB2-BD59-A6C34878D82A}">
                    <a16:rowId xmlns:a16="http://schemas.microsoft.com/office/drawing/2014/main" val="3014151323"/>
                  </a:ext>
                </a:extLst>
              </a:tr>
              <a:tr h="210229">
                <a:tc>
                  <a:txBody>
                    <a:bodyPr/>
                    <a:lstStyle/>
                    <a:p>
                      <a:pPr algn="l" fontAlgn="b"/>
                      <a:r>
                        <a:rPr lang="pt-BR" sz="1200" b="0" i="0" u="none" strike="noStrike">
                          <a:solidFill>
                            <a:srgbClr val="000000"/>
                          </a:solidFill>
                          <a:effectLst/>
                          <a:latin typeface="Calibri" panose="020F0502020204030204" pitchFamily="34" charset="0"/>
                        </a:rPr>
                        <a:t>Santa Cruz de Tenerife, Spain</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-0,03997</a:t>
                      </a:r>
                    </a:p>
                  </a:txBody>
                  <a:tcPr marL="8745" marR="8745" marT="8745" marB="0" anchor="b">
                    <a:lnL>
                      <a:noFill/>
                    </a:lnL>
                    <a:lnR>
                      <a:noFill/>
                    </a:lnR>
                    <a:lnT>
                      <a:noFill/>
                    </a:lnT>
                    <a:lnB>
                      <a:noFill/>
                    </a:lnB>
                  </a:tcPr>
                </a:tc>
                <a:extLst>
                  <a:ext uri="{0D108BD9-81ED-4DB2-BD59-A6C34878D82A}">
                    <a16:rowId xmlns:a16="http://schemas.microsoft.com/office/drawing/2014/main" val="502891819"/>
                  </a:ext>
                </a:extLst>
              </a:tr>
            </a:tbl>
          </a:graphicData>
        </a:graphic>
      </p:graphicFrame>
      <p:graphicFrame>
        <p:nvGraphicFramePr>
          <p:cNvPr id="7" name="Tablo 6">
            <a:extLst>
              <a:ext uri="{FF2B5EF4-FFF2-40B4-BE49-F238E27FC236}">
                <a16:creationId xmlns:a16="http://schemas.microsoft.com/office/drawing/2014/main" id="{7BAFC13B-9744-407B-B28B-AA0D028812D5}"/>
              </a:ext>
            </a:extLst>
          </p:cNvPr>
          <p:cNvGraphicFramePr>
            <a:graphicFrameLocks noGrp="1"/>
          </p:cNvGraphicFramePr>
          <p:nvPr>
            <p:extLst>
              <p:ext uri="{D42A27DB-BD31-4B8C-83A1-F6EECF244321}">
                <p14:modId xmlns:p14="http://schemas.microsoft.com/office/powerpoint/2010/main" val="4077531378"/>
              </p:ext>
            </p:extLst>
          </p:nvPr>
        </p:nvGraphicFramePr>
        <p:xfrm>
          <a:off x="6096000" y="1730315"/>
          <a:ext cx="4327188" cy="4834048"/>
        </p:xfrm>
        <a:graphic>
          <a:graphicData uri="http://schemas.openxmlformats.org/drawingml/2006/table">
            <a:tbl>
              <a:tblPr/>
              <a:tblGrid>
                <a:gridCol w="3412189">
                  <a:extLst>
                    <a:ext uri="{9D8B030D-6E8A-4147-A177-3AD203B41FA5}">
                      <a16:colId xmlns:a16="http://schemas.microsoft.com/office/drawing/2014/main" val="374507110"/>
                    </a:ext>
                  </a:extLst>
                </a:gridCol>
                <a:gridCol w="914999">
                  <a:extLst>
                    <a:ext uri="{9D8B030D-6E8A-4147-A177-3AD203B41FA5}">
                      <a16:colId xmlns:a16="http://schemas.microsoft.com/office/drawing/2014/main" val="2720035364"/>
                    </a:ext>
                  </a:extLst>
                </a:gridCol>
              </a:tblGrid>
              <a:tr h="210176">
                <a:tc>
                  <a:txBody>
                    <a:bodyPr/>
                    <a:lstStyle/>
                    <a:p>
                      <a:pPr algn="l" fontAlgn="b"/>
                      <a:r>
                        <a:rPr lang="es-ES" sz="1200" b="0" i="0" u="none" strike="noStrike" dirty="0">
                          <a:solidFill>
                            <a:srgbClr val="000000"/>
                          </a:solidFill>
                          <a:effectLst/>
                          <a:latin typeface="Calibri" panose="020F0502020204030204" pitchFamily="34" charset="0"/>
                        </a:rPr>
                        <a:t>Las Palmas de Gran Canaria, Spain</a:t>
                      </a: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-0,01641</a:t>
                      </a:r>
                    </a:p>
                  </a:txBody>
                  <a:tcPr marL="8745" marR="8745" marT="8745" marB="0" anchor="b">
                    <a:lnL>
                      <a:noFill/>
                    </a:lnL>
                    <a:lnR>
                      <a:noFill/>
                    </a:lnR>
                    <a:lnT>
                      <a:noFill/>
                    </a:lnT>
                    <a:lnB>
                      <a:noFill/>
                    </a:lnB>
                  </a:tcPr>
                </a:tc>
                <a:extLst>
                  <a:ext uri="{0D108BD9-81ED-4DB2-BD59-A6C34878D82A}">
                    <a16:rowId xmlns:a16="http://schemas.microsoft.com/office/drawing/2014/main" val="720335536"/>
                  </a:ext>
                </a:extLst>
              </a:tr>
              <a:tr h="210176">
                <a:tc>
                  <a:txBody>
                    <a:bodyPr/>
                    <a:lstStyle/>
                    <a:p>
                      <a:pPr algn="l" fontAlgn="b"/>
                      <a:r>
                        <a:rPr lang="tr-TR" sz="1200" b="0" i="0" u="none" strike="noStrike" dirty="0" err="1">
                          <a:solidFill>
                            <a:srgbClr val="000000"/>
                          </a:solidFill>
                          <a:effectLst/>
                          <a:latin typeface="Calibri" panose="020F0502020204030204" pitchFamily="34" charset="0"/>
                        </a:rPr>
                        <a:t>Alicante</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Spain</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0,04986</a:t>
                      </a:r>
                    </a:p>
                  </a:txBody>
                  <a:tcPr marL="8745" marR="8745" marT="8745" marB="0" anchor="b">
                    <a:lnL>
                      <a:noFill/>
                    </a:lnL>
                    <a:lnR>
                      <a:noFill/>
                    </a:lnR>
                    <a:lnT>
                      <a:noFill/>
                    </a:lnT>
                    <a:lnB>
                      <a:noFill/>
                    </a:lnB>
                  </a:tcPr>
                </a:tc>
                <a:extLst>
                  <a:ext uri="{0D108BD9-81ED-4DB2-BD59-A6C34878D82A}">
                    <a16:rowId xmlns:a16="http://schemas.microsoft.com/office/drawing/2014/main" val="3377915616"/>
                  </a:ext>
                </a:extLst>
              </a:tr>
              <a:tr h="210176">
                <a:tc>
                  <a:txBody>
                    <a:bodyPr/>
                    <a:lstStyle/>
                    <a:p>
                      <a:pPr algn="l" fontAlgn="b"/>
                      <a:r>
                        <a:rPr lang="tr-TR" sz="1200" b="0" i="0" u="none" strike="noStrike" dirty="0" err="1">
                          <a:solidFill>
                            <a:srgbClr val="000000"/>
                          </a:solidFill>
                          <a:effectLst/>
                          <a:latin typeface="Calibri" panose="020F0502020204030204" pitchFamily="34" charset="0"/>
                        </a:rPr>
                        <a:t>Thessaloniki</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Greece</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0,05594</a:t>
                      </a:r>
                    </a:p>
                  </a:txBody>
                  <a:tcPr marL="8745" marR="8745" marT="8745" marB="0" anchor="b">
                    <a:lnL>
                      <a:noFill/>
                    </a:lnL>
                    <a:lnR>
                      <a:noFill/>
                    </a:lnR>
                    <a:lnT>
                      <a:noFill/>
                    </a:lnT>
                    <a:lnB>
                      <a:noFill/>
                    </a:lnB>
                  </a:tcPr>
                </a:tc>
                <a:extLst>
                  <a:ext uri="{0D108BD9-81ED-4DB2-BD59-A6C34878D82A}">
                    <a16:rowId xmlns:a16="http://schemas.microsoft.com/office/drawing/2014/main" val="3970620099"/>
                  </a:ext>
                </a:extLst>
              </a:tr>
              <a:tr h="210176">
                <a:tc>
                  <a:txBody>
                    <a:bodyPr/>
                    <a:lstStyle/>
                    <a:p>
                      <a:pPr algn="l" fontAlgn="b"/>
                      <a:r>
                        <a:rPr lang="tr-TR" sz="1200" b="0" i="0" u="none" strike="noStrike" dirty="0">
                          <a:solidFill>
                            <a:srgbClr val="000000"/>
                          </a:solidFill>
                          <a:effectLst/>
                          <a:latin typeface="Calibri" panose="020F0502020204030204" pitchFamily="34" charset="0"/>
                        </a:rPr>
                        <a:t>Palermo, </a:t>
                      </a:r>
                      <a:r>
                        <a:rPr lang="tr-TR" sz="1200" b="0" i="0" u="none" strike="noStrike" dirty="0" err="1">
                          <a:solidFill>
                            <a:srgbClr val="000000"/>
                          </a:solidFill>
                          <a:effectLst/>
                          <a:latin typeface="Calibri" panose="020F0502020204030204" pitchFamily="34" charset="0"/>
                        </a:rPr>
                        <a:t>Italy</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0,10225</a:t>
                      </a:r>
                    </a:p>
                  </a:txBody>
                  <a:tcPr marL="8745" marR="8745" marT="8745" marB="0" anchor="b">
                    <a:lnL>
                      <a:noFill/>
                    </a:lnL>
                    <a:lnR>
                      <a:noFill/>
                    </a:lnR>
                    <a:lnT>
                      <a:noFill/>
                    </a:lnT>
                    <a:lnB>
                      <a:noFill/>
                    </a:lnB>
                  </a:tcPr>
                </a:tc>
                <a:extLst>
                  <a:ext uri="{0D108BD9-81ED-4DB2-BD59-A6C34878D82A}">
                    <a16:rowId xmlns:a16="http://schemas.microsoft.com/office/drawing/2014/main" val="4081467261"/>
                  </a:ext>
                </a:extLst>
              </a:tr>
              <a:tr h="210176">
                <a:tc>
                  <a:txBody>
                    <a:bodyPr/>
                    <a:lstStyle/>
                    <a:p>
                      <a:pPr algn="l" fontAlgn="b"/>
                      <a:r>
                        <a:rPr lang="tr-TR" sz="1200" b="0" i="0" u="none" strike="noStrike" dirty="0" err="1">
                          <a:solidFill>
                            <a:srgbClr val="000000"/>
                          </a:solidFill>
                          <a:effectLst/>
                          <a:latin typeface="Calibri" panose="020F0502020204030204" pitchFamily="34" charset="0"/>
                        </a:rPr>
                        <a:t>Athens</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Greece</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0,11938</a:t>
                      </a:r>
                    </a:p>
                  </a:txBody>
                  <a:tcPr marL="8745" marR="8745" marT="8745" marB="0" anchor="b">
                    <a:lnL>
                      <a:noFill/>
                    </a:lnL>
                    <a:lnR>
                      <a:noFill/>
                    </a:lnR>
                    <a:lnT>
                      <a:noFill/>
                    </a:lnT>
                    <a:lnB>
                      <a:noFill/>
                    </a:lnB>
                  </a:tcPr>
                </a:tc>
                <a:extLst>
                  <a:ext uri="{0D108BD9-81ED-4DB2-BD59-A6C34878D82A}">
                    <a16:rowId xmlns:a16="http://schemas.microsoft.com/office/drawing/2014/main" val="3981812046"/>
                  </a:ext>
                </a:extLst>
              </a:tr>
              <a:tr h="210176">
                <a:tc>
                  <a:txBody>
                    <a:bodyPr/>
                    <a:lstStyle/>
                    <a:p>
                      <a:pPr algn="l" fontAlgn="b"/>
                      <a:r>
                        <a:rPr lang="tr-TR" sz="1200" b="0" i="0" u="none" strike="noStrike" dirty="0">
                          <a:solidFill>
                            <a:srgbClr val="000000"/>
                          </a:solidFill>
                          <a:effectLst/>
                          <a:latin typeface="Calibri" panose="020F0502020204030204" pitchFamily="34" charset="0"/>
                        </a:rPr>
                        <a:t>Valencia, </a:t>
                      </a:r>
                      <a:r>
                        <a:rPr lang="tr-TR" sz="1200" b="0" i="0" u="none" strike="noStrike" dirty="0" err="1">
                          <a:solidFill>
                            <a:srgbClr val="000000"/>
                          </a:solidFill>
                          <a:effectLst/>
                          <a:latin typeface="Calibri" panose="020F0502020204030204" pitchFamily="34" charset="0"/>
                        </a:rPr>
                        <a:t>Spain</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0,17535</a:t>
                      </a:r>
                    </a:p>
                  </a:txBody>
                  <a:tcPr marL="8745" marR="8745" marT="8745" marB="0" anchor="b">
                    <a:lnL>
                      <a:noFill/>
                    </a:lnL>
                    <a:lnR>
                      <a:noFill/>
                    </a:lnR>
                    <a:lnT>
                      <a:noFill/>
                    </a:lnT>
                    <a:lnB>
                      <a:noFill/>
                    </a:lnB>
                  </a:tcPr>
                </a:tc>
                <a:extLst>
                  <a:ext uri="{0D108BD9-81ED-4DB2-BD59-A6C34878D82A}">
                    <a16:rowId xmlns:a16="http://schemas.microsoft.com/office/drawing/2014/main" val="2761201281"/>
                  </a:ext>
                </a:extLst>
              </a:tr>
              <a:tr h="210176">
                <a:tc>
                  <a:txBody>
                    <a:bodyPr/>
                    <a:lstStyle/>
                    <a:p>
                      <a:pPr algn="l" fontAlgn="b"/>
                      <a:r>
                        <a:rPr lang="tr-TR" sz="1200" b="0" i="0" u="none" strike="noStrike" dirty="0">
                          <a:solidFill>
                            <a:srgbClr val="000000"/>
                          </a:solidFill>
                          <a:effectLst/>
                          <a:latin typeface="Calibri" panose="020F0502020204030204" pitchFamily="34" charset="0"/>
                        </a:rPr>
                        <a:t>Ljubljana, </a:t>
                      </a:r>
                      <a:r>
                        <a:rPr lang="tr-TR" sz="1200" b="0" i="0" u="none" strike="noStrike" dirty="0" err="1">
                          <a:solidFill>
                            <a:srgbClr val="000000"/>
                          </a:solidFill>
                          <a:effectLst/>
                          <a:latin typeface="Calibri" panose="020F0502020204030204" pitchFamily="34" charset="0"/>
                        </a:rPr>
                        <a:t>Slovenia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0,18129</a:t>
                      </a:r>
                    </a:p>
                  </a:txBody>
                  <a:tcPr marL="8745" marR="8745" marT="8745" marB="0" anchor="b">
                    <a:lnL>
                      <a:noFill/>
                    </a:lnL>
                    <a:lnR>
                      <a:noFill/>
                    </a:lnR>
                    <a:lnT>
                      <a:noFill/>
                    </a:lnT>
                    <a:lnB>
                      <a:noFill/>
                    </a:lnB>
                  </a:tcPr>
                </a:tc>
                <a:extLst>
                  <a:ext uri="{0D108BD9-81ED-4DB2-BD59-A6C34878D82A}">
                    <a16:rowId xmlns:a16="http://schemas.microsoft.com/office/drawing/2014/main" val="3859893170"/>
                  </a:ext>
                </a:extLst>
              </a:tr>
              <a:tr h="210176">
                <a:tc>
                  <a:txBody>
                    <a:bodyPr/>
                    <a:lstStyle/>
                    <a:p>
                      <a:pPr algn="l" fontAlgn="b"/>
                      <a:r>
                        <a:rPr lang="tr-TR" sz="1200" b="0" i="0" u="none" strike="noStrike" dirty="0" err="1">
                          <a:solidFill>
                            <a:srgbClr val="000000"/>
                          </a:solidFill>
                          <a:effectLst/>
                          <a:latin typeface="Calibri" panose="020F0502020204030204" pitchFamily="34" charset="0"/>
                        </a:rPr>
                        <a:t>Zadar</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Croatia</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0,25326</a:t>
                      </a:r>
                    </a:p>
                  </a:txBody>
                  <a:tcPr marL="8745" marR="8745" marT="8745" marB="0" anchor="b">
                    <a:lnL>
                      <a:noFill/>
                    </a:lnL>
                    <a:lnR>
                      <a:noFill/>
                    </a:lnR>
                    <a:lnT>
                      <a:noFill/>
                    </a:lnT>
                    <a:lnB>
                      <a:noFill/>
                    </a:lnB>
                  </a:tcPr>
                </a:tc>
                <a:extLst>
                  <a:ext uri="{0D108BD9-81ED-4DB2-BD59-A6C34878D82A}">
                    <a16:rowId xmlns:a16="http://schemas.microsoft.com/office/drawing/2014/main" val="3340208978"/>
                  </a:ext>
                </a:extLst>
              </a:tr>
              <a:tr h="210176">
                <a:tc>
                  <a:txBody>
                    <a:bodyPr/>
                    <a:lstStyle/>
                    <a:p>
                      <a:pPr algn="l" fontAlgn="b"/>
                      <a:r>
                        <a:rPr lang="tr-TR" sz="1200" b="0" i="0" u="none" strike="noStrike" dirty="0">
                          <a:solidFill>
                            <a:srgbClr val="000000"/>
                          </a:solidFill>
                          <a:effectLst/>
                          <a:latin typeface="Calibri" panose="020F0502020204030204" pitchFamily="34" charset="0"/>
                        </a:rPr>
                        <a:t>Granada, </a:t>
                      </a:r>
                      <a:r>
                        <a:rPr lang="tr-TR" sz="1200" b="0" i="0" u="none" strike="noStrike" dirty="0" err="1">
                          <a:solidFill>
                            <a:srgbClr val="000000"/>
                          </a:solidFill>
                          <a:effectLst/>
                          <a:latin typeface="Calibri" panose="020F0502020204030204" pitchFamily="34" charset="0"/>
                        </a:rPr>
                        <a:t>Spain</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0,32353</a:t>
                      </a:r>
                    </a:p>
                  </a:txBody>
                  <a:tcPr marL="8745" marR="8745" marT="8745" marB="0" anchor="b">
                    <a:lnL>
                      <a:noFill/>
                    </a:lnL>
                    <a:lnR>
                      <a:noFill/>
                    </a:lnR>
                    <a:lnT>
                      <a:noFill/>
                    </a:lnT>
                    <a:lnB>
                      <a:noFill/>
                    </a:lnB>
                  </a:tcPr>
                </a:tc>
                <a:extLst>
                  <a:ext uri="{0D108BD9-81ED-4DB2-BD59-A6C34878D82A}">
                    <a16:rowId xmlns:a16="http://schemas.microsoft.com/office/drawing/2014/main" val="2517685889"/>
                  </a:ext>
                </a:extLst>
              </a:tr>
              <a:tr h="210176">
                <a:tc>
                  <a:txBody>
                    <a:bodyPr/>
                    <a:lstStyle/>
                    <a:p>
                      <a:pPr algn="l" fontAlgn="b"/>
                      <a:r>
                        <a:rPr lang="tr-TR" sz="1200" b="0" i="0" u="none" strike="noStrike" dirty="0" err="1">
                          <a:solidFill>
                            <a:srgbClr val="000000"/>
                          </a:solidFill>
                          <a:effectLst/>
                          <a:latin typeface="Calibri" panose="020F0502020204030204" pitchFamily="34" charset="0"/>
                        </a:rPr>
                        <a:t>Catania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Italy</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0,36215</a:t>
                      </a:r>
                    </a:p>
                  </a:txBody>
                  <a:tcPr marL="8745" marR="8745" marT="8745" marB="0" anchor="b">
                    <a:lnL>
                      <a:noFill/>
                    </a:lnL>
                    <a:lnR>
                      <a:noFill/>
                    </a:lnR>
                    <a:lnT>
                      <a:noFill/>
                    </a:lnT>
                    <a:lnB>
                      <a:noFill/>
                    </a:lnB>
                  </a:tcPr>
                </a:tc>
                <a:extLst>
                  <a:ext uri="{0D108BD9-81ED-4DB2-BD59-A6C34878D82A}">
                    <a16:rowId xmlns:a16="http://schemas.microsoft.com/office/drawing/2014/main" val="3601954638"/>
                  </a:ext>
                </a:extLst>
              </a:tr>
              <a:tr h="210176">
                <a:tc>
                  <a:txBody>
                    <a:bodyPr/>
                    <a:lstStyle/>
                    <a:p>
                      <a:pPr algn="l" fontAlgn="b"/>
                      <a:r>
                        <a:rPr lang="tr-TR" sz="1200" b="0" i="0" u="none" strike="noStrike" dirty="0">
                          <a:solidFill>
                            <a:srgbClr val="000000"/>
                          </a:solidFill>
                          <a:effectLst/>
                          <a:latin typeface="Calibri" panose="020F0502020204030204" pitchFamily="34" charset="0"/>
                        </a:rPr>
                        <a:t>Barcelona, </a:t>
                      </a:r>
                      <a:r>
                        <a:rPr lang="tr-TR" sz="1200" b="0" i="0" u="none" strike="noStrike" dirty="0" err="1">
                          <a:solidFill>
                            <a:srgbClr val="000000"/>
                          </a:solidFill>
                          <a:effectLst/>
                          <a:latin typeface="Calibri" panose="020F0502020204030204" pitchFamily="34" charset="0"/>
                        </a:rPr>
                        <a:t>Spain</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0,57027</a:t>
                      </a:r>
                    </a:p>
                  </a:txBody>
                  <a:tcPr marL="8745" marR="8745" marT="8745" marB="0" anchor="b">
                    <a:lnL>
                      <a:noFill/>
                    </a:lnL>
                    <a:lnR>
                      <a:noFill/>
                    </a:lnR>
                    <a:lnT>
                      <a:noFill/>
                    </a:lnT>
                    <a:lnB>
                      <a:noFill/>
                    </a:lnB>
                  </a:tcPr>
                </a:tc>
                <a:extLst>
                  <a:ext uri="{0D108BD9-81ED-4DB2-BD59-A6C34878D82A}">
                    <a16:rowId xmlns:a16="http://schemas.microsoft.com/office/drawing/2014/main" val="2300804279"/>
                  </a:ext>
                </a:extLst>
              </a:tr>
              <a:tr h="210176">
                <a:tc>
                  <a:txBody>
                    <a:bodyPr/>
                    <a:lstStyle/>
                    <a:p>
                      <a:pPr algn="l" fontAlgn="b"/>
                      <a:r>
                        <a:rPr lang="tr-TR" sz="1200" b="0" i="0" u="none" strike="noStrike" dirty="0" err="1">
                          <a:solidFill>
                            <a:srgbClr val="000000"/>
                          </a:solidFill>
                          <a:effectLst/>
                          <a:latin typeface="Calibri" panose="020F0502020204030204" pitchFamily="34" charset="0"/>
                        </a:rPr>
                        <a:t>Palma</a:t>
                      </a:r>
                      <a:r>
                        <a:rPr lang="tr-TR" sz="1200" b="0" i="0" u="none" strike="noStrike" dirty="0">
                          <a:solidFill>
                            <a:srgbClr val="000000"/>
                          </a:solidFill>
                          <a:effectLst/>
                          <a:latin typeface="Calibri" panose="020F0502020204030204" pitchFamily="34" charset="0"/>
                        </a:rPr>
                        <a:t> de </a:t>
                      </a:r>
                      <a:r>
                        <a:rPr lang="tr-TR" sz="1200" b="0" i="0" u="none" strike="noStrike" dirty="0" err="1">
                          <a:solidFill>
                            <a:srgbClr val="000000"/>
                          </a:solidFill>
                          <a:effectLst/>
                          <a:latin typeface="Calibri" panose="020F0502020204030204" pitchFamily="34" charset="0"/>
                        </a:rPr>
                        <a:t>Mallorca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Spain</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0,6071</a:t>
                      </a:r>
                    </a:p>
                  </a:txBody>
                  <a:tcPr marL="8745" marR="8745" marT="8745" marB="0" anchor="b">
                    <a:lnL>
                      <a:noFill/>
                    </a:lnL>
                    <a:lnR>
                      <a:noFill/>
                    </a:lnR>
                    <a:lnT>
                      <a:noFill/>
                    </a:lnT>
                    <a:lnB>
                      <a:noFill/>
                    </a:lnB>
                  </a:tcPr>
                </a:tc>
                <a:extLst>
                  <a:ext uri="{0D108BD9-81ED-4DB2-BD59-A6C34878D82A}">
                    <a16:rowId xmlns:a16="http://schemas.microsoft.com/office/drawing/2014/main" val="4005624302"/>
                  </a:ext>
                </a:extLst>
              </a:tr>
              <a:tr h="210176">
                <a:tc>
                  <a:txBody>
                    <a:bodyPr/>
                    <a:lstStyle/>
                    <a:p>
                      <a:pPr algn="l" fontAlgn="b"/>
                      <a:r>
                        <a:rPr lang="tr-TR" sz="1200" b="0" i="0" u="none" strike="noStrike" dirty="0" err="1">
                          <a:solidFill>
                            <a:srgbClr val="000000"/>
                          </a:solidFill>
                          <a:effectLst/>
                          <a:latin typeface="Calibri" panose="020F0502020204030204" pitchFamily="34" charset="0"/>
                        </a:rPr>
                        <a:t>Zaragoza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Saragossa</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Spain</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a:solidFill>
                            <a:srgbClr val="000000"/>
                          </a:solidFill>
                          <a:effectLst/>
                          <a:latin typeface="Calibri" panose="020F0502020204030204" pitchFamily="34" charset="0"/>
                        </a:rPr>
                        <a:t>0,6242</a:t>
                      </a:r>
                    </a:p>
                  </a:txBody>
                  <a:tcPr marL="8745" marR="8745" marT="8745" marB="0" anchor="b">
                    <a:lnL>
                      <a:noFill/>
                    </a:lnL>
                    <a:lnR>
                      <a:noFill/>
                    </a:lnR>
                    <a:lnT>
                      <a:noFill/>
                    </a:lnT>
                    <a:lnB>
                      <a:noFill/>
                    </a:lnB>
                  </a:tcPr>
                </a:tc>
                <a:extLst>
                  <a:ext uri="{0D108BD9-81ED-4DB2-BD59-A6C34878D82A}">
                    <a16:rowId xmlns:a16="http://schemas.microsoft.com/office/drawing/2014/main" val="2437787880"/>
                  </a:ext>
                </a:extLst>
              </a:tr>
              <a:tr h="210176">
                <a:tc>
                  <a:txBody>
                    <a:bodyPr/>
                    <a:lstStyle/>
                    <a:p>
                      <a:pPr algn="l" fontAlgn="b"/>
                      <a:r>
                        <a:rPr lang="tr-TR" sz="1200" b="0" i="0" u="none" strike="noStrike" dirty="0" err="1">
                          <a:solidFill>
                            <a:srgbClr val="000000"/>
                          </a:solidFill>
                          <a:effectLst/>
                          <a:latin typeface="Calibri" panose="020F0502020204030204" pitchFamily="34" charset="0"/>
                        </a:rPr>
                        <a:t>Naples</a:t>
                      </a:r>
                      <a:r>
                        <a:rPr lang="tr-TR" sz="1200" b="0" i="0" u="none" strike="noStrike" dirty="0">
                          <a:solidFill>
                            <a:srgbClr val="000000"/>
                          </a:solidFill>
                          <a:effectLst/>
                          <a:latin typeface="Calibri" panose="020F0502020204030204" pitchFamily="34" charset="0"/>
                        </a:rPr>
                        <a:t>, </a:t>
                      </a:r>
                      <a:r>
                        <a:rPr lang="tr-TR" sz="1200" b="0" i="0" u="none" strike="noStrike" dirty="0" err="1">
                          <a:solidFill>
                            <a:srgbClr val="000000"/>
                          </a:solidFill>
                          <a:effectLst/>
                          <a:latin typeface="Calibri" panose="020F0502020204030204" pitchFamily="34" charset="0"/>
                        </a:rPr>
                        <a:t>Italy</a:t>
                      </a:r>
                      <a:endParaRPr lang="tr-TR" sz="1200" b="0" i="0" u="none" strike="noStrike" dirty="0">
                        <a:solidFill>
                          <a:srgbClr val="000000"/>
                        </a:solidFill>
                        <a:effectLst/>
                        <a:latin typeface="Calibri" panose="020F0502020204030204" pitchFamily="34" charset="0"/>
                      </a:endParaRP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0,62869</a:t>
                      </a:r>
                    </a:p>
                  </a:txBody>
                  <a:tcPr marL="8745" marR="8745" marT="8745" marB="0" anchor="b">
                    <a:lnL>
                      <a:noFill/>
                    </a:lnL>
                    <a:lnR>
                      <a:noFill/>
                    </a:lnR>
                    <a:lnT>
                      <a:noFill/>
                    </a:lnT>
                    <a:lnB>
                      <a:noFill/>
                    </a:lnB>
                  </a:tcPr>
                </a:tc>
                <a:extLst>
                  <a:ext uri="{0D108BD9-81ED-4DB2-BD59-A6C34878D82A}">
                    <a16:rowId xmlns:a16="http://schemas.microsoft.com/office/drawing/2014/main" val="3100417429"/>
                  </a:ext>
                </a:extLst>
              </a:tr>
              <a:tr h="210176">
                <a:tc>
                  <a:txBody>
                    <a:bodyPr/>
                    <a:lstStyle/>
                    <a:p>
                      <a:pPr algn="l" fontAlgn="b"/>
                      <a:r>
                        <a:rPr lang="tr-TR" sz="1200" b="0" i="0" u="none" strike="noStrike">
                          <a:solidFill>
                            <a:srgbClr val="000000"/>
                          </a:solidFill>
                          <a:effectLst/>
                          <a:latin typeface="Calibri" panose="020F0502020204030204" pitchFamily="34" charset="0"/>
                        </a:rPr>
                        <a:t>Madrid, Spain</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0,74029</a:t>
                      </a:r>
                    </a:p>
                  </a:txBody>
                  <a:tcPr marL="8745" marR="8745" marT="8745" marB="0" anchor="b">
                    <a:lnL>
                      <a:noFill/>
                    </a:lnL>
                    <a:lnR>
                      <a:noFill/>
                    </a:lnR>
                    <a:lnT>
                      <a:noFill/>
                    </a:lnT>
                    <a:lnB>
                      <a:noFill/>
                    </a:lnB>
                  </a:tcPr>
                </a:tc>
                <a:extLst>
                  <a:ext uri="{0D108BD9-81ED-4DB2-BD59-A6C34878D82A}">
                    <a16:rowId xmlns:a16="http://schemas.microsoft.com/office/drawing/2014/main" val="1549512407"/>
                  </a:ext>
                </a:extLst>
              </a:tr>
              <a:tr h="210176">
                <a:tc>
                  <a:txBody>
                    <a:bodyPr/>
                    <a:lstStyle/>
                    <a:p>
                      <a:pPr algn="l" fontAlgn="b"/>
                      <a:r>
                        <a:rPr lang="tr-TR" sz="1200" b="0" i="0" u="none" strike="noStrike">
                          <a:solidFill>
                            <a:srgbClr val="000000"/>
                          </a:solidFill>
                          <a:effectLst/>
                          <a:latin typeface="Calibri" panose="020F0502020204030204" pitchFamily="34" charset="0"/>
                        </a:rPr>
                        <a:t>Turin, Italy</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1,14666</a:t>
                      </a:r>
                    </a:p>
                  </a:txBody>
                  <a:tcPr marL="8745" marR="8745" marT="8745" marB="0" anchor="b">
                    <a:lnL>
                      <a:noFill/>
                    </a:lnL>
                    <a:lnR>
                      <a:noFill/>
                    </a:lnR>
                    <a:lnT>
                      <a:noFill/>
                    </a:lnT>
                    <a:lnB>
                      <a:noFill/>
                    </a:lnB>
                  </a:tcPr>
                </a:tc>
                <a:extLst>
                  <a:ext uri="{0D108BD9-81ED-4DB2-BD59-A6C34878D82A}">
                    <a16:rowId xmlns:a16="http://schemas.microsoft.com/office/drawing/2014/main" val="2509180696"/>
                  </a:ext>
                </a:extLst>
              </a:tr>
              <a:tr h="210176">
                <a:tc>
                  <a:txBody>
                    <a:bodyPr/>
                    <a:lstStyle/>
                    <a:p>
                      <a:pPr algn="l" fontAlgn="b"/>
                      <a:r>
                        <a:rPr lang="tr-TR" sz="1200" b="0" i="0" u="none" strike="noStrike">
                          <a:solidFill>
                            <a:srgbClr val="000000"/>
                          </a:solidFill>
                          <a:effectLst/>
                          <a:latin typeface="Calibri" panose="020F0502020204030204" pitchFamily="34" charset="0"/>
                        </a:rPr>
                        <a:t>Genoa, Italy</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1,23748</a:t>
                      </a:r>
                    </a:p>
                  </a:txBody>
                  <a:tcPr marL="8745" marR="8745" marT="8745" marB="0" anchor="b">
                    <a:lnL>
                      <a:noFill/>
                    </a:lnL>
                    <a:lnR>
                      <a:noFill/>
                    </a:lnR>
                    <a:lnT>
                      <a:noFill/>
                    </a:lnT>
                    <a:lnB>
                      <a:noFill/>
                    </a:lnB>
                  </a:tcPr>
                </a:tc>
                <a:extLst>
                  <a:ext uri="{0D108BD9-81ED-4DB2-BD59-A6C34878D82A}">
                    <a16:rowId xmlns:a16="http://schemas.microsoft.com/office/drawing/2014/main" val="543473281"/>
                  </a:ext>
                </a:extLst>
              </a:tr>
              <a:tr h="210176">
                <a:tc>
                  <a:txBody>
                    <a:bodyPr/>
                    <a:lstStyle/>
                    <a:p>
                      <a:pPr algn="l" fontAlgn="b"/>
                      <a:r>
                        <a:rPr lang="tr-TR" sz="1200" b="0" i="0" u="none" strike="noStrike">
                          <a:solidFill>
                            <a:srgbClr val="000000"/>
                          </a:solidFill>
                          <a:effectLst/>
                          <a:latin typeface="Calibri" panose="020F0502020204030204" pitchFamily="34" charset="0"/>
                        </a:rPr>
                        <a:t>Bologna, Italy</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1,3482</a:t>
                      </a:r>
                    </a:p>
                  </a:txBody>
                  <a:tcPr marL="8745" marR="8745" marT="8745" marB="0" anchor="b">
                    <a:lnL>
                      <a:noFill/>
                    </a:lnL>
                    <a:lnR>
                      <a:noFill/>
                    </a:lnR>
                    <a:lnT>
                      <a:noFill/>
                    </a:lnT>
                    <a:lnB>
                      <a:noFill/>
                    </a:lnB>
                  </a:tcPr>
                </a:tc>
                <a:extLst>
                  <a:ext uri="{0D108BD9-81ED-4DB2-BD59-A6C34878D82A}">
                    <a16:rowId xmlns:a16="http://schemas.microsoft.com/office/drawing/2014/main" val="1247647207"/>
                  </a:ext>
                </a:extLst>
              </a:tr>
              <a:tr h="210176">
                <a:tc>
                  <a:txBody>
                    <a:bodyPr/>
                    <a:lstStyle/>
                    <a:p>
                      <a:pPr algn="l" fontAlgn="b"/>
                      <a:r>
                        <a:rPr lang="tr-TR" sz="1200" b="0" i="0" u="none" strike="noStrike">
                          <a:solidFill>
                            <a:srgbClr val="000000"/>
                          </a:solidFill>
                          <a:effectLst/>
                          <a:latin typeface="Calibri" panose="020F0502020204030204" pitchFamily="34" charset="0"/>
                        </a:rPr>
                        <a:t>Rome, Italy</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1,48635</a:t>
                      </a:r>
                    </a:p>
                  </a:txBody>
                  <a:tcPr marL="8745" marR="8745" marT="8745" marB="0" anchor="b">
                    <a:lnL>
                      <a:noFill/>
                    </a:lnL>
                    <a:lnR>
                      <a:noFill/>
                    </a:lnR>
                    <a:lnT>
                      <a:noFill/>
                    </a:lnT>
                    <a:lnB>
                      <a:noFill/>
                    </a:lnB>
                  </a:tcPr>
                </a:tc>
                <a:extLst>
                  <a:ext uri="{0D108BD9-81ED-4DB2-BD59-A6C34878D82A}">
                    <a16:rowId xmlns:a16="http://schemas.microsoft.com/office/drawing/2014/main" val="1306752057"/>
                  </a:ext>
                </a:extLst>
              </a:tr>
              <a:tr h="210176">
                <a:tc>
                  <a:txBody>
                    <a:bodyPr/>
                    <a:lstStyle/>
                    <a:p>
                      <a:pPr algn="l" fontAlgn="b"/>
                      <a:r>
                        <a:rPr lang="tr-TR" sz="1200" b="0" i="0" u="none" strike="noStrike">
                          <a:solidFill>
                            <a:srgbClr val="000000"/>
                          </a:solidFill>
                          <a:effectLst/>
                          <a:latin typeface="Calibri" panose="020F0502020204030204" pitchFamily="34" charset="0"/>
                        </a:rPr>
                        <a:t>Florence, Italy</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1,50211</a:t>
                      </a:r>
                    </a:p>
                  </a:txBody>
                  <a:tcPr marL="8745" marR="8745" marT="8745" marB="0" anchor="b">
                    <a:lnL>
                      <a:noFill/>
                    </a:lnL>
                    <a:lnR>
                      <a:noFill/>
                    </a:lnR>
                    <a:lnT>
                      <a:noFill/>
                    </a:lnT>
                    <a:lnB>
                      <a:noFill/>
                    </a:lnB>
                  </a:tcPr>
                </a:tc>
                <a:extLst>
                  <a:ext uri="{0D108BD9-81ED-4DB2-BD59-A6C34878D82A}">
                    <a16:rowId xmlns:a16="http://schemas.microsoft.com/office/drawing/2014/main" val="1160725086"/>
                  </a:ext>
                </a:extLst>
              </a:tr>
              <a:tr h="210176">
                <a:tc>
                  <a:txBody>
                    <a:bodyPr/>
                    <a:lstStyle/>
                    <a:p>
                      <a:pPr algn="l" fontAlgn="b"/>
                      <a:r>
                        <a:rPr lang="tr-TR" sz="1200" b="0" i="0" u="none" strike="noStrike">
                          <a:solidFill>
                            <a:srgbClr val="000000"/>
                          </a:solidFill>
                          <a:effectLst/>
                          <a:latin typeface="Calibri" panose="020F0502020204030204" pitchFamily="34" charset="0"/>
                        </a:rPr>
                        <a:t>Sliema, Malta</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1,51458</a:t>
                      </a:r>
                    </a:p>
                  </a:txBody>
                  <a:tcPr marL="8745" marR="8745" marT="8745" marB="0" anchor="b">
                    <a:lnL>
                      <a:noFill/>
                    </a:lnL>
                    <a:lnR>
                      <a:noFill/>
                    </a:lnR>
                    <a:lnT>
                      <a:noFill/>
                    </a:lnT>
                    <a:lnB>
                      <a:noFill/>
                    </a:lnB>
                  </a:tcPr>
                </a:tc>
                <a:extLst>
                  <a:ext uri="{0D108BD9-81ED-4DB2-BD59-A6C34878D82A}">
                    <a16:rowId xmlns:a16="http://schemas.microsoft.com/office/drawing/2014/main" val="3424459802"/>
                  </a:ext>
                </a:extLst>
              </a:tr>
              <a:tr h="210176">
                <a:tc>
                  <a:txBody>
                    <a:bodyPr/>
                    <a:lstStyle/>
                    <a:p>
                      <a:pPr algn="l" fontAlgn="b"/>
                      <a:r>
                        <a:rPr lang="tr-TR" sz="1200" b="0" i="0" u="none" strike="noStrike">
                          <a:solidFill>
                            <a:srgbClr val="000000"/>
                          </a:solidFill>
                          <a:effectLst/>
                          <a:latin typeface="Calibri" panose="020F0502020204030204" pitchFamily="34" charset="0"/>
                        </a:rPr>
                        <a:t>Milan, Italy</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1,91893</a:t>
                      </a:r>
                    </a:p>
                  </a:txBody>
                  <a:tcPr marL="8745" marR="8745" marT="8745" marB="0" anchor="b">
                    <a:lnL>
                      <a:noFill/>
                    </a:lnL>
                    <a:lnR>
                      <a:noFill/>
                    </a:lnR>
                    <a:lnT>
                      <a:noFill/>
                    </a:lnT>
                    <a:lnB>
                      <a:noFill/>
                    </a:lnB>
                  </a:tcPr>
                </a:tc>
                <a:extLst>
                  <a:ext uri="{0D108BD9-81ED-4DB2-BD59-A6C34878D82A}">
                    <a16:rowId xmlns:a16="http://schemas.microsoft.com/office/drawing/2014/main" val="172234334"/>
                  </a:ext>
                </a:extLst>
              </a:tr>
              <a:tr h="210176">
                <a:tc>
                  <a:txBody>
                    <a:bodyPr/>
                    <a:lstStyle/>
                    <a:p>
                      <a:pPr algn="l" fontAlgn="b"/>
                      <a:r>
                        <a:rPr lang="tr-TR" sz="1200" b="0" i="0" u="none" strike="noStrike">
                          <a:solidFill>
                            <a:srgbClr val="000000"/>
                          </a:solidFill>
                          <a:effectLst/>
                          <a:latin typeface="Calibri" panose="020F0502020204030204" pitchFamily="34" charset="0"/>
                        </a:rPr>
                        <a:t>Dubrovnik, Croatia</a:t>
                      </a:r>
                    </a:p>
                  </a:txBody>
                  <a:tcPr marL="8745" marR="8745" marT="8745" marB="0" anchor="b">
                    <a:lnL>
                      <a:noFill/>
                    </a:lnL>
                    <a:lnR>
                      <a:noFill/>
                    </a:lnR>
                    <a:lnT>
                      <a:noFill/>
                    </a:lnT>
                    <a:lnB>
                      <a:noFill/>
                    </a:lnB>
                  </a:tcPr>
                </a:tc>
                <a:tc>
                  <a:txBody>
                    <a:bodyPr/>
                    <a:lstStyle/>
                    <a:p>
                      <a:pPr algn="r" fontAlgn="b"/>
                      <a:r>
                        <a:rPr lang="tr-TR" sz="1200" b="0" i="0" u="none" strike="noStrike" dirty="0">
                          <a:solidFill>
                            <a:srgbClr val="000000"/>
                          </a:solidFill>
                          <a:effectLst/>
                          <a:latin typeface="Calibri" panose="020F0502020204030204" pitchFamily="34" charset="0"/>
                        </a:rPr>
                        <a:t>2,34262</a:t>
                      </a:r>
                    </a:p>
                  </a:txBody>
                  <a:tcPr marL="8745" marR="8745" marT="8745" marB="0" anchor="b">
                    <a:lnL>
                      <a:noFill/>
                    </a:lnL>
                    <a:lnR>
                      <a:noFill/>
                    </a:lnR>
                    <a:lnT>
                      <a:noFill/>
                    </a:lnT>
                    <a:lnB>
                      <a:noFill/>
                    </a:lnB>
                  </a:tcPr>
                </a:tc>
                <a:extLst>
                  <a:ext uri="{0D108BD9-81ED-4DB2-BD59-A6C34878D82A}">
                    <a16:rowId xmlns:a16="http://schemas.microsoft.com/office/drawing/2014/main" val="3361319861"/>
                  </a:ext>
                </a:extLst>
              </a:tr>
            </a:tbl>
          </a:graphicData>
        </a:graphic>
      </p:graphicFrame>
    </p:spTree>
    <p:extLst>
      <p:ext uri="{BB962C8B-B14F-4D97-AF65-F5344CB8AC3E}">
        <p14:creationId xmlns:p14="http://schemas.microsoft.com/office/powerpoint/2010/main" val="136717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28AFD5-EE4D-4C7D-8FB1-9BBF61A4F5BF}"/>
              </a:ext>
            </a:extLst>
          </p:cNvPr>
          <p:cNvSpPr>
            <a:spLocks noGrp="1"/>
          </p:cNvSpPr>
          <p:nvPr>
            <p:ph type="title"/>
          </p:nvPr>
        </p:nvSpPr>
        <p:spPr>
          <a:xfrm>
            <a:off x="506437" y="90955"/>
            <a:ext cx="10058400" cy="945403"/>
          </a:xfrm>
        </p:spPr>
        <p:txBody>
          <a:bodyPr>
            <a:normAutofit/>
          </a:bodyPr>
          <a:lstStyle/>
          <a:p>
            <a:r>
              <a:rPr lang="tr-TR" sz="3200" b="1" dirty="0"/>
              <a:t>FAKTÖR ANALİZİ</a:t>
            </a:r>
          </a:p>
        </p:txBody>
      </p:sp>
      <p:sp>
        <p:nvSpPr>
          <p:cNvPr id="3" name="İçerik Yer Tutucusu 2">
            <a:extLst>
              <a:ext uri="{FF2B5EF4-FFF2-40B4-BE49-F238E27FC236}">
                <a16:creationId xmlns:a16="http://schemas.microsoft.com/office/drawing/2014/main" id="{B7EAE566-BC2C-432E-90D2-4355A930A999}"/>
              </a:ext>
            </a:extLst>
          </p:cNvPr>
          <p:cNvSpPr>
            <a:spLocks noGrp="1"/>
          </p:cNvSpPr>
          <p:nvPr>
            <p:ph idx="1"/>
          </p:nvPr>
        </p:nvSpPr>
        <p:spPr>
          <a:xfrm>
            <a:off x="773723" y="5078250"/>
            <a:ext cx="10058400" cy="945402"/>
          </a:xfrm>
        </p:spPr>
        <p:txBody>
          <a:bodyPr/>
          <a:lstStyle/>
          <a:p>
            <a:endParaRPr lang="tr-TR" dirty="0"/>
          </a:p>
        </p:txBody>
      </p:sp>
      <p:pic>
        <p:nvPicPr>
          <p:cNvPr id="5" name="Resim 4">
            <a:extLst>
              <a:ext uri="{FF2B5EF4-FFF2-40B4-BE49-F238E27FC236}">
                <a16:creationId xmlns:a16="http://schemas.microsoft.com/office/drawing/2014/main" id="{878AC7D7-483D-47E2-B82F-2E6B553F0F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51198"/>
            <a:ext cx="6175717" cy="4972454"/>
          </a:xfrm>
          <a:prstGeom prst="rect">
            <a:avLst/>
          </a:prstGeom>
          <a:noFill/>
          <a:ln>
            <a:noFill/>
          </a:ln>
        </p:spPr>
      </p:pic>
    </p:spTree>
    <p:extLst>
      <p:ext uri="{BB962C8B-B14F-4D97-AF65-F5344CB8AC3E}">
        <p14:creationId xmlns:p14="http://schemas.microsoft.com/office/powerpoint/2010/main" val="311574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E9E04C-0F25-4D5C-82A8-D5777784E9A0}"/>
              </a:ext>
            </a:extLst>
          </p:cNvPr>
          <p:cNvSpPr>
            <a:spLocks noGrp="1"/>
          </p:cNvSpPr>
          <p:nvPr>
            <p:ph type="title"/>
          </p:nvPr>
        </p:nvSpPr>
        <p:spPr>
          <a:xfrm>
            <a:off x="838200" y="18256"/>
            <a:ext cx="10515600" cy="881110"/>
          </a:xfrm>
        </p:spPr>
        <p:txBody>
          <a:bodyPr>
            <a:normAutofit/>
          </a:bodyPr>
          <a:lstStyle/>
          <a:p>
            <a:r>
              <a:rPr lang="tr-TR" sz="2800" b="1" dirty="0">
                <a:solidFill>
                  <a:schemeClr val="tx1"/>
                </a:solidFill>
                <a:latin typeface="Times New Roman" pitchFamily="18" charset="0"/>
                <a:cs typeface="Times New Roman" pitchFamily="18" charset="0"/>
              </a:rPr>
              <a:t>ÇOK BOYUTLU ÖLÇEKLEME ANALİZİ</a:t>
            </a:r>
            <a:endParaRPr lang="tr-TR" sz="2800" dirty="0"/>
          </a:p>
        </p:txBody>
      </p:sp>
      <p:pic>
        <p:nvPicPr>
          <p:cNvPr id="4" name="İçerik Yer Tutucusu 3">
            <a:extLst>
              <a:ext uri="{FF2B5EF4-FFF2-40B4-BE49-F238E27FC236}">
                <a16:creationId xmlns:a16="http://schemas.microsoft.com/office/drawing/2014/main" id="{A6A0173F-60C2-4BEF-BD4B-673C3610C4CA}"/>
              </a:ext>
            </a:extLst>
          </p:cNvPr>
          <p:cNvPicPr>
            <a:picLocks noGrp="1" noChangeAspect="1"/>
          </p:cNvPicPr>
          <p:nvPr>
            <p:ph idx="1"/>
          </p:nvPr>
        </p:nvPicPr>
        <p:blipFill>
          <a:blip r:embed="rId2"/>
          <a:stretch>
            <a:fillRect/>
          </a:stretch>
        </p:blipFill>
        <p:spPr>
          <a:xfrm>
            <a:off x="1308295" y="899365"/>
            <a:ext cx="8567225" cy="5613977"/>
          </a:xfrm>
          <a:prstGeom prst="rect">
            <a:avLst/>
          </a:prstGeom>
        </p:spPr>
      </p:pic>
    </p:spTree>
    <p:extLst>
      <p:ext uri="{BB962C8B-B14F-4D97-AF65-F5344CB8AC3E}">
        <p14:creationId xmlns:p14="http://schemas.microsoft.com/office/powerpoint/2010/main" val="220550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047DB2-5793-44E7-995A-9EACAAA48B5D}"/>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740188F3-F87D-425D-A847-E722CE0A4D9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9655" y="286603"/>
            <a:ext cx="10058401" cy="5824024"/>
          </a:xfrm>
          <a:prstGeom prst="rect">
            <a:avLst/>
          </a:prstGeom>
          <a:noFill/>
          <a:ln>
            <a:noFill/>
          </a:ln>
        </p:spPr>
      </p:pic>
    </p:spTree>
    <p:extLst>
      <p:ext uri="{BB962C8B-B14F-4D97-AF65-F5344CB8AC3E}">
        <p14:creationId xmlns:p14="http://schemas.microsoft.com/office/powerpoint/2010/main" val="399647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ED37E0-F170-44E6-A544-B1E6D29AE7EE}"/>
              </a:ext>
            </a:extLst>
          </p:cNvPr>
          <p:cNvSpPr>
            <a:spLocks noGrp="1"/>
          </p:cNvSpPr>
          <p:nvPr>
            <p:ph type="title"/>
          </p:nvPr>
        </p:nvSpPr>
        <p:spPr>
          <a:xfrm>
            <a:off x="928468" y="666430"/>
            <a:ext cx="10058400" cy="881015"/>
          </a:xfrm>
        </p:spPr>
        <p:txBody>
          <a:bodyPr/>
          <a:lstStyle/>
          <a:p>
            <a:r>
              <a:rPr lang="tr-TR" dirty="0"/>
              <a:t>Yorumlar:</a:t>
            </a:r>
          </a:p>
        </p:txBody>
      </p:sp>
      <p:sp>
        <p:nvSpPr>
          <p:cNvPr id="3" name="İçerik Yer Tutucusu 2">
            <a:extLst>
              <a:ext uri="{FF2B5EF4-FFF2-40B4-BE49-F238E27FC236}">
                <a16:creationId xmlns:a16="http://schemas.microsoft.com/office/drawing/2014/main" id="{E5FFE2E6-3300-4168-A368-2472243F8926}"/>
              </a:ext>
            </a:extLst>
          </p:cNvPr>
          <p:cNvSpPr>
            <a:spLocks noGrp="1"/>
          </p:cNvSpPr>
          <p:nvPr>
            <p:ph idx="1"/>
          </p:nvPr>
        </p:nvSpPr>
        <p:spPr/>
        <p:txBody>
          <a:bodyPr/>
          <a:lstStyle/>
          <a:p>
            <a:r>
              <a:rPr lang="tr-TR" altLang="tr-TR" dirty="0">
                <a:latin typeface="Times New Roman" panose="02020603050405020304" pitchFamily="18" charset="0"/>
              </a:rPr>
              <a:t>S=0.11257, 0.10 değerine yakın olduğu için orta derecede uyumdan söz etmek mümkündür. </a:t>
            </a:r>
          </a:p>
          <a:p>
            <a:r>
              <a:rPr lang="tr-TR" altLang="tr-TR" dirty="0">
                <a:latin typeface="Times New Roman" panose="02020603050405020304" pitchFamily="18" charset="0"/>
              </a:rPr>
              <a:t>RSQ, açıklama oranını göstermektedir. S-stres katsayısı ne kadar küçükse bu oranda o kadar büyük olur.</a:t>
            </a:r>
          </a:p>
          <a:p>
            <a:pPr>
              <a:spcBef>
                <a:spcPct val="50000"/>
              </a:spcBef>
              <a:buNone/>
            </a:pPr>
            <a:r>
              <a:rPr lang="tr-TR" altLang="tr-TR" dirty="0">
                <a:latin typeface="Times New Roman" panose="02020603050405020304" pitchFamily="18" charset="0"/>
              </a:rPr>
              <a:t>Grafik incelendiğinde,</a:t>
            </a:r>
          </a:p>
          <a:p>
            <a:pPr>
              <a:spcBef>
                <a:spcPct val="50000"/>
              </a:spcBef>
              <a:buNone/>
            </a:pPr>
            <a:r>
              <a:rPr lang="tr-TR" altLang="tr-TR" dirty="0">
                <a:latin typeface="Times New Roman" panose="02020603050405020304" pitchFamily="18" charset="0"/>
              </a:rPr>
              <a:t>1. Boyuta göre birbirinden en uzak ilçeler (</a:t>
            </a:r>
            <a:r>
              <a:rPr lang="tr-TR" altLang="tr-TR" dirty="0" err="1">
                <a:latin typeface="Times New Roman" panose="02020603050405020304" pitchFamily="18" charset="0"/>
              </a:rPr>
              <a:t>Alicante</a:t>
            </a:r>
            <a:r>
              <a:rPr lang="tr-TR" altLang="tr-TR" dirty="0">
                <a:latin typeface="Times New Roman" panose="02020603050405020304" pitchFamily="18" charset="0"/>
              </a:rPr>
              <a:t>, İspanya) ve Tiran, Arnavutluk</a:t>
            </a:r>
            <a:endParaRPr lang="tr-TR" dirty="0"/>
          </a:p>
        </p:txBody>
      </p:sp>
    </p:spTree>
    <p:extLst>
      <p:ext uri="{BB962C8B-B14F-4D97-AF65-F5344CB8AC3E}">
        <p14:creationId xmlns:p14="http://schemas.microsoft.com/office/powerpoint/2010/main" val="224683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718C83-D88F-4373-9F72-46D4BDAAB024}"/>
              </a:ext>
            </a:extLst>
          </p:cNvPr>
          <p:cNvSpPr>
            <a:spLocks noGrp="1"/>
          </p:cNvSpPr>
          <p:nvPr>
            <p:ph type="title"/>
          </p:nvPr>
        </p:nvSpPr>
        <p:spPr>
          <a:xfrm>
            <a:off x="858129" y="232177"/>
            <a:ext cx="10058400" cy="670000"/>
          </a:xfrm>
        </p:spPr>
        <p:txBody>
          <a:bodyPr>
            <a:normAutofit/>
          </a:bodyPr>
          <a:lstStyle/>
          <a:p>
            <a:r>
              <a:rPr lang="tr-TR" altLang="tr-TR" sz="2800" b="1" dirty="0">
                <a:solidFill>
                  <a:schemeClr val="tx1"/>
                </a:solidFill>
                <a:latin typeface="Times New Roman" panose="02020603050405020304" pitchFamily="18" charset="0"/>
              </a:rPr>
              <a:t>ŞEHİRLER ARASINDA FARKLILIK YATARAN DEĞİŞKEN</a:t>
            </a:r>
            <a:endParaRPr lang="tr-TR" sz="2800" b="1" dirty="0">
              <a:solidFill>
                <a:schemeClr val="tx1"/>
              </a:solidFill>
            </a:endParaRPr>
          </a:p>
        </p:txBody>
      </p:sp>
      <p:graphicFrame>
        <p:nvGraphicFramePr>
          <p:cNvPr id="4" name="İçerik Yer Tutucusu 3">
            <a:extLst>
              <a:ext uri="{FF2B5EF4-FFF2-40B4-BE49-F238E27FC236}">
                <a16:creationId xmlns:a16="http://schemas.microsoft.com/office/drawing/2014/main" id="{C97BFF40-F8FB-4537-8619-E155A86E1718}"/>
              </a:ext>
            </a:extLst>
          </p:cNvPr>
          <p:cNvGraphicFramePr>
            <a:graphicFrameLocks noGrp="1"/>
          </p:cNvGraphicFramePr>
          <p:nvPr>
            <p:ph idx="1"/>
            <p:extLst>
              <p:ext uri="{D42A27DB-BD31-4B8C-83A1-F6EECF244321}">
                <p14:modId xmlns:p14="http://schemas.microsoft.com/office/powerpoint/2010/main" val="1375240261"/>
              </p:ext>
            </p:extLst>
          </p:nvPr>
        </p:nvGraphicFramePr>
        <p:xfrm>
          <a:off x="500575" y="1128932"/>
          <a:ext cx="7743092" cy="4600135"/>
        </p:xfrm>
        <a:graphic>
          <a:graphicData uri="http://schemas.openxmlformats.org/drawingml/2006/chart">
            <c:chart xmlns:c="http://schemas.openxmlformats.org/drawingml/2006/chart" xmlns:r="http://schemas.openxmlformats.org/officeDocument/2006/relationships" r:id="rId2"/>
          </a:graphicData>
        </a:graphic>
      </p:graphicFrame>
      <p:sp>
        <p:nvSpPr>
          <p:cNvPr id="5" name="Dikdörtgen 4">
            <a:extLst>
              <a:ext uri="{FF2B5EF4-FFF2-40B4-BE49-F238E27FC236}">
                <a16:creationId xmlns:a16="http://schemas.microsoft.com/office/drawing/2014/main" id="{1F8C9B6B-9622-4232-AAE8-6769308714A1}"/>
              </a:ext>
            </a:extLst>
          </p:cNvPr>
          <p:cNvSpPr/>
          <p:nvPr/>
        </p:nvSpPr>
        <p:spPr>
          <a:xfrm>
            <a:off x="8834510" y="1690688"/>
            <a:ext cx="3151163" cy="3323987"/>
          </a:xfrm>
          <a:prstGeom prst="rect">
            <a:avLst/>
          </a:prstGeom>
        </p:spPr>
        <p:txBody>
          <a:bodyPr wrap="square">
            <a:spAutoFit/>
          </a:bodyPr>
          <a:lstStyle/>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r>
              <a:rPr kumimoji="0" lang="tr-TR" altLang="tr-TR" sz="1400" b="1" i="0" u="none" strike="noStrike" kern="0" cap="none" spc="0" normalizeH="0" baseline="0" noProof="0" dirty="0">
                <a:ln>
                  <a:solidFill>
                    <a:prstClr val="black">
                      <a:lumMod val="75000"/>
                      <a:lumOff val="25000"/>
                      <a:alpha val="10000"/>
                    </a:prstClr>
                  </a:solidFill>
                </a:ln>
                <a:uLnTx/>
                <a:uFillTx/>
                <a:latin typeface="Times New Roman" panose="02020603050405020304" pitchFamily="18" charset="0"/>
              </a:rPr>
              <a:t>Farklılık yaratan değişkenler en çoktan en aza doğru,</a:t>
            </a:r>
          </a:p>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endParaRPr kumimoji="0" lang="tr-TR" altLang="tr-TR" sz="1400" b="1" i="0" u="none" strike="noStrike" kern="0" cap="none" spc="0" normalizeH="0" baseline="0" noProof="0" dirty="0">
              <a:ln>
                <a:solidFill>
                  <a:prstClr val="black">
                    <a:lumMod val="75000"/>
                    <a:lumOff val="25000"/>
                    <a:alpha val="10000"/>
                  </a:prstClr>
                </a:solidFill>
              </a:ln>
              <a:uLnTx/>
              <a:uFillTx/>
              <a:latin typeface="Times New Roman" panose="02020603050405020304" pitchFamily="18" charset="0"/>
            </a:endParaRPr>
          </a:p>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r>
              <a:rPr kumimoji="0" lang="tr-TR" sz="1400" b="1" i="0" u="none" strike="noStrike" kern="0" cap="none" spc="0" normalizeH="0" baseline="0" noProof="0" dirty="0">
                <a:ln>
                  <a:noFill/>
                </a:ln>
                <a:uLnTx/>
                <a:uFillTx/>
              </a:rPr>
              <a:t>Yerel Satın Alma Gücü</a:t>
            </a:r>
          </a:p>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r>
              <a:rPr lang="tr-TR" sz="1400" b="1" kern="0" dirty="0"/>
              <a:t>Kira Endeksi</a:t>
            </a:r>
          </a:p>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r>
              <a:rPr kumimoji="0" lang="tr-TR" sz="1400" b="1" i="0" u="none" strike="noStrike" kern="0" cap="none" spc="0" normalizeH="0" baseline="0" noProof="0" dirty="0">
                <a:ln>
                  <a:noFill/>
                </a:ln>
                <a:uLnTx/>
                <a:uFillTx/>
              </a:rPr>
              <a:t>Restoran Fiyat</a:t>
            </a:r>
          </a:p>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r>
              <a:rPr lang="tr-TR" sz="1400" b="1" kern="0" dirty="0"/>
              <a:t>Yaşam Maliyeti</a:t>
            </a:r>
          </a:p>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r>
              <a:rPr kumimoji="0" lang="tr-TR" sz="1400" b="1" i="0" u="none" strike="noStrike" kern="0" cap="none" spc="0" normalizeH="0" baseline="0" noProof="0" dirty="0">
                <a:ln>
                  <a:noFill/>
                </a:ln>
                <a:uLnTx/>
                <a:uFillTx/>
              </a:rPr>
              <a:t>Yaşam Maliyeti Artı Kira</a:t>
            </a:r>
          </a:p>
          <a:p>
            <a:pPr marL="0" marR="0" lvl="0" indent="0" defTabSz="457200" eaLnBrk="1" fontAlgn="auto" latinLnBrk="0" hangingPunct="1">
              <a:lnSpc>
                <a:spcPct val="100000"/>
              </a:lnSpc>
              <a:spcBef>
                <a:spcPct val="50000"/>
              </a:spcBef>
              <a:spcAft>
                <a:spcPts val="600"/>
              </a:spcAft>
              <a:buClr>
                <a:srgbClr val="DADADA"/>
              </a:buClr>
              <a:buSzPct val="70000"/>
              <a:buFontTx/>
              <a:buNone/>
              <a:tabLst/>
              <a:defRPr/>
            </a:pPr>
            <a:r>
              <a:rPr lang="tr-TR" sz="1400" b="1" kern="0" dirty="0"/>
              <a:t>Bakkaliye</a:t>
            </a:r>
            <a:endParaRPr kumimoji="0" lang="tr-TR" sz="1400" b="1" i="0" u="none" strike="noStrike" kern="0" cap="none" spc="0" normalizeH="0" baseline="0" noProof="0" dirty="0">
              <a:ln>
                <a:noFill/>
              </a:ln>
              <a:uLnTx/>
              <a:uFillTx/>
            </a:endParaRPr>
          </a:p>
        </p:txBody>
      </p:sp>
      <p:sp>
        <p:nvSpPr>
          <p:cNvPr id="6" name="Line 7">
            <a:extLst>
              <a:ext uri="{FF2B5EF4-FFF2-40B4-BE49-F238E27FC236}">
                <a16:creationId xmlns:a16="http://schemas.microsoft.com/office/drawing/2014/main" id="{8D98F46D-45C0-4A51-AB2E-55B1D57E00FA}"/>
              </a:ext>
            </a:extLst>
          </p:cNvPr>
          <p:cNvSpPr>
            <a:spLocks noChangeShapeType="1"/>
          </p:cNvSpPr>
          <p:nvPr/>
        </p:nvSpPr>
        <p:spPr bwMode="auto">
          <a:xfrm>
            <a:off x="10916529" y="2697993"/>
            <a:ext cx="0" cy="23166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extLst>
      <p:ext uri="{BB962C8B-B14F-4D97-AF65-F5344CB8AC3E}">
        <p14:creationId xmlns:p14="http://schemas.microsoft.com/office/powerpoint/2010/main" val="149329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3F1B4-6D27-4882-94CC-0E2CE33FC0B5}"/>
              </a:ext>
            </a:extLst>
          </p:cNvPr>
          <p:cNvSpPr>
            <a:spLocks noGrp="1"/>
          </p:cNvSpPr>
          <p:nvPr>
            <p:ph type="title"/>
          </p:nvPr>
        </p:nvSpPr>
        <p:spPr>
          <a:xfrm>
            <a:off x="974305" y="0"/>
            <a:ext cx="10515600" cy="773723"/>
          </a:xfrm>
        </p:spPr>
        <p:txBody>
          <a:bodyPr>
            <a:normAutofit/>
          </a:bodyPr>
          <a:lstStyle/>
          <a:p>
            <a:r>
              <a:rPr lang="tr-TR" sz="3200" b="1" dirty="0">
                <a:solidFill>
                  <a:schemeClr val="tx1"/>
                </a:solidFill>
                <a:latin typeface="Times New Roman" panose="02020603050405020304" pitchFamily="18" charset="0"/>
                <a:cs typeface="Times New Roman" panose="02020603050405020304" pitchFamily="18" charset="0"/>
              </a:rPr>
              <a:t>KÜMELEME ANALİZİ</a:t>
            </a:r>
          </a:p>
        </p:txBody>
      </p:sp>
      <p:sp>
        <p:nvSpPr>
          <p:cNvPr id="3" name="İçerik Yer Tutucusu 2">
            <a:extLst>
              <a:ext uri="{FF2B5EF4-FFF2-40B4-BE49-F238E27FC236}">
                <a16:creationId xmlns:a16="http://schemas.microsoft.com/office/drawing/2014/main" id="{774283E1-BB0B-4465-BD20-D8ABA437AD68}"/>
              </a:ext>
            </a:extLst>
          </p:cNvPr>
          <p:cNvSpPr>
            <a:spLocks noGrp="1"/>
          </p:cNvSpPr>
          <p:nvPr>
            <p:ph idx="1"/>
          </p:nvPr>
        </p:nvSpPr>
        <p:spPr>
          <a:xfrm>
            <a:off x="500576" y="4512554"/>
            <a:ext cx="10515600" cy="4351338"/>
          </a:xfrm>
        </p:spPr>
        <p:txBody>
          <a:bodyPr/>
          <a:lstStyle/>
          <a:p>
            <a:endParaRPr lang="tr-TR" dirty="0"/>
          </a:p>
        </p:txBody>
      </p:sp>
      <p:pic>
        <p:nvPicPr>
          <p:cNvPr id="5" name="Resim 4">
            <a:extLst>
              <a:ext uri="{FF2B5EF4-FFF2-40B4-BE49-F238E27FC236}">
                <a16:creationId xmlns:a16="http://schemas.microsoft.com/office/drawing/2014/main" id="{99260EE2-142E-4690-872C-5E7D8EAB2F99}"/>
              </a:ext>
            </a:extLst>
          </p:cNvPr>
          <p:cNvPicPr>
            <a:picLocks noChangeAspect="1"/>
          </p:cNvPicPr>
          <p:nvPr/>
        </p:nvPicPr>
        <p:blipFill>
          <a:blip r:embed="rId2"/>
          <a:stretch>
            <a:fillRect/>
          </a:stretch>
        </p:blipFill>
        <p:spPr>
          <a:xfrm>
            <a:off x="500576" y="633984"/>
            <a:ext cx="5751576" cy="6224016"/>
          </a:xfrm>
          <a:prstGeom prst="rect">
            <a:avLst/>
          </a:prstGeom>
        </p:spPr>
      </p:pic>
      <p:pic>
        <p:nvPicPr>
          <p:cNvPr id="6" name="Resim 5">
            <a:extLst>
              <a:ext uri="{FF2B5EF4-FFF2-40B4-BE49-F238E27FC236}">
                <a16:creationId xmlns:a16="http://schemas.microsoft.com/office/drawing/2014/main" id="{72F772F9-220D-4B48-9ADD-CAADB11D6FE3}"/>
              </a:ext>
            </a:extLst>
          </p:cNvPr>
          <p:cNvPicPr>
            <a:picLocks noChangeAspect="1"/>
          </p:cNvPicPr>
          <p:nvPr/>
        </p:nvPicPr>
        <p:blipFill>
          <a:blip r:embed="rId3"/>
          <a:stretch>
            <a:fillRect/>
          </a:stretch>
        </p:blipFill>
        <p:spPr>
          <a:xfrm>
            <a:off x="6252152" y="886264"/>
            <a:ext cx="5751576" cy="6084277"/>
          </a:xfrm>
          <a:prstGeom prst="rect">
            <a:avLst/>
          </a:prstGeom>
        </p:spPr>
      </p:pic>
    </p:spTree>
    <p:extLst>
      <p:ext uri="{BB962C8B-B14F-4D97-AF65-F5344CB8AC3E}">
        <p14:creationId xmlns:p14="http://schemas.microsoft.com/office/powerpoint/2010/main" val="221196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F356EB-66F7-4FAC-8B4F-C20971F02D4A}"/>
              </a:ext>
            </a:extLst>
          </p:cNvPr>
          <p:cNvSpPr>
            <a:spLocks noGrp="1"/>
          </p:cNvSpPr>
          <p:nvPr>
            <p:ph type="title"/>
          </p:nvPr>
        </p:nvSpPr>
        <p:spPr>
          <a:xfrm>
            <a:off x="192258" y="266651"/>
            <a:ext cx="10515600" cy="675884"/>
          </a:xfrm>
        </p:spPr>
        <p:txBody>
          <a:bodyPr>
            <a:normAutofit fontScale="90000"/>
          </a:bodyPr>
          <a:lstStyle/>
          <a:p>
            <a:r>
              <a:rPr lang="tr-TR" b="1" dirty="0" err="1">
                <a:solidFill>
                  <a:schemeClr val="tx1"/>
                </a:solidFill>
              </a:rPr>
              <a:t>Dendogram</a:t>
            </a:r>
            <a:r>
              <a:rPr lang="tr-TR" b="1" dirty="0">
                <a:solidFill>
                  <a:schemeClr val="tx1"/>
                </a:solidFill>
              </a:rPr>
              <a:t> Grafiği</a:t>
            </a:r>
          </a:p>
        </p:txBody>
      </p:sp>
      <p:sp>
        <p:nvSpPr>
          <p:cNvPr id="3" name="İçerik Yer Tutucusu 2">
            <a:extLst>
              <a:ext uri="{FF2B5EF4-FFF2-40B4-BE49-F238E27FC236}">
                <a16:creationId xmlns:a16="http://schemas.microsoft.com/office/drawing/2014/main" id="{72F65A37-782E-4D38-8FAE-5FA2982ED481}"/>
              </a:ext>
            </a:extLst>
          </p:cNvPr>
          <p:cNvSpPr>
            <a:spLocks noGrp="1"/>
          </p:cNvSpPr>
          <p:nvPr>
            <p:ph idx="1"/>
          </p:nvPr>
        </p:nvSpPr>
        <p:spPr>
          <a:xfrm>
            <a:off x="548640" y="1705057"/>
            <a:ext cx="3221502" cy="4203374"/>
          </a:xfrm>
        </p:spPr>
        <p:txBody>
          <a:bodyPr/>
          <a:lstStyle/>
          <a:p>
            <a:endParaRPr lang="tr-TR" dirty="0"/>
          </a:p>
        </p:txBody>
      </p:sp>
      <p:pic>
        <p:nvPicPr>
          <p:cNvPr id="4" name="Resim 3">
            <a:extLst>
              <a:ext uri="{FF2B5EF4-FFF2-40B4-BE49-F238E27FC236}">
                <a16:creationId xmlns:a16="http://schemas.microsoft.com/office/drawing/2014/main" id="{2BCB0F7D-B999-4A23-8F81-8D8017565C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32850" y="74760"/>
            <a:ext cx="7666892" cy="6522988"/>
          </a:xfrm>
          <a:prstGeom prst="rect">
            <a:avLst/>
          </a:prstGeom>
          <a:noFill/>
          <a:ln>
            <a:noFill/>
          </a:ln>
        </p:spPr>
      </p:pic>
    </p:spTree>
    <p:extLst>
      <p:ext uri="{BB962C8B-B14F-4D97-AF65-F5344CB8AC3E}">
        <p14:creationId xmlns:p14="http://schemas.microsoft.com/office/powerpoint/2010/main" val="4282212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67489F-9C8B-4134-BBB4-53DDE781CE49}"/>
              </a:ext>
            </a:extLst>
          </p:cNvPr>
          <p:cNvSpPr>
            <a:spLocks noGrp="1"/>
          </p:cNvSpPr>
          <p:nvPr>
            <p:ph type="title"/>
          </p:nvPr>
        </p:nvSpPr>
        <p:spPr>
          <a:xfrm>
            <a:off x="936674" y="224449"/>
            <a:ext cx="10515600" cy="619614"/>
          </a:xfrm>
        </p:spPr>
        <p:txBody>
          <a:bodyPr>
            <a:normAutofit/>
          </a:bodyPr>
          <a:lstStyle/>
          <a:p>
            <a:r>
              <a:rPr lang="tr-TR" sz="3600" b="1" dirty="0"/>
              <a:t>Kümeleme merkezindeki toplam değerler</a:t>
            </a:r>
            <a:endParaRPr lang="tr-TR" sz="3600" dirty="0"/>
          </a:p>
        </p:txBody>
      </p:sp>
      <p:graphicFrame>
        <p:nvGraphicFramePr>
          <p:cNvPr id="4" name="İçerik Yer Tutucusu 3">
            <a:extLst>
              <a:ext uri="{FF2B5EF4-FFF2-40B4-BE49-F238E27FC236}">
                <a16:creationId xmlns:a16="http://schemas.microsoft.com/office/drawing/2014/main" id="{8AD610C7-4A59-4446-8216-D49A106FF21A}"/>
              </a:ext>
            </a:extLst>
          </p:cNvPr>
          <p:cNvGraphicFramePr>
            <a:graphicFrameLocks noGrp="1"/>
          </p:cNvGraphicFramePr>
          <p:nvPr>
            <p:ph idx="1"/>
            <p:extLst>
              <p:ext uri="{D42A27DB-BD31-4B8C-83A1-F6EECF244321}">
                <p14:modId xmlns:p14="http://schemas.microsoft.com/office/powerpoint/2010/main" val="1170584206"/>
              </p:ext>
            </p:extLst>
          </p:nvPr>
        </p:nvGraphicFramePr>
        <p:xfrm>
          <a:off x="1045326" y="739308"/>
          <a:ext cx="9857132" cy="2833886"/>
        </p:xfrm>
        <a:graphic>
          <a:graphicData uri="http://schemas.openxmlformats.org/drawingml/2006/table">
            <a:tbl>
              <a:tblPr/>
              <a:tblGrid>
                <a:gridCol w="1923592">
                  <a:extLst>
                    <a:ext uri="{9D8B030D-6E8A-4147-A177-3AD203B41FA5}">
                      <a16:colId xmlns:a16="http://schemas.microsoft.com/office/drawing/2014/main" val="1622350498"/>
                    </a:ext>
                  </a:extLst>
                </a:gridCol>
                <a:gridCol w="793354">
                  <a:extLst>
                    <a:ext uri="{9D8B030D-6E8A-4147-A177-3AD203B41FA5}">
                      <a16:colId xmlns:a16="http://schemas.microsoft.com/office/drawing/2014/main" val="3654279312"/>
                    </a:ext>
                  </a:extLst>
                </a:gridCol>
                <a:gridCol w="793354">
                  <a:extLst>
                    <a:ext uri="{9D8B030D-6E8A-4147-A177-3AD203B41FA5}">
                      <a16:colId xmlns:a16="http://schemas.microsoft.com/office/drawing/2014/main" val="856511780"/>
                    </a:ext>
                  </a:extLst>
                </a:gridCol>
                <a:gridCol w="793354">
                  <a:extLst>
                    <a:ext uri="{9D8B030D-6E8A-4147-A177-3AD203B41FA5}">
                      <a16:colId xmlns:a16="http://schemas.microsoft.com/office/drawing/2014/main" val="2034928252"/>
                    </a:ext>
                  </a:extLst>
                </a:gridCol>
                <a:gridCol w="793354">
                  <a:extLst>
                    <a:ext uri="{9D8B030D-6E8A-4147-A177-3AD203B41FA5}">
                      <a16:colId xmlns:a16="http://schemas.microsoft.com/office/drawing/2014/main" val="104829001"/>
                    </a:ext>
                  </a:extLst>
                </a:gridCol>
                <a:gridCol w="793354">
                  <a:extLst>
                    <a:ext uri="{9D8B030D-6E8A-4147-A177-3AD203B41FA5}">
                      <a16:colId xmlns:a16="http://schemas.microsoft.com/office/drawing/2014/main" val="968239812"/>
                    </a:ext>
                  </a:extLst>
                </a:gridCol>
                <a:gridCol w="793354">
                  <a:extLst>
                    <a:ext uri="{9D8B030D-6E8A-4147-A177-3AD203B41FA5}">
                      <a16:colId xmlns:a16="http://schemas.microsoft.com/office/drawing/2014/main" val="3217413830"/>
                    </a:ext>
                  </a:extLst>
                </a:gridCol>
                <a:gridCol w="793354">
                  <a:extLst>
                    <a:ext uri="{9D8B030D-6E8A-4147-A177-3AD203B41FA5}">
                      <a16:colId xmlns:a16="http://schemas.microsoft.com/office/drawing/2014/main" val="4135691143"/>
                    </a:ext>
                  </a:extLst>
                </a:gridCol>
                <a:gridCol w="793354">
                  <a:extLst>
                    <a:ext uri="{9D8B030D-6E8A-4147-A177-3AD203B41FA5}">
                      <a16:colId xmlns:a16="http://schemas.microsoft.com/office/drawing/2014/main" val="1920025416"/>
                    </a:ext>
                  </a:extLst>
                </a:gridCol>
                <a:gridCol w="793354">
                  <a:extLst>
                    <a:ext uri="{9D8B030D-6E8A-4147-A177-3AD203B41FA5}">
                      <a16:colId xmlns:a16="http://schemas.microsoft.com/office/drawing/2014/main" val="911394858"/>
                    </a:ext>
                  </a:extLst>
                </a:gridCol>
                <a:gridCol w="793354">
                  <a:extLst>
                    <a:ext uri="{9D8B030D-6E8A-4147-A177-3AD203B41FA5}">
                      <a16:colId xmlns:a16="http://schemas.microsoft.com/office/drawing/2014/main" val="631898587"/>
                    </a:ext>
                  </a:extLst>
                </a:gridCol>
              </a:tblGrid>
              <a:tr h="166545">
                <a:tc gridSpan="11">
                  <a:txBody>
                    <a:bodyPr/>
                    <a:lstStyle/>
                    <a:p>
                      <a:pPr marL="38100" marR="38100" algn="ctr">
                        <a:lnSpc>
                          <a:spcPts val="1600"/>
                        </a:lnSpc>
                        <a:spcAft>
                          <a:spcPts val="0"/>
                        </a:spcAft>
                      </a:pPr>
                      <a:r>
                        <a:rPr lang="tr-TR" sz="11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Initial</a:t>
                      </a:r>
                      <a:r>
                        <a:rPr lang="tr-TR" sz="11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Cluster </a:t>
                      </a:r>
                      <a:r>
                        <a:rPr lang="tr-TR" sz="11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Centers</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012537083"/>
                  </a:ext>
                </a:extLst>
              </a:tr>
              <a:tr h="285253">
                <a:tc rowSpan="2">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10">
                  <a:txBody>
                    <a:bodyPr/>
                    <a:lstStyle/>
                    <a:p>
                      <a:pPr marL="38100" marR="38100" algn="ct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981475291"/>
                  </a:ext>
                </a:extLst>
              </a:tr>
              <a:tr h="285253">
                <a:tc vMerge="1">
                  <a:txBody>
                    <a:bodyPr/>
                    <a:lstStyle/>
                    <a:p>
                      <a:endParaRPr lang="tr-TR"/>
                    </a:p>
                  </a:txBody>
                  <a:tcPr/>
                </a:tc>
                <a:tc>
                  <a:txBody>
                    <a:bodyPr/>
                    <a:lstStyle/>
                    <a:p>
                      <a:pPr marL="38100" marR="38100" algn="ctr">
                        <a:lnSpc>
                          <a:spcPts val="1600"/>
                        </a:lnSpc>
                        <a:spcAft>
                          <a:spcPts val="0"/>
                        </a:spcAft>
                      </a:pPr>
                      <a:r>
                        <a:rPr lang="tr-TR"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0295205"/>
                  </a:ext>
                </a:extLst>
              </a:tr>
              <a:tr h="285253">
                <a:tc>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Cost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Living</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Index</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31,8300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74,3300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57,9300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51,2100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57,5200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84,2500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61,5300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50,5100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48,3000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45,5300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86423680"/>
                  </a:ext>
                </a:extLst>
              </a:tr>
              <a:tr h="285253">
                <a:tc>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Rent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Index</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29,7000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41,1100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19,3100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16,1000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32,8500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24,2500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19,6600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31,8900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28,3000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42,3000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80926524"/>
                  </a:ext>
                </a:extLst>
              </a:tr>
              <a:tr h="467077">
                <a:tc>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Cost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Living</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Plus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Rent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Index</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19,3900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58,6200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39,6700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34,6100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45,8500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55,8700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41,7300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41,7000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30,9600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28,4800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24651532"/>
                  </a:ext>
                </a:extLst>
              </a:tr>
              <a:tr h="285253">
                <a:tc>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Groceries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Index</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23,7200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63,1900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50,5300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46,6700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45,9600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84,1800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51,8700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38,7400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38,9600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40,2200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56568398"/>
                  </a:ext>
                </a:extLst>
              </a:tr>
              <a:tr h="285253">
                <a:tc>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Restaurant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Price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Index</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24,3500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69,6800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46,8600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33,2700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56,3200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71,7700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51,4900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41,9600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35,8200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30,0200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81035467"/>
                  </a:ext>
                </a:extLst>
              </a:tr>
              <a:tr h="467077">
                <a:tc>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Local</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Purchasing</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Power</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Index</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35,7400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57,0900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34,8400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52,8400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72,3400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29,6800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53,8900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45,5500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75,5800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46,9900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6069636"/>
                  </a:ext>
                </a:extLst>
              </a:tr>
            </a:tbl>
          </a:graphicData>
        </a:graphic>
      </p:graphicFrame>
      <p:graphicFrame>
        <p:nvGraphicFramePr>
          <p:cNvPr id="5" name="Tablo 4">
            <a:extLst>
              <a:ext uri="{FF2B5EF4-FFF2-40B4-BE49-F238E27FC236}">
                <a16:creationId xmlns:a16="http://schemas.microsoft.com/office/drawing/2014/main" id="{8726427E-01A7-446D-80F0-53CCA35C6BD3}"/>
              </a:ext>
            </a:extLst>
          </p:cNvPr>
          <p:cNvGraphicFramePr>
            <a:graphicFrameLocks noGrp="1"/>
          </p:cNvGraphicFramePr>
          <p:nvPr>
            <p:extLst>
              <p:ext uri="{D42A27DB-BD31-4B8C-83A1-F6EECF244321}">
                <p14:modId xmlns:p14="http://schemas.microsoft.com/office/powerpoint/2010/main" val="1501962169"/>
              </p:ext>
            </p:extLst>
          </p:nvPr>
        </p:nvGraphicFramePr>
        <p:xfrm>
          <a:off x="936674" y="3573194"/>
          <a:ext cx="9965784" cy="2956758"/>
        </p:xfrm>
        <a:graphic>
          <a:graphicData uri="http://schemas.openxmlformats.org/drawingml/2006/table">
            <a:tbl>
              <a:tblPr/>
              <a:tblGrid>
                <a:gridCol w="1945246">
                  <a:extLst>
                    <a:ext uri="{9D8B030D-6E8A-4147-A177-3AD203B41FA5}">
                      <a16:colId xmlns:a16="http://schemas.microsoft.com/office/drawing/2014/main" val="2103654613"/>
                    </a:ext>
                  </a:extLst>
                </a:gridCol>
                <a:gridCol w="802718">
                  <a:extLst>
                    <a:ext uri="{9D8B030D-6E8A-4147-A177-3AD203B41FA5}">
                      <a16:colId xmlns:a16="http://schemas.microsoft.com/office/drawing/2014/main" val="1612528766"/>
                    </a:ext>
                  </a:extLst>
                </a:gridCol>
                <a:gridCol w="801980">
                  <a:extLst>
                    <a:ext uri="{9D8B030D-6E8A-4147-A177-3AD203B41FA5}">
                      <a16:colId xmlns:a16="http://schemas.microsoft.com/office/drawing/2014/main" val="3544577222"/>
                    </a:ext>
                  </a:extLst>
                </a:gridCol>
                <a:gridCol w="801980">
                  <a:extLst>
                    <a:ext uri="{9D8B030D-6E8A-4147-A177-3AD203B41FA5}">
                      <a16:colId xmlns:a16="http://schemas.microsoft.com/office/drawing/2014/main" val="1756432702"/>
                    </a:ext>
                  </a:extLst>
                </a:gridCol>
                <a:gridCol w="801980">
                  <a:extLst>
                    <a:ext uri="{9D8B030D-6E8A-4147-A177-3AD203B41FA5}">
                      <a16:colId xmlns:a16="http://schemas.microsoft.com/office/drawing/2014/main" val="631602084"/>
                    </a:ext>
                  </a:extLst>
                </a:gridCol>
                <a:gridCol w="801980">
                  <a:extLst>
                    <a:ext uri="{9D8B030D-6E8A-4147-A177-3AD203B41FA5}">
                      <a16:colId xmlns:a16="http://schemas.microsoft.com/office/drawing/2014/main" val="2580599020"/>
                    </a:ext>
                  </a:extLst>
                </a:gridCol>
                <a:gridCol w="801980">
                  <a:extLst>
                    <a:ext uri="{9D8B030D-6E8A-4147-A177-3AD203B41FA5}">
                      <a16:colId xmlns:a16="http://schemas.microsoft.com/office/drawing/2014/main" val="1762153147"/>
                    </a:ext>
                  </a:extLst>
                </a:gridCol>
                <a:gridCol w="801980">
                  <a:extLst>
                    <a:ext uri="{9D8B030D-6E8A-4147-A177-3AD203B41FA5}">
                      <a16:colId xmlns:a16="http://schemas.microsoft.com/office/drawing/2014/main" val="2863003667"/>
                    </a:ext>
                  </a:extLst>
                </a:gridCol>
                <a:gridCol w="801980">
                  <a:extLst>
                    <a:ext uri="{9D8B030D-6E8A-4147-A177-3AD203B41FA5}">
                      <a16:colId xmlns:a16="http://schemas.microsoft.com/office/drawing/2014/main" val="585735697"/>
                    </a:ext>
                  </a:extLst>
                </a:gridCol>
                <a:gridCol w="801980">
                  <a:extLst>
                    <a:ext uri="{9D8B030D-6E8A-4147-A177-3AD203B41FA5}">
                      <a16:colId xmlns:a16="http://schemas.microsoft.com/office/drawing/2014/main" val="3607563443"/>
                    </a:ext>
                  </a:extLst>
                </a:gridCol>
                <a:gridCol w="801980">
                  <a:extLst>
                    <a:ext uri="{9D8B030D-6E8A-4147-A177-3AD203B41FA5}">
                      <a16:colId xmlns:a16="http://schemas.microsoft.com/office/drawing/2014/main" val="4288575022"/>
                    </a:ext>
                  </a:extLst>
                </a:gridCol>
              </a:tblGrid>
              <a:tr h="309636">
                <a:tc gridSpan="11">
                  <a:txBody>
                    <a:bodyPr/>
                    <a:lstStyle/>
                    <a:p>
                      <a:pPr marL="38100" marR="38100" algn="ctr">
                        <a:lnSpc>
                          <a:spcPts val="1600"/>
                        </a:lnSpc>
                        <a:spcAft>
                          <a:spcPts val="0"/>
                        </a:spcAft>
                      </a:pPr>
                      <a:r>
                        <a:rPr lang="tr-TR" sz="9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Final Cluster </a:t>
                      </a:r>
                      <a:r>
                        <a:rPr lang="tr-TR" sz="9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Centers</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714452323"/>
                  </a:ext>
                </a:extLst>
              </a:tr>
              <a:tr h="309636">
                <a:tc rowSpan="2">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10">
                  <a:txBody>
                    <a:bodyPr/>
                    <a:lstStyle/>
                    <a:p>
                      <a:pPr marL="38100" marR="38100" algn="ct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773938265"/>
                  </a:ext>
                </a:extLst>
              </a:tr>
              <a:tr h="309636">
                <a:tc vMerge="1">
                  <a:txBody>
                    <a:bodyPr/>
                    <a:lstStyle/>
                    <a:p>
                      <a:endParaRPr lang="tr-TR"/>
                    </a:p>
                  </a:txBody>
                  <a:tcPr/>
                </a:tc>
                <a:tc>
                  <a:txBody>
                    <a:bodyPr/>
                    <a:lstStyle/>
                    <a:p>
                      <a:pPr marL="38100" marR="38100" algn="ct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6071310"/>
                  </a:ext>
                </a:extLst>
              </a:tr>
              <a:tr h="309636">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Cost of Living Index</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35,1167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70,5425</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55,5367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49,2900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57,4900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84,2500</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60,8356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51,7767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50,2533</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45,5300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62822558"/>
                  </a:ext>
                </a:extLst>
              </a:tr>
              <a:tr h="309636">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Rent Index</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27,7667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34,3375</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16,3767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17,4040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31,8200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24,2500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20,4122</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28,1100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21,0533</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42,3000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05696376"/>
                  </a:ext>
                </a:extLst>
              </a:tr>
              <a:tr h="309636">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Cost of Living Plus Rent Index</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22,7922</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53,4200</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37,0200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34,2080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45,3500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55,8700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41,7189</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35,0967</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34,9667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28,4800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7677635"/>
                  </a:ext>
                </a:extLst>
              </a:tr>
              <a:tr h="309636">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Groceries Index</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27,5533</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60,0650</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46,1133</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42,2180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45,1350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84,1800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50,2133</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39,1500</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39,9283</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40,2200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831112574"/>
                  </a:ext>
                </a:extLst>
              </a:tr>
              <a:tr h="309636">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Restaurant Price Index</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26,0367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68,9925</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48,0967</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40,6220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54,5750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71,7700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55,9656</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42,5183</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44,4417</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30,0200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03318653"/>
                  </a:ext>
                </a:extLst>
              </a:tr>
              <a:tr h="309636">
                <a:tc>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Local</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Purchasing</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Power</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Index</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39,0744</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54,3050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39,5400</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56,6340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68,9950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29,6800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62,4456</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44,9050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73,3633</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46,9900</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8361618"/>
                  </a:ext>
                </a:extLst>
              </a:tr>
            </a:tbl>
          </a:graphicData>
        </a:graphic>
      </p:graphicFrame>
    </p:spTree>
    <p:extLst>
      <p:ext uri="{BB962C8B-B14F-4D97-AF65-F5344CB8AC3E}">
        <p14:creationId xmlns:p14="http://schemas.microsoft.com/office/powerpoint/2010/main" val="350971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745971-7DE3-473C-B3E3-CF2DAD27BE40}"/>
              </a:ext>
            </a:extLst>
          </p:cNvPr>
          <p:cNvSpPr>
            <a:spLocks noGrp="1"/>
          </p:cNvSpPr>
          <p:nvPr>
            <p:ph type="title"/>
          </p:nvPr>
        </p:nvSpPr>
        <p:spPr>
          <a:xfrm>
            <a:off x="1460109" y="4675724"/>
            <a:ext cx="10058400" cy="1851685"/>
          </a:xfrm>
        </p:spPr>
        <p:txBody>
          <a:bodyPr>
            <a:normAutofit/>
          </a:bodyPr>
          <a:lstStyle/>
          <a:p>
            <a:pPr>
              <a:spcBef>
                <a:spcPct val="50000"/>
              </a:spcBef>
            </a:pPr>
            <a:r>
              <a:rPr lang="tr-TR" altLang="tr-TR" sz="2000" dirty="0" err="1">
                <a:solidFill>
                  <a:schemeClr val="tx1"/>
                </a:solidFill>
                <a:latin typeface="Times New Roman" pitchFamily="18" charset="0"/>
              </a:rPr>
              <a:t>Ho</a:t>
            </a:r>
            <a:r>
              <a:rPr lang="tr-TR" altLang="tr-TR" sz="2000" dirty="0">
                <a:solidFill>
                  <a:schemeClr val="tx1"/>
                </a:solidFill>
                <a:latin typeface="Times New Roman" pitchFamily="18" charset="0"/>
              </a:rPr>
              <a:t>: Değişkenlerin illerin kümelere ayrılmasında etkisi yoktur.</a:t>
            </a:r>
            <a:br>
              <a:rPr lang="tr-TR" altLang="tr-TR" sz="2000" dirty="0">
                <a:solidFill>
                  <a:schemeClr val="tx1"/>
                </a:solidFill>
                <a:latin typeface="Times New Roman" pitchFamily="18" charset="0"/>
              </a:rPr>
            </a:br>
            <a:r>
              <a:rPr lang="tr-TR" altLang="tr-TR" sz="2000" dirty="0">
                <a:solidFill>
                  <a:schemeClr val="tx1"/>
                </a:solidFill>
                <a:latin typeface="Times New Roman" pitchFamily="18" charset="0"/>
              </a:rPr>
              <a:t>H1: Değişkenlerin illerin kümelere ayrılmasında etkisi vardır.</a:t>
            </a:r>
            <a:br>
              <a:rPr lang="tr-TR" altLang="tr-TR" sz="2000" dirty="0">
                <a:solidFill>
                  <a:schemeClr val="tx1"/>
                </a:solidFill>
                <a:latin typeface="Times New Roman" pitchFamily="18" charset="0"/>
              </a:rPr>
            </a:br>
            <a:r>
              <a:rPr lang="tr-TR" altLang="tr-TR" sz="2000" dirty="0">
                <a:solidFill>
                  <a:schemeClr val="tx1"/>
                </a:solidFill>
                <a:latin typeface="Times New Roman" pitchFamily="18" charset="0"/>
              </a:rPr>
              <a:t>Buna göre, değişkenlerinin illerin kümelenmesinde etkili oldukları söylenebilir</a:t>
            </a:r>
            <a:br>
              <a:rPr lang="tr-TR" dirty="0"/>
            </a:br>
            <a:endParaRPr lang="tr-TR" dirty="0"/>
          </a:p>
        </p:txBody>
      </p:sp>
      <p:graphicFrame>
        <p:nvGraphicFramePr>
          <p:cNvPr id="4" name="İçerik Yer Tutucusu 3">
            <a:extLst>
              <a:ext uri="{FF2B5EF4-FFF2-40B4-BE49-F238E27FC236}">
                <a16:creationId xmlns:a16="http://schemas.microsoft.com/office/drawing/2014/main" id="{E37854E5-B91E-4573-9DC7-ABD914C3AF44}"/>
              </a:ext>
            </a:extLst>
          </p:cNvPr>
          <p:cNvGraphicFramePr>
            <a:graphicFrameLocks noGrp="1"/>
          </p:cNvGraphicFramePr>
          <p:nvPr>
            <p:ph idx="1"/>
            <p:extLst>
              <p:ext uri="{D42A27DB-BD31-4B8C-83A1-F6EECF244321}">
                <p14:modId xmlns:p14="http://schemas.microsoft.com/office/powerpoint/2010/main" val="4276972872"/>
              </p:ext>
            </p:extLst>
          </p:nvPr>
        </p:nvGraphicFramePr>
        <p:xfrm>
          <a:off x="1249093" y="513475"/>
          <a:ext cx="9203203" cy="4141536"/>
        </p:xfrm>
        <a:graphic>
          <a:graphicData uri="http://schemas.openxmlformats.org/drawingml/2006/table">
            <a:tbl>
              <a:tblPr/>
              <a:tblGrid>
                <a:gridCol w="2333812">
                  <a:extLst>
                    <a:ext uri="{9D8B030D-6E8A-4147-A177-3AD203B41FA5}">
                      <a16:colId xmlns:a16="http://schemas.microsoft.com/office/drawing/2014/main" val="396766719"/>
                    </a:ext>
                  </a:extLst>
                </a:gridCol>
                <a:gridCol w="1327183">
                  <a:extLst>
                    <a:ext uri="{9D8B030D-6E8A-4147-A177-3AD203B41FA5}">
                      <a16:colId xmlns:a16="http://schemas.microsoft.com/office/drawing/2014/main" val="1355914814"/>
                    </a:ext>
                  </a:extLst>
                </a:gridCol>
                <a:gridCol w="1327183">
                  <a:extLst>
                    <a:ext uri="{9D8B030D-6E8A-4147-A177-3AD203B41FA5}">
                      <a16:colId xmlns:a16="http://schemas.microsoft.com/office/drawing/2014/main" val="1424448347"/>
                    </a:ext>
                  </a:extLst>
                </a:gridCol>
                <a:gridCol w="1327183">
                  <a:extLst>
                    <a:ext uri="{9D8B030D-6E8A-4147-A177-3AD203B41FA5}">
                      <a16:colId xmlns:a16="http://schemas.microsoft.com/office/drawing/2014/main" val="1733172522"/>
                    </a:ext>
                  </a:extLst>
                </a:gridCol>
                <a:gridCol w="962614">
                  <a:extLst>
                    <a:ext uri="{9D8B030D-6E8A-4147-A177-3AD203B41FA5}">
                      <a16:colId xmlns:a16="http://schemas.microsoft.com/office/drawing/2014/main" val="2498228754"/>
                    </a:ext>
                  </a:extLst>
                </a:gridCol>
                <a:gridCol w="962614">
                  <a:extLst>
                    <a:ext uri="{9D8B030D-6E8A-4147-A177-3AD203B41FA5}">
                      <a16:colId xmlns:a16="http://schemas.microsoft.com/office/drawing/2014/main" val="1753785327"/>
                    </a:ext>
                  </a:extLst>
                </a:gridCol>
                <a:gridCol w="962614">
                  <a:extLst>
                    <a:ext uri="{9D8B030D-6E8A-4147-A177-3AD203B41FA5}">
                      <a16:colId xmlns:a16="http://schemas.microsoft.com/office/drawing/2014/main" val="1043685872"/>
                    </a:ext>
                  </a:extLst>
                </a:gridCol>
              </a:tblGrid>
              <a:tr h="268739">
                <a:tc gridSpan="7">
                  <a:txBody>
                    <a:bodyPr/>
                    <a:lstStyle/>
                    <a:p>
                      <a:pPr marL="38100" marR="38100" algn="ct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ANOVA</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410333902"/>
                  </a:ext>
                </a:extLst>
              </a:tr>
              <a:tr h="268739">
                <a:tc rowSpan="2">
                  <a:txBody>
                    <a:bodyPr/>
                    <a:lstStyle/>
                    <a:p>
                      <a:pPr marL="38100" marR="38100">
                        <a:lnSpc>
                          <a:spcPts val="1600"/>
                        </a:lnSpc>
                        <a:spcAft>
                          <a:spcPts val="0"/>
                        </a:spcAft>
                      </a:pPr>
                      <a:r>
                        <a:rPr lang="tr-TR" sz="9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gridSpan="2">
                  <a:txBody>
                    <a:bodyPr/>
                    <a:lstStyle/>
                    <a:p>
                      <a:pPr marL="38100" marR="38100" algn="ctr">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Error</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rowSpan="2">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Sig.</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6904310"/>
                  </a:ext>
                </a:extLst>
              </a:tr>
              <a:tr h="268739">
                <a:tc vMerge="1">
                  <a:txBody>
                    <a:bodyPr/>
                    <a:lstStyle/>
                    <a:p>
                      <a:endParaRPr lang="tr-TR"/>
                    </a:p>
                  </a:txBody>
                  <a:tcPr/>
                </a:tc>
                <a:tc>
                  <a:txBody>
                    <a:bodyPr/>
                    <a:lstStyle/>
                    <a:p>
                      <a:pPr marL="38100" marR="38100" algn="ctr">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Mean</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Square</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df</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Mean</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Square</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df</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tr-TR"/>
                    </a:p>
                  </a:txBody>
                  <a:tcPr/>
                </a:tc>
                <a:tc vMerge="1">
                  <a:txBody>
                    <a:bodyPr/>
                    <a:lstStyle/>
                    <a:p>
                      <a:endParaRPr lang="tr-TR"/>
                    </a:p>
                  </a:txBody>
                  <a:tcPr/>
                </a:tc>
                <a:extLst>
                  <a:ext uri="{0D108BD9-81ED-4DB2-BD59-A6C34878D82A}">
                    <a16:rowId xmlns:a16="http://schemas.microsoft.com/office/drawing/2014/main" val="1724307845"/>
                  </a:ext>
                </a:extLst>
              </a:tr>
              <a:tr h="268739">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651,792</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11,476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56,797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23046387"/>
                  </a:ext>
                </a:extLst>
              </a:tr>
              <a:tr h="268739">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Kira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184,022</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23,631</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7,787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8889913"/>
                  </a:ext>
                </a:extLst>
              </a:tr>
              <a:tr h="569318">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Artı Kira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414,383</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8,416</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49,238</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4290907"/>
                  </a:ext>
                </a:extLst>
              </a:tr>
              <a:tr h="268739">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Bakkaliye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630,094</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12,094</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52,100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53806298"/>
                  </a:ext>
                </a:extLst>
              </a:tr>
              <a:tr h="268739">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Restoran Fiyat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877,381</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33,026</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26,567</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35841607"/>
                  </a:ext>
                </a:extLst>
              </a:tr>
              <a:tr h="569318">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2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Yerel Satın Alma Gücü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792,176</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26,419</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29,985</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28073561"/>
                  </a:ext>
                </a:extLst>
              </a:tr>
              <a:tr h="869899">
                <a:tc gridSpan="7">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tests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should</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be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used</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only</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for</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descriptive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purposes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because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have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been</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chosen</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maximize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differences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among</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cases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different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observed</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significance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levels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are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not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corrected</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for</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this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and</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thus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cannot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be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interpreted</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as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tests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hypothesis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that</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cluster</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means</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are</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equal</a:t>
                      </a: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881697250"/>
                  </a:ext>
                </a:extLst>
              </a:tr>
            </a:tbl>
          </a:graphicData>
        </a:graphic>
      </p:graphicFrame>
    </p:spTree>
    <p:extLst>
      <p:ext uri="{BB962C8B-B14F-4D97-AF65-F5344CB8AC3E}">
        <p14:creationId xmlns:p14="http://schemas.microsoft.com/office/powerpoint/2010/main" val="133125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2C1E5-0924-46B4-B4BE-279CB0B0C84E}"/>
              </a:ext>
            </a:extLst>
          </p:cNvPr>
          <p:cNvSpPr>
            <a:spLocks noGrp="1"/>
          </p:cNvSpPr>
          <p:nvPr>
            <p:ph type="title"/>
          </p:nvPr>
        </p:nvSpPr>
        <p:spPr/>
        <p:txBody>
          <a:bodyPr/>
          <a:lstStyle/>
          <a:p>
            <a:r>
              <a:rPr lang="tr-TR" dirty="0"/>
              <a:t>İÇERİK</a:t>
            </a:r>
          </a:p>
        </p:txBody>
      </p:sp>
      <p:sp>
        <p:nvSpPr>
          <p:cNvPr id="3" name="İçerik Yer Tutucusu 2">
            <a:extLst>
              <a:ext uri="{FF2B5EF4-FFF2-40B4-BE49-F238E27FC236}">
                <a16:creationId xmlns:a16="http://schemas.microsoft.com/office/drawing/2014/main" id="{87461971-EE19-41E4-B091-CDFC30AC211D}"/>
              </a:ext>
            </a:extLst>
          </p:cNvPr>
          <p:cNvSpPr>
            <a:spLocks noGrp="1"/>
          </p:cNvSpPr>
          <p:nvPr>
            <p:ph idx="1"/>
          </p:nvPr>
        </p:nvSpPr>
        <p:spPr/>
        <p:txBody>
          <a:bodyPr/>
          <a:lstStyle/>
          <a:p>
            <a:pPr>
              <a:lnSpc>
                <a:spcPct val="150000"/>
              </a:lnSpc>
            </a:pPr>
            <a:r>
              <a:rPr lang="tr-TR" dirty="0">
                <a:latin typeface="Times New Roman" pitchFamily="18" charset="0"/>
                <a:cs typeface="Times New Roman" pitchFamily="18" charset="0"/>
              </a:rPr>
              <a:t>TEMEL BİLEŞENLER VE FAKTÖR ANALİZİ</a:t>
            </a:r>
          </a:p>
          <a:p>
            <a:pPr>
              <a:lnSpc>
                <a:spcPct val="150000"/>
              </a:lnSpc>
            </a:pPr>
            <a:r>
              <a:rPr lang="tr-TR" dirty="0">
                <a:latin typeface="Times New Roman" pitchFamily="18" charset="0"/>
                <a:cs typeface="Times New Roman" pitchFamily="18" charset="0"/>
              </a:rPr>
              <a:t>ÇOK BOYUTLU ÖLÇEKLEME ANALİZİ</a:t>
            </a:r>
          </a:p>
          <a:p>
            <a:pPr>
              <a:lnSpc>
                <a:spcPct val="150000"/>
              </a:lnSpc>
            </a:pPr>
            <a:r>
              <a:rPr lang="tr-TR" dirty="0">
                <a:latin typeface="Times New Roman" pitchFamily="18" charset="0"/>
                <a:cs typeface="Times New Roman" pitchFamily="18" charset="0"/>
              </a:rPr>
              <a:t>KÜMELEME ANALİZİ</a:t>
            </a:r>
          </a:p>
          <a:p>
            <a:endParaRPr lang="tr-TR" dirty="0"/>
          </a:p>
        </p:txBody>
      </p:sp>
    </p:spTree>
    <p:extLst>
      <p:ext uri="{BB962C8B-B14F-4D97-AF65-F5344CB8AC3E}">
        <p14:creationId xmlns:p14="http://schemas.microsoft.com/office/powerpoint/2010/main" val="3612909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B9304D-4D67-4A51-B923-D5183ABDC345}"/>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6AA9993F-C836-4C6A-BA8F-54A7572FB7CA}"/>
              </a:ext>
            </a:extLst>
          </p:cNvPr>
          <p:cNvSpPr>
            <a:spLocks noGrp="1"/>
          </p:cNvSpPr>
          <p:nvPr>
            <p:ph idx="1"/>
          </p:nvPr>
        </p:nvSpPr>
        <p:spPr/>
        <p:txBody>
          <a:bodyPr/>
          <a:lstStyle/>
          <a:p>
            <a:r>
              <a:rPr lang="tr-TR" dirty="0">
                <a:hlinkClick r:id="rId2"/>
              </a:rPr>
              <a:t>https://www.numbeo.com/cost-of-living/</a:t>
            </a:r>
            <a:endParaRPr lang="tr-TR" dirty="0"/>
          </a:p>
        </p:txBody>
      </p:sp>
    </p:spTree>
    <p:extLst>
      <p:ext uri="{BB962C8B-B14F-4D97-AF65-F5344CB8AC3E}">
        <p14:creationId xmlns:p14="http://schemas.microsoft.com/office/powerpoint/2010/main" val="209405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2BDA58-4A0D-4364-94B1-585BB31F7DE2}"/>
              </a:ext>
            </a:extLst>
          </p:cNvPr>
          <p:cNvSpPr>
            <a:spLocks noGrp="1"/>
          </p:cNvSpPr>
          <p:nvPr>
            <p:ph idx="1"/>
          </p:nvPr>
        </p:nvSpPr>
        <p:spPr>
          <a:xfrm>
            <a:off x="1097280" y="604911"/>
            <a:ext cx="10058400" cy="5264183"/>
          </a:xfrm>
        </p:spPr>
        <p:txBody>
          <a:bodyPr/>
          <a:lstStyle/>
          <a:p>
            <a:pPr>
              <a:lnSpc>
                <a:spcPct val="150000"/>
              </a:lnSpc>
            </a:pPr>
            <a:r>
              <a:rPr lang="tr-TR" dirty="0">
                <a:latin typeface="Times New Roman" pitchFamily="18" charset="0"/>
                <a:cs typeface="Times New Roman" pitchFamily="18" charset="0"/>
              </a:rPr>
              <a:t>Bu çalışmadaki veriler 2019 Güney Avrupa Şehirleri Güncel Yaşam Endeksine aittir.</a:t>
            </a:r>
          </a:p>
          <a:p>
            <a:pPr>
              <a:lnSpc>
                <a:spcPct val="150000"/>
              </a:lnSpc>
            </a:pPr>
            <a:r>
              <a:rPr lang="tr-TR" dirty="0">
                <a:latin typeface="Times New Roman" pitchFamily="18" charset="0"/>
                <a:cs typeface="Times New Roman" pitchFamily="18" charset="0"/>
              </a:rPr>
              <a:t>Analiz için Güney Avrupa ’</a:t>
            </a:r>
            <a:r>
              <a:rPr lang="tr-TR" dirty="0" err="1">
                <a:latin typeface="Times New Roman" pitchFamily="18" charset="0"/>
                <a:cs typeface="Times New Roman" pitchFamily="18" charset="0"/>
              </a:rPr>
              <a:t>nın</a:t>
            </a:r>
            <a:r>
              <a:rPr lang="tr-TR" dirty="0">
                <a:latin typeface="Times New Roman" pitchFamily="18" charset="0"/>
                <a:cs typeface="Times New Roman" pitchFamily="18" charset="0"/>
              </a:rPr>
              <a:t> 46 şehrinden yararlanılmıştır.</a:t>
            </a:r>
          </a:p>
          <a:p>
            <a:pPr>
              <a:lnSpc>
                <a:spcPct val="150000"/>
              </a:lnSpc>
            </a:pPr>
            <a:r>
              <a:rPr lang="tr-TR" dirty="0">
                <a:latin typeface="Times New Roman" pitchFamily="18" charset="0"/>
                <a:cs typeface="Times New Roman" pitchFamily="18" charset="0"/>
              </a:rPr>
              <a:t>6 değişken altında inceleme yapılmıştır.</a:t>
            </a:r>
          </a:p>
          <a:p>
            <a:pPr>
              <a:lnSpc>
                <a:spcPct val="150000"/>
              </a:lnSpc>
            </a:pPr>
            <a:r>
              <a:rPr lang="tr-TR" dirty="0">
                <a:latin typeface="Times New Roman" pitchFamily="18" charset="0"/>
                <a:cs typeface="Times New Roman" pitchFamily="18" charset="0"/>
              </a:rPr>
              <a:t>Bu değişkenler;</a:t>
            </a:r>
          </a:p>
          <a:p>
            <a:pPr>
              <a:lnSpc>
                <a:spcPct val="150000"/>
              </a:lnSpc>
            </a:pPr>
            <a:r>
              <a:rPr lang="tr-TR" dirty="0">
                <a:latin typeface="Times New Roman" pitchFamily="18" charset="0"/>
                <a:cs typeface="Times New Roman" pitchFamily="18" charset="0"/>
              </a:rPr>
              <a:t>Yaşam Maliyeti, Kira, Yaşam Maliyeti Artı Kira, Bakkaliye, Restoran Fiyat, Yerel Satın Alma Gücü Endeksleridir. Bu değişkenlerin analizde 51 şehre etkileri nelerdir, analizde yapılıp yorumlanmıştır.</a:t>
            </a:r>
          </a:p>
          <a:p>
            <a:endParaRPr lang="tr-TR" dirty="0"/>
          </a:p>
        </p:txBody>
      </p:sp>
    </p:spTree>
    <p:extLst>
      <p:ext uri="{BB962C8B-B14F-4D97-AF65-F5344CB8AC3E}">
        <p14:creationId xmlns:p14="http://schemas.microsoft.com/office/powerpoint/2010/main" val="98108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B1CBB6-14FF-4FDD-9F91-34CB8C7B98D0}"/>
              </a:ext>
            </a:extLst>
          </p:cNvPr>
          <p:cNvSpPr>
            <a:spLocks noGrp="1"/>
          </p:cNvSpPr>
          <p:nvPr>
            <p:ph type="title"/>
          </p:nvPr>
        </p:nvSpPr>
        <p:spPr>
          <a:xfrm>
            <a:off x="1026941" y="58910"/>
            <a:ext cx="10453468" cy="900967"/>
          </a:xfrm>
        </p:spPr>
        <p:txBody>
          <a:bodyPr>
            <a:normAutofit/>
          </a:bodyPr>
          <a:lstStyle/>
          <a:p>
            <a:r>
              <a:rPr lang="tr-TR" sz="3200" b="1" dirty="0">
                <a:solidFill>
                  <a:schemeClr val="tx1"/>
                </a:solidFill>
                <a:latin typeface="Times New Roman" pitchFamily="18" charset="0"/>
                <a:cs typeface="Times New Roman" pitchFamily="18" charset="0"/>
              </a:rPr>
              <a:t>TEMEL BİLEŞENLER ve FAKTÖR ANALİZİ</a:t>
            </a:r>
            <a:endParaRPr lang="tr-TR" sz="3200" dirty="0"/>
          </a:p>
        </p:txBody>
      </p:sp>
      <p:graphicFrame>
        <p:nvGraphicFramePr>
          <p:cNvPr id="4" name="İçerik Yer Tutucusu 3">
            <a:extLst>
              <a:ext uri="{FF2B5EF4-FFF2-40B4-BE49-F238E27FC236}">
                <a16:creationId xmlns:a16="http://schemas.microsoft.com/office/drawing/2014/main" id="{90B8DCDF-C832-4E5A-84E3-7678B724C643}"/>
              </a:ext>
            </a:extLst>
          </p:cNvPr>
          <p:cNvGraphicFramePr>
            <a:graphicFrameLocks noGrp="1"/>
          </p:cNvGraphicFramePr>
          <p:nvPr>
            <p:ph idx="1"/>
            <p:extLst>
              <p:ext uri="{D42A27DB-BD31-4B8C-83A1-F6EECF244321}">
                <p14:modId xmlns:p14="http://schemas.microsoft.com/office/powerpoint/2010/main" val="2070819014"/>
              </p:ext>
            </p:extLst>
          </p:nvPr>
        </p:nvGraphicFramePr>
        <p:xfrm>
          <a:off x="1266091" y="959877"/>
          <a:ext cx="9101798" cy="5797128"/>
        </p:xfrm>
        <a:graphic>
          <a:graphicData uri="http://schemas.openxmlformats.org/drawingml/2006/table">
            <a:tbl>
              <a:tblPr/>
              <a:tblGrid>
                <a:gridCol w="1629815">
                  <a:extLst>
                    <a:ext uri="{9D8B030D-6E8A-4147-A177-3AD203B41FA5}">
                      <a16:colId xmlns:a16="http://schemas.microsoft.com/office/drawing/2014/main" val="3762868219"/>
                    </a:ext>
                  </a:extLst>
                </a:gridCol>
                <a:gridCol w="1629815">
                  <a:extLst>
                    <a:ext uri="{9D8B030D-6E8A-4147-A177-3AD203B41FA5}">
                      <a16:colId xmlns:a16="http://schemas.microsoft.com/office/drawing/2014/main" val="3826565731"/>
                    </a:ext>
                  </a:extLst>
                </a:gridCol>
                <a:gridCol w="978384">
                  <a:extLst>
                    <a:ext uri="{9D8B030D-6E8A-4147-A177-3AD203B41FA5}">
                      <a16:colId xmlns:a16="http://schemas.microsoft.com/office/drawing/2014/main" val="894574547"/>
                    </a:ext>
                  </a:extLst>
                </a:gridCol>
                <a:gridCol w="978384">
                  <a:extLst>
                    <a:ext uri="{9D8B030D-6E8A-4147-A177-3AD203B41FA5}">
                      <a16:colId xmlns:a16="http://schemas.microsoft.com/office/drawing/2014/main" val="1493668680"/>
                    </a:ext>
                  </a:extLst>
                </a:gridCol>
                <a:gridCol w="978384">
                  <a:extLst>
                    <a:ext uri="{9D8B030D-6E8A-4147-A177-3AD203B41FA5}">
                      <a16:colId xmlns:a16="http://schemas.microsoft.com/office/drawing/2014/main" val="2298933806"/>
                    </a:ext>
                  </a:extLst>
                </a:gridCol>
                <a:gridCol w="978384">
                  <a:extLst>
                    <a:ext uri="{9D8B030D-6E8A-4147-A177-3AD203B41FA5}">
                      <a16:colId xmlns:a16="http://schemas.microsoft.com/office/drawing/2014/main" val="2256162890"/>
                    </a:ext>
                  </a:extLst>
                </a:gridCol>
                <a:gridCol w="978384">
                  <a:extLst>
                    <a:ext uri="{9D8B030D-6E8A-4147-A177-3AD203B41FA5}">
                      <a16:colId xmlns:a16="http://schemas.microsoft.com/office/drawing/2014/main" val="2960268486"/>
                    </a:ext>
                  </a:extLst>
                </a:gridCol>
                <a:gridCol w="950248">
                  <a:extLst>
                    <a:ext uri="{9D8B030D-6E8A-4147-A177-3AD203B41FA5}">
                      <a16:colId xmlns:a16="http://schemas.microsoft.com/office/drawing/2014/main" val="1619905216"/>
                    </a:ext>
                  </a:extLst>
                </a:gridCol>
              </a:tblGrid>
              <a:tr h="328423">
                <a:tc gridSpan="8">
                  <a:txBody>
                    <a:bodyPr/>
                    <a:lstStyle/>
                    <a:p>
                      <a:pPr marL="38100" marR="38100" algn="ctr">
                        <a:lnSpc>
                          <a:spcPts val="1600"/>
                        </a:lnSpc>
                        <a:spcAft>
                          <a:spcPts val="0"/>
                        </a:spcAft>
                      </a:pPr>
                      <a:r>
                        <a:rPr lang="tr-TR" sz="9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4273967247"/>
                  </a:ext>
                </a:extLst>
              </a:tr>
              <a:tr h="196602">
                <a:tc gridSpan="8">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KORELASYON MATRİSİ </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616198738"/>
                  </a:ext>
                </a:extLst>
              </a:tr>
              <a:tr h="175775">
                <a:tc gridSpan="8">
                  <a:txBody>
                    <a:bodyPr/>
                    <a:lstStyle/>
                    <a:p>
                      <a:pPr marL="38100" marR="38100" algn="ctr">
                        <a:lnSpc>
                          <a:spcPts val="1600"/>
                        </a:lnSpc>
                        <a:spcAft>
                          <a:spcPts val="0"/>
                        </a:spcAft>
                      </a:pPr>
                      <a:r>
                        <a:rPr lang="tr-TR" sz="9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610529099"/>
                  </a:ext>
                </a:extLst>
              </a:tr>
              <a:tr h="971643">
                <a:tc gridSpan="2">
                  <a:txBody>
                    <a:bodyPr/>
                    <a:lstStyle/>
                    <a:p>
                      <a:pPr marL="38100" marR="38100">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Kira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Artı Kira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2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Bakkaliye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Restoran Fiyat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2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Yerel Satın Alma Gücü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73060044"/>
                  </a:ext>
                </a:extLst>
              </a:tr>
              <a:tr h="381838">
                <a:tc rowSpan="6">
                  <a:txBody>
                    <a:bodyPr/>
                    <a:lstStyle/>
                    <a:p>
                      <a:pPr marL="38100" marR="38100">
                        <a:lnSpc>
                          <a:spcPts val="1600"/>
                        </a:lnSpc>
                        <a:spcAft>
                          <a:spcPts val="0"/>
                        </a:spcAft>
                      </a:pPr>
                      <a:r>
                        <a:rPr lang="tr-TR"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Correlation</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,004</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,957</a:t>
                      </a:r>
                      <a:endParaRPr lang="tr-TR"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,960</a:t>
                      </a:r>
                      <a:endParaRPr lang="tr-TR"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,949</a:t>
                      </a:r>
                      <a:endParaRPr lang="tr-TR"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,259</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05892168"/>
                  </a:ext>
                </a:extLst>
              </a:tr>
              <a:tr h="381838">
                <a:tc vMerge="1">
                  <a:txBody>
                    <a:bodyPr/>
                    <a:lstStyle/>
                    <a:p>
                      <a:endParaRPr lang="tr-TR"/>
                    </a:p>
                  </a:txBody>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Kira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,004</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,095</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-,015</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-,290</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85624914"/>
                  </a:ext>
                </a:extLst>
              </a:tr>
              <a:tr h="578439">
                <a:tc vMerge="1">
                  <a:txBody>
                    <a:bodyPr/>
                    <a:lstStyle/>
                    <a:p>
                      <a:endParaRPr lang="tr-TR"/>
                    </a:p>
                  </a:txBody>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Artı Kira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,957</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,095</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,915</a:t>
                      </a:r>
                      <a:endParaRPr lang="tr-TR"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,942</a:t>
                      </a:r>
                      <a:endParaRPr lang="tr-TR"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66375732"/>
                  </a:ext>
                </a:extLst>
              </a:tr>
              <a:tr h="381838">
                <a:tc vMerge="1">
                  <a:txBody>
                    <a:bodyPr/>
                    <a:lstStyle/>
                    <a:p>
                      <a:endParaRPr lang="tr-TR"/>
                    </a:p>
                  </a:txBody>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2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Bakkaliye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,960</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-,015</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,915</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,876</a:t>
                      </a:r>
                      <a:endParaRPr lang="tr-TR"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,187</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98419422"/>
                  </a:ext>
                </a:extLst>
              </a:tr>
              <a:tr h="381838">
                <a:tc vMerge="1">
                  <a:txBody>
                    <a:bodyPr/>
                    <a:lstStyle/>
                    <a:p>
                      <a:endParaRPr lang="tr-TR"/>
                    </a:p>
                  </a:txBody>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Restoran Fiyat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,942</a:t>
                      </a:r>
                      <a:endParaRPr lang="tr-TR" sz="12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,876</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,344</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66831709"/>
                  </a:ext>
                </a:extLst>
              </a:tr>
              <a:tr h="507064">
                <a:tc vMerge="1">
                  <a:txBody>
                    <a:bodyPr/>
                    <a:lstStyle/>
                    <a:p>
                      <a:endParaRPr lang="tr-TR"/>
                    </a:p>
                  </a:txBody>
                  <a:tcPr/>
                </a:tc>
                <a:tc>
                  <a:txBody>
                    <a:bodyPr/>
                    <a:lstStyle/>
                    <a:p>
                      <a:pPr marL="38100" marR="38100">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2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Yerel Satın Alma Gücü Endeksi</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,259</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-,290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,187</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,344</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a:t>
                      </a:r>
                      <a:endParaRPr lang="tr-T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6816427"/>
                  </a:ext>
                </a:extLst>
              </a:tr>
              <a:tr h="211101">
                <a:tc rowSpan="6">
                  <a:txBody>
                    <a:bodyPr/>
                    <a:lstStyle/>
                    <a:p>
                      <a:pPr marL="38100" marR="38100">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75152469"/>
                  </a:ext>
                </a:extLst>
              </a:tr>
              <a:tr h="211101">
                <a:tc vMerge="1">
                  <a:txBody>
                    <a:bodyPr/>
                    <a:lstStyle/>
                    <a:p>
                      <a:endParaRPr lang="tr-TR"/>
                    </a:p>
                  </a:txBody>
                  <a:tcPr/>
                </a:tc>
                <a:tc>
                  <a:txBody>
                    <a:bodyPr/>
                    <a:lstStyle/>
                    <a:p>
                      <a:pPr marL="38100" marR="38100">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14630289"/>
                  </a:ext>
                </a:extLst>
              </a:tr>
              <a:tr h="186403">
                <a:tc vMerge="1">
                  <a:txBody>
                    <a:bodyPr/>
                    <a:lstStyle/>
                    <a:p>
                      <a:endParaRPr lang="tr-TR"/>
                    </a:p>
                  </a:txBody>
                  <a:tcPr/>
                </a:tc>
                <a:tc>
                  <a:txBody>
                    <a:bodyPr/>
                    <a:lstStyle/>
                    <a:p>
                      <a:pPr marL="213360" marR="38100" indent="-175260">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89802529"/>
                  </a:ext>
                </a:extLst>
              </a:tr>
              <a:tr h="186403">
                <a:tc vMerge="1">
                  <a:txBody>
                    <a:bodyPr/>
                    <a:lstStyle/>
                    <a:p>
                      <a:endParaRPr lang="tr-TR"/>
                    </a:p>
                  </a:txBody>
                  <a:tcPr/>
                </a:tc>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77460955"/>
                  </a:ext>
                </a:extLst>
              </a:tr>
              <a:tr h="185236">
                <a:tc vMerge="1">
                  <a:txBody>
                    <a:bodyPr/>
                    <a:lstStyle/>
                    <a:p>
                      <a:endParaRPr lang="tr-TR"/>
                    </a:p>
                  </a:txBody>
                  <a:tcPr/>
                </a:tc>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20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848571745"/>
                  </a:ext>
                </a:extLst>
              </a:tr>
              <a:tr h="185236">
                <a:tc vMerge="1">
                  <a:txBody>
                    <a:bodyPr/>
                    <a:lstStyle/>
                    <a:p>
                      <a:endParaRPr lang="tr-TR"/>
                    </a:p>
                  </a:txBody>
                  <a:tcPr/>
                </a:tc>
                <a:tc>
                  <a:txBody>
                    <a:bodyPr/>
                    <a:lstStyle/>
                    <a:p>
                      <a:pPr marL="38100" marR="38100">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tr-TR"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62219923"/>
                  </a:ext>
                </a:extLst>
              </a:tr>
              <a:tr h="185236">
                <a:tc gridSpan="8">
                  <a:txBody>
                    <a:bodyPr/>
                    <a:lstStyle/>
                    <a:p>
                      <a:pPr marL="38100" marR="38100">
                        <a:lnSpc>
                          <a:spcPts val="1600"/>
                        </a:lnSpc>
                        <a:spcAft>
                          <a:spcPts val="0"/>
                        </a:spcAft>
                      </a:pPr>
                      <a:r>
                        <a:rPr lang="tr-TR"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 Determinant = ,000</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429030358"/>
                  </a:ext>
                </a:extLst>
              </a:tr>
            </a:tbl>
          </a:graphicData>
        </a:graphic>
      </p:graphicFrame>
    </p:spTree>
    <p:extLst>
      <p:ext uri="{BB962C8B-B14F-4D97-AF65-F5344CB8AC3E}">
        <p14:creationId xmlns:p14="http://schemas.microsoft.com/office/powerpoint/2010/main" val="171658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A7E0C-4B53-4978-868C-3C2EAA33C916}"/>
              </a:ext>
            </a:extLst>
          </p:cNvPr>
          <p:cNvSpPr>
            <a:spLocks noGrp="1"/>
          </p:cNvSpPr>
          <p:nvPr>
            <p:ph type="title"/>
          </p:nvPr>
        </p:nvSpPr>
        <p:spPr>
          <a:xfrm>
            <a:off x="964809" y="4328581"/>
            <a:ext cx="10515600" cy="1325563"/>
          </a:xfrm>
        </p:spPr>
        <p:txBody>
          <a:bodyPr>
            <a:noAutofit/>
          </a:bodyPr>
          <a:lstStyle/>
          <a:p>
            <a:r>
              <a:rPr lang="tr-TR" altLang="tr-TR" sz="2000" b="1" dirty="0">
                <a:solidFill>
                  <a:schemeClr val="tx1"/>
                </a:solidFill>
                <a:latin typeface="Times New Roman" pitchFamily="18" charset="0"/>
                <a:cs typeface="Times New Roman" pitchFamily="18" charset="0"/>
              </a:rPr>
              <a:t>Hipoteze ilişkin </a:t>
            </a:r>
            <a:r>
              <a:rPr lang="tr-TR" altLang="tr-TR" sz="2000" b="1" dirty="0" err="1">
                <a:solidFill>
                  <a:schemeClr val="tx1"/>
                </a:solidFill>
                <a:latin typeface="Times New Roman" pitchFamily="18" charset="0"/>
                <a:cs typeface="Times New Roman" pitchFamily="18" charset="0"/>
              </a:rPr>
              <a:t>Sig</a:t>
            </a:r>
            <a:r>
              <a:rPr lang="tr-TR" altLang="tr-TR" sz="2000" b="1" dirty="0">
                <a:solidFill>
                  <a:schemeClr val="tx1"/>
                </a:solidFill>
                <a:latin typeface="Times New Roman" pitchFamily="18" charset="0"/>
                <a:cs typeface="Times New Roman" pitchFamily="18" charset="0"/>
              </a:rPr>
              <a:t>. Değeri : p=0.000&lt; p=0.05 olduğundan dolayı  reddedilir. Yani, değişkenler arasındaki ilişkinin önemli olduğu ve TBA uygulananın gerekli olduğu sonucuna ulaşılır. </a:t>
            </a:r>
            <a:br>
              <a:rPr lang="tr-TR" altLang="tr-TR" sz="2400" b="1" dirty="0">
                <a:solidFill>
                  <a:schemeClr val="tx1"/>
                </a:solidFill>
                <a:latin typeface="Times New Roman" pitchFamily="18" charset="0"/>
                <a:cs typeface="Times New Roman" pitchFamily="18" charset="0"/>
              </a:rPr>
            </a:br>
            <a:endParaRPr lang="tr-TR" sz="2400" b="1" dirty="0">
              <a:solidFill>
                <a:schemeClr val="tx1"/>
              </a:solidFill>
            </a:endParaRPr>
          </a:p>
        </p:txBody>
      </p:sp>
      <p:graphicFrame>
        <p:nvGraphicFramePr>
          <p:cNvPr id="4" name="İçerik Yer Tutucusu 3">
            <a:extLst>
              <a:ext uri="{FF2B5EF4-FFF2-40B4-BE49-F238E27FC236}">
                <a16:creationId xmlns:a16="http://schemas.microsoft.com/office/drawing/2014/main" id="{5E3A295E-87D1-4238-8DA5-79496A494883}"/>
              </a:ext>
            </a:extLst>
          </p:cNvPr>
          <p:cNvGraphicFramePr>
            <a:graphicFrameLocks noGrp="1"/>
          </p:cNvGraphicFramePr>
          <p:nvPr>
            <p:ph idx="1"/>
            <p:extLst>
              <p:ext uri="{D42A27DB-BD31-4B8C-83A1-F6EECF244321}">
                <p14:modId xmlns:p14="http://schemas.microsoft.com/office/powerpoint/2010/main" val="3908787581"/>
              </p:ext>
            </p:extLst>
          </p:nvPr>
        </p:nvGraphicFramePr>
        <p:xfrm>
          <a:off x="2307101" y="858129"/>
          <a:ext cx="7301132" cy="3094895"/>
        </p:xfrm>
        <a:graphic>
          <a:graphicData uri="http://schemas.openxmlformats.org/drawingml/2006/table">
            <a:tbl>
              <a:tblPr/>
              <a:tblGrid>
                <a:gridCol w="3098788">
                  <a:extLst>
                    <a:ext uri="{9D8B030D-6E8A-4147-A177-3AD203B41FA5}">
                      <a16:colId xmlns:a16="http://schemas.microsoft.com/office/drawing/2014/main" val="3313760164"/>
                    </a:ext>
                  </a:extLst>
                </a:gridCol>
                <a:gridCol w="2924740">
                  <a:extLst>
                    <a:ext uri="{9D8B030D-6E8A-4147-A177-3AD203B41FA5}">
                      <a16:colId xmlns:a16="http://schemas.microsoft.com/office/drawing/2014/main" val="2311730056"/>
                    </a:ext>
                  </a:extLst>
                </a:gridCol>
                <a:gridCol w="1277604">
                  <a:extLst>
                    <a:ext uri="{9D8B030D-6E8A-4147-A177-3AD203B41FA5}">
                      <a16:colId xmlns:a16="http://schemas.microsoft.com/office/drawing/2014/main" val="1625165175"/>
                    </a:ext>
                  </a:extLst>
                </a:gridCol>
              </a:tblGrid>
              <a:tr h="618979">
                <a:tc gridSpan="3">
                  <a:txBody>
                    <a:bodyPr/>
                    <a:lstStyle/>
                    <a:p>
                      <a:pPr marL="38100" marR="38100" algn="ctr">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KMO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and</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Bartlett's</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Test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34294949"/>
                  </a:ext>
                </a:extLst>
              </a:tr>
              <a:tr h="618979">
                <a:tc gridSpan="2">
                  <a:txBody>
                    <a:bodyPr/>
                    <a:lstStyle/>
                    <a:p>
                      <a:pPr marL="38100" marR="38100">
                        <a:lnSpc>
                          <a:spcPts val="1600"/>
                        </a:lnSpc>
                        <a:spcAft>
                          <a:spcPts val="0"/>
                        </a:spcAft>
                      </a:pP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Kaiser-Meyer-Olkin</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Measure</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Sampling</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Adequacy</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tr-TR"/>
                    </a:p>
                  </a:txBody>
                  <a:tcPr/>
                </a:tc>
                <a:tc>
                  <a:txBody>
                    <a:bodyPr/>
                    <a:lstStyle/>
                    <a:p>
                      <a:pPr marL="38100" marR="38100" algn="r">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,750</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6141907"/>
                  </a:ext>
                </a:extLst>
              </a:tr>
              <a:tr h="618979">
                <a:tc rowSpan="3">
                  <a:txBody>
                    <a:bodyPr/>
                    <a:lstStyle/>
                    <a:p>
                      <a:pPr marL="38100" marR="38100">
                        <a:lnSpc>
                          <a:spcPts val="1600"/>
                        </a:lnSpc>
                        <a:spcAft>
                          <a:spcPts val="0"/>
                        </a:spcAft>
                      </a:pP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Bartlett's</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Test of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Sphericity</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nSpc>
                          <a:spcPts val="1600"/>
                        </a:lnSpc>
                        <a:spcAft>
                          <a:spcPts val="0"/>
                        </a:spcAft>
                      </a:pP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Approx</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Chi-Square</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6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346,824</a:t>
                      </a:r>
                      <a:endParaRPr lang="tr-TR"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511139009"/>
                  </a:ext>
                </a:extLst>
              </a:tr>
              <a:tr h="618979">
                <a:tc vMerge="1">
                  <a:txBody>
                    <a:bodyPr/>
                    <a:lstStyle/>
                    <a:p>
                      <a:endParaRPr lang="tr-TR"/>
                    </a:p>
                  </a:txBody>
                  <a:tcPr/>
                </a:tc>
                <a:tc>
                  <a:txBody>
                    <a:bodyPr/>
                    <a:lstStyle/>
                    <a:p>
                      <a:pPr marL="38100" marR="38100">
                        <a:lnSpc>
                          <a:spcPts val="1600"/>
                        </a:lnSpc>
                        <a:spcAft>
                          <a:spcPts val="0"/>
                        </a:spcAft>
                      </a:pP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df</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6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tr-TR" sz="16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02433512"/>
                  </a:ext>
                </a:extLst>
              </a:tr>
              <a:tr h="618979">
                <a:tc vMerge="1">
                  <a:txBody>
                    <a:bodyPr/>
                    <a:lstStyle/>
                    <a:p>
                      <a:endParaRPr lang="tr-TR"/>
                    </a:p>
                  </a:txBody>
                  <a:tcPr/>
                </a:tc>
                <a:tc>
                  <a:txBody>
                    <a:bodyPr/>
                    <a:lstStyle/>
                    <a:p>
                      <a:pPr marL="38100" marR="38100">
                        <a:lnSpc>
                          <a:spcPts val="1600"/>
                        </a:lnSpc>
                        <a:spcAft>
                          <a:spcPts val="0"/>
                        </a:spcAft>
                      </a:pP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Sig</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7639672"/>
                  </a:ext>
                </a:extLst>
              </a:tr>
            </a:tbl>
          </a:graphicData>
        </a:graphic>
      </p:graphicFrame>
      <mc:AlternateContent xmlns:mc="http://schemas.openxmlformats.org/markup-compatibility/2006" xmlns:a14="http://schemas.microsoft.com/office/drawing/2010/main">
        <mc:Choice Requires="a14">
          <p:sp>
            <p:nvSpPr>
              <p:cNvPr id="5" name="Dikdörtgen 4">
                <a:extLst>
                  <a:ext uri="{FF2B5EF4-FFF2-40B4-BE49-F238E27FC236}">
                    <a16:creationId xmlns:a16="http://schemas.microsoft.com/office/drawing/2014/main" id="{F7AE7662-F1EF-40F3-A5A0-F025F7CBCA60}"/>
                  </a:ext>
                </a:extLst>
              </p:cNvPr>
              <p:cNvSpPr/>
              <p:nvPr/>
            </p:nvSpPr>
            <p:spPr>
              <a:xfrm>
                <a:off x="847175" y="2879328"/>
                <a:ext cx="1150123" cy="539122"/>
              </a:xfrm>
              <a:prstGeom prst="rect">
                <a:avLst/>
              </a:prstGeom>
            </p:spPr>
            <p:txBody>
              <a:bodyPr wrap="non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ea typeface="Calibri" panose="020F0502020204030204" pitchFamily="34" charset="0"/>
                              <a:cs typeface="Times New Roman" panose="02020603050405020304" pitchFamily="18" charset="0"/>
                            </a:rPr>
                          </m:ctrlPr>
                        </m:sSubPr>
                        <m:e>
                          <m:r>
                            <a:rPr lang="tr-TR" i="1">
                              <a:latin typeface="Cambria Math" panose="02040503050406030204" pitchFamily="18" charset="0"/>
                              <a:ea typeface="Calibri" panose="020F0502020204030204" pitchFamily="34" charset="0"/>
                              <a:cs typeface="Times New Roman" panose="02020603050405020304" pitchFamily="18" charset="0"/>
                            </a:rPr>
                            <m:t>𝐻</m:t>
                          </m:r>
                        </m:e>
                        <m:sub>
                          <m:r>
                            <a:rPr lang="tr-TR" i="1">
                              <a:latin typeface="Cambria Math" panose="02040503050406030204" pitchFamily="18" charset="0"/>
                              <a:ea typeface="Calibri" panose="020F0502020204030204" pitchFamily="34" charset="0"/>
                              <a:cs typeface="Times New Roman" panose="02020603050405020304" pitchFamily="18" charset="0"/>
                            </a:rPr>
                            <m:t>0</m:t>
                          </m:r>
                        </m:sub>
                      </m:sSub>
                      <m:r>
                        <a:rPr lang="tr-TR" i="1">
                          <a:latin typeface="Cambria Math" panose="02040503050406030204" pitchFamily="18" charset="0"/>
                          <a:ea typeface="Calibri" panose="020F0502020204030204" pitchFamily="34" charset="0"/>
                          <a:cs typeface="Times New Roman" panose="02020603050405020304" pitchFamily="18" charset="0"/>
                        </a:rPr>
                        <m:t>:</m:t>
                      </m:r>
                      <m:r>
                        <a:rPr lang="tr-TR" i="1">
                          <a:latin typeface="Cambria Math" panose="02040503050406030204" pitchFamily="18" charset="0"/>
                          <a:ea typeface="Calibri" panose="020F0502020204030204" pitchFamily="34" charset="0"/>
                          <a:cs typeface="Times New Roman" panose="02020603050405020304" pitchFamily="18" charset="0"/>
                        </a:rPr>
                        <m:t>𝑅</m:t>
                      </m:r>
                      <m:r>
                        <a:rPr lang="tr-TR" i="1">
                          <a:latin typeface="Cambria Math" panose="02040503050406030204" pitchFamily="18" charset="0"/>
                          <a:ea typeface="Calibri" panose="020F0502020204030204" pitchFamily="34" charset="0"/>
                          <a:cs typeface="Times New Roman" panose="02020603050405020304" pitchFamily="18" charset="0"/>
                        </a:rPr>
                        <m:t>=</m:t>
                      </m:r>
                      <m:r>
                        <a:rPr lang="tr-TR" i="1">
                          <a:latin typeface="Cambria Math" panose="02040503050406030204" pitchFamily="18" charset="0"/>
                          <a:ea typeface="Calibri" panose="020F0502020204030204" pitchFamily="34" charset="0"/>
                          <a:cs typeface="Times New Roman" panose="02020603050405020304" pitchFamily="18" charset="0"/>
                        </a:rPr>
                        <m:t>𝐼</m:t>
                      </m:r>
                    </m:oMath>
                  </m:oMathPara>
                </a14:m>
                <a:endParaRPr lang="tr-TR" sz="1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Dikdörtgen 4">
                <a:extLst>
                  <a:ext uri="{FF2B5EF4-FFF2-40B4-BE49-F238E27FC236}">
                    <a16:creationId xmlns:a16="http://schemas.microsoft.com/office/drawing/2014/main" id="{F7AE7662-F1EF-40F3-A5A0-F025F7CBCA60}"/>
                  </a:ext>
                </a:extLst>
              </p:cNvPr>
              <p:cNvSpPr>
                <a:spLocks noRot="1" noChangeAspect="1" noMove="1" noResize="1" noEditPoints="1" noAdjustHandles="1" noChangeArrowheads="1" noChangeShapeType="1" noTextEdit="1"/>
              </p:cNvSpPr>
              <p:nvPr/>
            </p:nvSpPr>
            <p:spPr>
              <a:xfrm>
                <a:off x="847175" y="2879328"/>
                <a:ext cx="1150123" cy="539122"/>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Dikdörtgen 5">
                <a:extLst>
                  <a:ext uri="{FF2B5EF4-FFF2-40B4-BE49-F238E27FC236}">
                    <a16:creationId xmlns:a16="http://schemas.microsoft.com/office/drawing/2014/main" id="{B2350CEC-13F5-419D-AD22-44E28E84D620}"/>
                  </a:ext>
                </a:extLst>
              </p:cNvPr>
              <p:cNvSpPr/>
              <p:nvPr/>
            </p:nvSpPr>
            <p:spPr>
              <a:xfrm>
                <a:off x="852497" y="3254885"/>
                <a:ext cx="11448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Pr>
                        <m:e>
                          <m:r>
                            <a:rPr lang="tr-TR" i="1">
                              <a:latin typeface="Cambria Math" panose="02040503050406030204" pitchFamily="18" charset="0"/>
                              <a:ea typeface="Times New Roman" panose="02020603050405020304" pitchFamily="18" charset="0"/>
                              <a:cs typeface="Times New Roman" panose="02020603050405020304" pitchFamily="18" charset="0"/>
                            </a:rPr>
                            <m:t>𝐻</m:t>
                          </m:r>
                        </m:e>
                        <m:sub>
                          <m:r>
                            <a:rPr lang="tr-TR" i="1">
                              <a:latin typeface="Cambria Math" panose="02040503050406030204" pitchFamily="18" charset="0"/>
                              <a:ea typeface="Times New Roman" panose="02020603050405020304" pitchFamily="18" charset="0"/>
                              <a:cs typeface="Times New Roman" panose="02020603050405020304" pitchFamily="18" charset="0"/>
                            </a:rPr>
                            <m:t>1</m:t>
                          </m:r>
                        </m:sub>
                      </m:sSub>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𝑅</m:t>
                      </m:r>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tr-TR" dirty="0"/>
              </a:p>
            </p:txBody>
          </p:sp>
        </mc:Choice>
        <mc:Fallback xmlns="">
          <p:sp>
            <p:nvSpPr>
              <p:cNvPr id="6" name="Dikdörtgen 5">
                <a:extLst>
                  <a:ext uri="{FF2B5EF4-FFF2-40B4-BE49-F238E27FC236}">
                    <a16:creationId xmlns:a16="http://schemas.microsoft.com/office/drawing/2014/main" id="{B2350CEC-13F5-419D-AD22-44E28E84D620}"/>
                  </a:ext>
                </a:extLst>
              </p:cNvPr>
              <p:cNvSpPr>
                <a:spLocks noRot="1" noChangeAspect="1" noMove="1" noResize="1" noEditPoints="1" noAdjustHandles="1" noChangeArrowheads="1" noChangeShapeType="1" noTextEdit="1"/>
              </p:cNvSpPr>
              <p:nvPr/>
            </p:nvSpPr>
            <p:spPr>
              <a:xfrm>
                <a:off x="852497" y="3254885"/>
                <a:ext cx="1144801" cy="369332"/>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89871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BCC9A9-AC81-4B5F-AEB9-502C2B4EA878}"/>
              </a:ext>
            </a:extLst>
          </p:cNvPr>
          <p:cNvSpPr>
            <a:spLocks noGrp="1"/>
          </p:cNvSpPr>
          <p:nvPr>
            <p:ph type="title"/>
          </p:nvPr>
        </p:nvSpPr>
        <p:spPr>
          <a:xfrm>
            <a:off x="449580" y="171556"/>
            <a:ext cx="10058400" cy="670000"/>
          </a:xfrm>
        </p:spPr>
        <p:txBody>
          <a:bodyPr>
            <a:normAutofit/>
          </a:bodyPr>
          <a:lstStyle/>
          <a:p>
            <a:r>
              <a:rPr lang="tr-TR" sz="32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VARYANS AÇIKLAMA ORANI</a:t>
            </a:r>
          </a:p>
        </p:txBody>
      </p:sp>
      <p:graphicFrame>
        <p:nvGraphicFramePr>
          <p:cNvPr id="4" name="İçerik Yer Tutucusu 3">
            <a:extLst>
              <a:ext uri="{FF2B5EF4-FFF2-40B4-BE49-F238E27FC236}">
                <a16:creationId xmlns:a16="http://schemas.microsoft.com/office/drawing/2014/main" id="{FE8D7B31-5901-4114-9EB1-029839C66B52}"/>
              </a:ext>
            </a:extLst>
          </p:cNvPr>
          <p:cNvGraphicFramePr>
            <a:graphicFrameLocks noGrp="1"/>
          </p:cNvGraphicFramePr>
          <p:nvPr>
            <p:ph idx="1"/>
            <p:extLst>
              <p:ext uri="{D42A27DB-BD31-4B8C-83A1-F6EECF244321}">
                <p14:modId xmlns:p14="http://schemas.microsoft.com/office/powerpoint/2010/main" val="3492165954"/>
              </p:ext>
            </p:extLst>
          </p:nvPr>
        </p:nvGraphicFramePr>
        <p:xfrm>
          <a:off x="449580" y="841556"/>
          <a:ext cx="11353800" cy="3686800"/>
        </p:xfrm>
        <a:graphic>
          <a:graphicData uri="http://schemas.openxmlformats.org/drawingml/2006/table">
            <a:tbl>
              <a:tblPr/>
              <a:tblGrid>
                <a:gridCol w="1017759">
                  <a:extLst>
                    <a:ext uri="{9D8B030D-6E8A-4147-A177-3AD203B41FA5}">
                      <a16:colId xmlns:a16="http://schemas.microsoft.com/office/drawing/2014/main" val="196848884"/>
                    </a:ext>
                  </a:extLst>
                </a:gridCol>
                <a:gridCol w="1140097">
                  <a:extLst>
                    <a:ext uri="{9D8B030D-6E8A-4147-A177-3AD203B41FA5}">
                      <a16:colId xmlns:a16="http://schemas.microsoft.com/office/drawing/2014/main" val="318830374"/>
                    </a:ext>
                  </a:extLst>
                </a:gridCol>
                <a:gridCol w="1152625">
                  <a:extLst>
                    <a:ext uri="{9D8B030D-6E8A-4147-A177-3AD203B41FA5}">
                      <a16:colId xmlns:a16="http://schemas.microsoft.com/office/drawing/2014/main" val="4164490696"/>
                    </a:ext>
                  </a:extLst>
                </a:gridCol>
                <a:gridCol w="1152625">
                  <a:extLst>
                    <a:ext uri="{9D8B030D-6E8A-4147-A177-3AD203B41FA5}">
                      <a16:colId xmlns:a16="http://schemas.microsoft.com/office/drawing/2014/main" val="1563841185"/>
                    </a:ext>
                  </a:extLst>
                </a:gridCol>
                <a:gridCol w="1140097">
                  <a:extLst>
                    <a:ext uri="{9D8B030D-6E8A-4147-A177-3AD203B41FA5}">
                      <a16:colId xmlns:a16="http://schemas.microsoft.com/office/drawing/2014/main" val="3187312662"/>
                    </a:ext>
                  </a:extLst>
                </a:gridCol>
                <a:gridCol w="1152625">
                  <a:extLst>
                    <a:ext uri="{9D8B030D-6E8A-4147-A177-3AD203B41FA5}">
                      <a16:colId xmlns:a16="http://schemas.microsoft.com/office/drawing/2014/main" val="2879467328"/>
                    </a:ext>
                  </a:extLst>
                </a:gridCol>
                <a:gridCol w="1152625">
                  <a:extLst>
                    <a:ext uri="{9D8B030D-6E8A-4147-A177-3AD203B41FA5}">
                      <a16:colId xmlns:a16="http://schemas.microsoft.com/office/drawing/2014/main" val="1342610432"/>
                    </a:ext>
                  </a:extLst>
                </a:gridCol>
                <a:gridCol w="1140097">
                  <a:extLst>
                    <a:ext uri="{9D8B030D-6E8A-4147-A177-3AD203B41FA5}">
                      <a16:colId xmlns:a16="http://schemas.microsoft.com/office/drawing/2014/main" val="2495635432"/>
                    </a:ext>
                  </a:extLst>
                </a:gridCol>
                <a:gridCol w="1152625">
                  <a:extLst>
                    <a:ext uri="{9D8B030D-6E8A-4147-A177-3AD203B41FA5}">
                      <a16:colId xmlns:a16="http://schemas.microsoft.com/office/drawing/2014/main" val="1252359601"/>
                    </a:ext>
                  </a:extLst>
                </a:gridCol>
                <a:gridCol w="1152625">
                  <a:extLst>
                    <a:ext uri="{9D8B030D-6E8A-4147-A177-3AD203B41FA5}">
                      <a16:colId xmlns:a16="http://schemas.microsoft.com/office/drawing/2014/main" val="3287377953"/>
                    </a:ext>
                  </a:extLst>
                </a:gridCol>
              </a:tblGrid>
              <a:tr h="360568">
                <a:tc gridSpan="10">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Variance</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Explained</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4294923550"/>
                  </a:ext>
                </a:extLst>
              </a:tr>
              <a:tr h="360568">
                <a:tc rowSpan="2">
                  <a:txBody>
                    <a:bodyPr/>
                    <a:lstStyle/>
                    <a:p>
                      <a:pPr marL="38100" marR="38100">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3">
                  <a:txBody>
                    <a:bodyPr/>
                    <a:lstStyle/>
                    <a:p>
                      <a:pPr marL="38100" marR="38100" algn="ctr">
                        <a:lnSpc>
                          <a:spcPts val="1600"/>
                        </a:lnSpc>
                        <a:spcAft>
                          <a:spcPts val="0"/>
                        </a:spcAft>
                      </a:pP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Initial</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Eigenvalues</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gridSpan="3">
                  <a:txBody>
                    <a:bodyPr/>
                    <a:lstStyle/>
                    <a:p>
                      <a:pPr marL="38100" marR="38100" algn="ctr">
                        <a:lnSpc>
                          <a:spcPts val="1600"/>
                        </a:lnSpc>
                        <a:spcAft>
                          <a:spcPts val="0"/>
                        </a:spcAft>
                      </a:pP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Extraction</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Sums</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Squared</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Loadings</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gridSpan="3">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Rotation Sums of Squared Loadings</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013749001"/>
                  </a:ext>
                </a:extLst>
              </a:tr>
              <a:tr h="360568">
                <a:tc vMerge="1">
                  <a:txBody>
                    <a:bodyPr/>
                    <a:lstStyle/>
                    <a:p>
                      <a:endParaRPr lang="tr-TR"/>
                    </a:p>
                  </a:txBody>
                  <a:tcPr/>
                </a:tc>
                <a:tc>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Variance</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Variance</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Variance</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Cumulative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0083178"/>
                  </a:ext>
                </a:extLst>
              </a:tr>
              <a:tr h="360568">
                <a:tc>
                  <a:txBody>
                    <a:bodyPr/>
                    <a:lstStyle/>
                    <a:p>
                      <a:pPr marL="38100" marR="38100">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3,906</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65,108</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65,108</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3,906</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65,108</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65,108</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3,850</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64,172</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64,172</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919134598"/>
                  </a:ext>
                </a:extLst>
              </a:tr>
              <a:tr h="360568">
                <a:tc>
                  <a:txBody>
                    <a:bodyPr/>
                    <a:lstStyle/>
                    <a:p>
                      <a:pPr marL="38100" marR="38100">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1,249</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20,820</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85,927</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1,249</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20,820</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85,927</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1,305</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21,756</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85,927</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34249601"/>
                  </a:ext>
                </a:extLst>
              </a:tr>
              <a:tr h="369390">
                <a:tc>
                  <a:txBody>
                    <a:bodyPr/>
                    <a:lstStyle/>
                    <a:p>
                      <a:pPr marL="38100" marR="38100">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,678</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11,300</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97,227</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02286167"/>
                  </a:ext>
                </a:extLst>
              </a:tr>
              <a:tr h="369390">
                <a:tc>
                  <a:txBody>
                    <a:bodyPr/>
                    <a:lstStyle/>
                    <a:p>
                      <a:pPr marL="38100" marR="38100">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,106</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1,771</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98,999</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21830713"/>
                  </a:ext>
                </a:extLst>
              </a:tr>
              <a:tr h="369390">
                <a:tc>
                  <a:txBody>
                    <a:bodyPr/>
                    <a:lstStyle/>
                    <a:p>
                      <a:pPr marL="38100" marR="38100">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,042</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,698</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99,697</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37598781"/>
                  </a:ext>
                </a:extLst>
              </a:tr>
              <a:tr h="369390">
                <a:tc>
                  <a:txBody>
                    <a:bodyPr/>
                    <a:lstStyle/>
                    <a:p>
                      <a:pPr marL="38100" marR="38100">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,018</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,303</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100,000</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tr-TR"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tr-TR"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tr-TR"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tr-TR"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217403"/>
                  </a:ext>
                </a:extLst>
              </a:tr>
              <a:tr h="360568">
                <a:tc gridSpan="10">
                  <a:txBody>
                    <a:bodyPr/>
                    <a:lstStyle/>
                    <a:p>
                      <a:pPr marL="38100" marR="38100">
                        <a:lnSpc>
                          <a:spcPts val="1600"/>
                        </a:lnSpc>
                        <a:spcAft>
                          <a:spcPts val="0"/>
                        </a:spcAft>
                      </a:pPr>
                      <a:r>
                        <a:rPr lang="tr-TR"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Extraction</a:t>
                      </a:r>
                      <a:r>
                        <a:rPr lang="tr-TR"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a:t>
                      </a:r>
                      <a:r>
                        <a:rPr lang="tr-TR"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9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Principal</a:t>
                      </a:r>
                      <a:r>
                        <a:rPr lang="tr-TR" sz="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Component Analysis.</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038646506"/>
                  </a:ext>
                </a:extLst>
              </a:tr>
            </a:tbl>
          </a:graphicData>
        </a:graphic>
      </p:graphicFrame>
      <p:sp>
        <p:nvSpPr>
          <p:cNvPr id="5" name="Dikdörtgen 4">
            <a:extLst>
              <a:ext uri="{FF2B5EF4-FFF2-40B4-BE49-F238E27FC236}">
                <a16:creationId xmlns:a16="http://schemas.microsoft.com/office/drawing/2014/main" id="{E8D3DB4D-044A-49D9-88AE-8BBED30019EB}"/>
              </a:ext>
            </a:extLst>
          </p:cNvPr>
          <p:cNvSpPr/>
          <p:nvPr/>
        </p:nvSpPr>
        <p:spPr>
          <a:xfrm>
            <a:off x="449580" y="4653421"/>
            <a:ext cx="10272347" cy="1525418"/>
          </a:xfrm>
          <a:prstGeom prst="rect">
            <a:avLst/>
          </a:prstGeom>
        </p:spPr>
        <p:txBody>
          <a:bodyPr wrap="square">
            <a:spAutoFit/>
          </a:bodyPr>
          <a:lstStyle/>
          <a:p>
            <a:pPr>
              <a:lnSpc>
                <a:spcPct val="150000"/>
              </a:lnSpc>
            </a:pPr>
            <a:r>
              <a:rPr lang="tr-TR" sz="1600" b="1" dirty="0">
                <a:latin typeface="Times New Roman" pitchFamily="18" charset="0"/>
                <a:cs typeface="Times New Roman" pitchFamily="18" charset="0"/>
              </a:rPr>
              <a:t>Önemli boyut sayısına karar verirken 1’den büyük öz değerler alınır. Kaç tane öz değer bu koşulu sağlıyorsa boyut sayısı öz değer sayısı kadardır. Tablo incelendiğinde, 1’den büyük iki öz değerin olduğu ve bunun koşulu sağladığı görülmüştür. Bu nedenle önemli boyut sayısı 2’dir.</a:t>
            </a:r>
          </a:p>
          <a:p>
            <a:pPr>
              <a:lnSpc>
                <a:spcPct val="150000"/>
              </a:lnSpc>
            </a:pPr>
            <a:r>
              <a:rPr lang="tr-TR" sz="1600" b="1" dirty="0">
                <a:latin typeface="Times New Roman" pitchFamily="18" charset="0"/>
                <a:cs typeface="Times New Roman" pitchFamily="18" charset="0"/>
              </a:rPr>
              <a:t>İndirgeme yapılır ama açıklanmayan </a:t>
            </a:r>
            <a:r>
              <a:rPr lang="tr-TR" sz="1600" b="1" dirty="0" err="1">
                <a:latin typeface="Times New Roman" pitchFamily="18" charset="0"/>
                <a:cs typeface="Times New Roman" pitchFamily="18" charset="0"/>
              </a:rPr>
              <a:t>varyans</a:t>
            </a:r>
            <a:r>
              <a:rPr lang="tr-TR" sz="1600" b="1" dirty="0">
                <a:latin typeface="Times New Roman" pitchFamily="18" charset="0"/>
                <a:cs typeface="Times New Roman" pitchFamily="18" charset="0"/>
              </a:rPr>
              <a:t> yüzdesi yaklaşık 24 olur.</a:t>
            </a:r>
          </a:p>
        </p:txBody>
      </p:sp>
    </p:spTree>
    <p:extLst>
      <p:ext uri="{BB962C8B-B14F-4D97-AF65-F5344CB8AC3E}">
        <p14:creationId xmlns:p14="http://schemas.microsoft.com/office/powerpoint/2010/main" val="65641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6B627F-7A36-47F4-ACCB-3F8E37A546AC}"/>
              </a:ext>
            </a:extLst>
          </p:cNvPr>
          <p:cNvSpPr>
            <a:spLocks noGrp="1"/>
          </p:cNvSpPr>
          <p:nvPr>
            <p:ph type="title"/>
          </p:nvPr>
        </p:nvSpPr>
        <p:spPr>
          <a:xfrm>
            <a:off x="398584" y="273320"/>
            <a:ext cx="10058400" cy="500403"/>
          </a:xfrm>
        </p:spPr>
        <p:txBody>
          <a:bodyPr>
            <a:normAutofit/>
          </a:bodyPr>
          <a:lstStyle/>
          <a:p>
            <a:r>
              <a:rPr lang="tr-TR" sz="1800" b="1" dirty="0"/>
              <a:t>Asıl TB Matrisini incelediğimizde;</a:t>
            </a:r>
          </a:p>
        </p:txBody>
      </p:sp>
      <p:graphicFrame>
        <p:nvGraphicFramePr>
          <p:cNvPr id="4" name="İçerik Yer Tutucusu 3">
            <a:extLst>
              <a:ext uri="{FF2B5EF4-FFF2-40B4-BE49-F238E27FC236}">
                <a16:creationId xmlns:a16="http://schemas.microsoft.com/office/drawing/2014/main" id="{EDFE6111-7B6B-4428-9BBE-A3545082EB0E}"/>
              </a:ext>
            </a:extLst>
          </p:cNvPr>
          <p:cNvGraphicFramePr>
            <a:graphicFrameLocks noGrp="1"/>
          </p:cNvGraphicFramePr>
          <p:nvPr>
            <p:ph idx="1"/>
            <p:extLst>
              <p:ext uri="{D42A27DB-BD31-4B8C-83A1-F6EECF244321}">
                <p14:modId xmlns:p14="http://schemas.microsoft.com/office/powerpoint/2010/main" val="1396789543"/>
              </p:ext>
            </p:extLst>
          </p:nvPr>
        </p:nvGraphicFramePr>
        <p:xfrm>
          <a:off x="3685736" y="451120"/>
          <a:ext cx="7469944" cy="4666117"/>
        </p:xfrm>
        <a:graphic>
          <a:graphicData uri="http://schemas.openxmlformats.org/drawingml/2006/table">
            <a:tbl>
              <a:tblPr/>
              <a:tblGrid>
                <a:gridCol w="4093698">
                  <a:extLst>
                    <a:ext uri="{9D8B030D-6E8A-4147-A177-3AD203B41FA5}">
                      <a16:colId xmlns:a16="http://schemas.microsoft.com/office/drawing/2014/main" val="1214674485"/>
                    </a:ext>
                  </a:extLst>
                </a:gridCol>
                <a:gridCol w="1688123">
                  <a:extLst>
                    <a:ext uri="{9D8B030D-6E8A-4147-A177-3AD203B41FA5}">
                      <a16:colId xmlns:a16="http://schemas.microsoft.com/office/drawing/2014/main" val="598003"/>
                    </a:ext>
                  </a:extLst>
                </a:gridCol>
                <a:gridCol w="1688123">
                  <a:extLst>
                    <a:ext uri="{9D8B030D-6E8A-4147-A177-3AD203B41FA5}">
                      <a16:colId xmlns:a16="http://schemas.microsoft.com/office/drawing/2014/main" val="2029757649"/>
                    </a:ext>
                  </a:extLst>
                </a:gridCol>
              </a:tblGrid>
              <a:tr h="0">
                <a:tc gridSpan="3">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Matrix</a:t>
                      </a:r>
                      <a:r>
                        <a:rPr lang="tr-TR" sz="1400" b="1" baseline="30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4080698937"/>
                  </a:ext>
                </a:extLst>
              </a:tr>
              <a:tr h="334164">
                <a:tc rowSpan="2">
                  <a:txBody>
                    <a:bodyPr/>
                    <a:lstStyle/>
                    <a:p>
                      <a:pPr marL="38100" marR="38100">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extLst>
                  <a:ext uri="{0D108BD9-81ED-4DB2-BD59-A6C34878D82A}">
                    <a16:rowId xmlns:a16="http://schemas.microsoft.com/office/drawing/2014/main" val="4240408959"/>
                  </a:ext>
                </a:extLst>
              </a:tr>
              <a:tr h="334164">
                <a:tc vMerge="1">
                  <a:txBody>
                    <a:bodyPr/>
                    <a:lstStyle/>
                    <a:p>
                      <a:endParaRPr lang="tr-TR"/>
                    </a:p>
                  </a:txBody>
                  <a:tcPr/>
                </a:tc>
                <a:tc>
                  <a:txBody>
                    <a:bodyPr/>
                    <a:lstStyle/>
                    <a:p>
                      <a:pPr marL="38100" marR="38100" algn="ct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5121224"/>
                  </a:ext>
                </a:extLst>
              </a:tr>
              <a:tr h="334164">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,985</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1997860"/>
                  </a:ext>
                </a:extLst>
              </a:tr>
              <a:tr h="334164">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Kira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-,009</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,853</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15199562"/>
                  </a:ext>
                </a:extLst>
              </a:tr>
              <a:tr h="707923">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Artı Kira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,978</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,097</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22864968"/>
                  </a:ext>
                </a:extLst>
              </a:tr>
              <a:tr h="334164">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Bakkaliye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,950</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,096</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48773842"/>
                  </a:ext>
                </a:extLst>
              </a:tr>
              <a:tr h="707923">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Restoran Fiyat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32352467"/>
                  </a:ext>
                </a:extLst>
              </a:tr>
              <a:tr h="707923">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Yerel Satın Alma Gücü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-,705</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37129420"/>
                  </a:ext>
                </a:extLst>
              </a:tr>
              <a:tr h="334164">
                <a:tc gridSpan="3">
                  <a:txBody>
                    <a:bodyPr/>
                    <a:lstStyle/>
                    <a:p>
                      <a:pPr marL="38100" marR="38100">
                        <a:lnSpc>
                          <a:spcPts val="1600"/>
                        </a:lnSpc>
                        <a:spcAft>
                          <a:spcPts val="0"/>
                        </a:spcAft>
                      </a:pPr>
                      <a:r>
                        <a:rPr lang="tr-TR" sz="1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Extraction</a:t>
                      </a: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a:t>
                      </a: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Principal</a:t>
                      </a: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Component Analysis.</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951172841"/>
                  </a:ext>
                </a:extLst>
              </a:tr>
              <a:tr h="334164">
                <a:tc gridSpan="3">
                  <a:txBody>
                    <a:bodyPr/>
                    <a:lstStyle/>
                    <a:p>
                      <a:pPr marL="38100" marR="38100">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 2 </a:t>
                      </a:r>
                      <a:r>
                        <a:rPr lang="tr-TR" sz="1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components</a:t>
                      </a: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extracted</a:t>
                      </a: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solidFill>
                      <a:srgbClr val="FFFFFF"/>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433102512"/>
                  </a:ext>
                </a:extLst>
              </a:tr>
            </a:tbl>
          </a:graphicData>
        </a:graphic>
      </p:graphicFrame>
      <p:sp>
        <p:nvSpPr>
          <p:cNvPr id="5" name="Dikdörtgen 4">
            <a:extLst>
              <a:ext uri="{FF2B5EF4-FFF2-40B4-BE49-F238E27FC236}">
                <a16:creationId xmlns:a16="http://schemas.microsoft.com/office/drawing/2014/main" id="{4C611889-C54F-4103-9302-D8E377779F82}"/>
              </a:ext>
            </a:extLst>
          </p:cNvPr>
          <p:cNvSpPr/>
          <p:nvPr/>
        </p:nvSpPr>
        <p:spPr>
          <a:xfrm>
            <a:off x="398584" y="4939437"/>
            <a:ext cx="10761785" cy="1525418"/>
          </a:xfrm>
          <a:prstGeom prst="rect">
            <a:avLst/>
          </a:prstGeom>
        </p:spPr>
        <p:txBody>
          <a:bodyPr wrap="square">
            <a:spAutoFit/>
          </a:bodyPr>
          <a:lstStyle/>
          <a:p>
            <a:pPr lvl="0">
              <a:lnSpc>
                <a:spcPct val="150000"/>
              </a:lnSpc>
            </a:pPr>
            <a:r>
              <a:rPr lang="tr-TR" sz="1600" b="1" dirty="0">
                <a:latin typeface="Times New Roman" pitchFamily="18" charset="0"/>
                <a:cs typeface="Times New Roman" pitchFamily="18" charset="0"/>
              </a:rPr>
              <a:t>1- TB oluşumunda sırası ile; Yaşam Maliyeti, Yaşam Maliyeti Artı Kira, Restoran Fiyat, Bakkaliye, Yerel Satın Alma Gücü ve Kira </a:t>
            </a:r>
          </a:p>
          <a:p>
            <a:pPr lvl="0">
              <a:lnSpc>
                <a:spcPct val="150000"/>
              </a:lnSpc>
            </a:pPr>
            <a:r>
              <a:rPr lang="tr-TR" sz="1600" b="1" dirty="0">
                <a:latin typeface="Times New Roman" pitchFamily="18" charset="0"/>
                <a:cs typeface="Times New Roman" pitchFamily="18" charset="0"/>
              </a:rPr>
              <a:t>2- TB oluşumunda sırası ile; Kira, Yaşam Maliyeti Artı Kira, Bakkaliye, Yaşam Maliyeti, Restoran Fiyat ve Yerel Satın Alma Gücü </a:t>
            </a:r>
          </a:p>
        </p:txBody>
      </p:sp>
    </p:spTree>
    <p:extLst>
      <p:ext uri="{BB962C8B-B14F-4D97-AF65-F5344CB8AC3E}">
        <p14:creationId xmlns:p14="http://schemas.microsoft.com/office/powerpoint/2010/main" val="423863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0D58E30E-8BE3-44B9-930D-E97357A19B44}"/>
              </a:ext>
            </a:extLst>
          </p:cNvPr>
          <p:cNvGraphicFramePr>
            <a:graphicFrameLocks noGrp="1"/>
          </p:cNvGraphicFramePr>
          <p:nvPr>
            <p:ph idx="1"/>
            <p:extLst>
              <p:ext uri="{D42A27DB-BD31-4B8C-83A1-F6EECF244321}">
                <p14:modId xmlns:p14="http://schemas.microsoft.com/office/powerpoint/2010/main" val="2508387524"/>
              </p:ext>
            </p:extLst>
          </p:nvPr>
        </p:nvGraphicFramePr>
        <p:xfrm>
          <a:off x="300111" y="407963"/>
          <a:ext cx="6414866" cy="5478277"/>
        </p:xfrm>
        <a:graphic>
          <a:graphicData uri="http://schemas.openxmlformats.org/drawingml/2006/table">
            <a:tbl>
              <a:tblPr/>
              <a:tblGrid>
                <a:gridCol w="3515492">
                  <a:extLst>
                    <a:ext uri="{9D8B030D-6E8A-4147-A177-3AD203B41FA5}">
                      <a16:colId xmlns:a16="http://schemas.microsoft.com/office/drawing/2014/main" val="907532425"/>
                    </a:ext>
                  </a:extLst>
                </a:gridCol>
                <a:gridCol w="1449687">
                  <a:extLst>
                    <a:ext uri="{9D8B030D-6E8A-4147-A177-3AD203B41FA5}">
                      <a16:colId xmlns:a16="http://schemas.microsoft.com/office/drawing/2014/main" val="2252429733"/>
                    </a:ext>
                  </a:extLst>
                </a:gridCol>
                <a:gridCol w="1449687">
                  <a:extLst>
                    <a:ext uri="{9D8B030D-6E8A-4147-A177-3AD203B41FA5}">
                      <a16:colId xmlns:a16="http://schemas.microsoft.com/office/drawing/2014/main" val="2989049663"/>
                    </a:ext>
                  </a:extLst>
                </a:gridCol>
              </a:tblGrid>
              <a:tr h="175151">
                <a:tc gridSpan="3">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Score</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Coefficient</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Matrix</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754953107"/>
                  </a:ext>
                </a:extLst>
              </a:tr>
              <a:tr h="464541">
                <a:tc rowSpan="2">
                  <a:txBody>
                    <a:bodyPr/>
                    <a:lstStyle/>
                    <a:p>
                      <a:pPr marL="38100" marR="38100">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extLst>
                  <a:ext uri="{0D108BD9-81ED-4DB2-BD59-A6C34878D82A}">
                    <a16:rowId xmlns:a16="http://schemas.microsoft.com/office/drawing/2014/main" val="2045669250"/>
                  </a:ext>
                </a:extLst>
              </a:tr>
              <a:tr h="464541">
                <a:tc vMerge="1">
                  <a:txBody>
                    <a:bodyPr/>
                    <a:lstStyle/>
                    <a:p>
                      <a:endParaRPr lang="tr-TR"/>
                    </a:p>
                  </a:txBody>
                  <a:tcPr/>
                </a:tc>
                <a:tc>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0402388"/>
                  </a:ext>
                </a:extLst>
              </a:tr>
              <a:tr h="464541">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,258</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-,021</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01224694"/>
                  </a:ext>
                </a:extLst>
              </a:tr>
              <a:tr h="464541">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Kira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,097</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-,676</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24906210"/>
                  </a:ext>
                </a:extLst>
              </a:tr>
              <a:tr h="984124">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Artı Kira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,259</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-,041</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696089706"/>
                  </a:ext>
                </a:extLst>
              </a:tr>
              <a:tr h="464541">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Bakkaliye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,252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-,041</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31313416"/>
                  </a:ext>
                </a:extLst>
              </a:tr>
              <a:tr h="984124">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Restoran Fiyat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,247</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,027</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58257471"/>
                  </a:ext>
                </a:extLst>
              </a:tr>
              <a:tr h="984124">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Yerel Satın Alma Gücü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b="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,012</a:t>
                      </a:r>
                      <a:endParaRPr lang="tr-TR"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,572</a:t>
                      </a:r>
                      <a:endParaRPr lang="tr-TR"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29252456"/>
                  </a:ext>
                </a:extLst>
              </a:tr>
            </a:tbl>
          </a:graphicData>
        </a:graphic>
      </p:graphicFrame>
      <p:sp>
        <p:nvSpPr>
          <p:cNvPr id="5" name="Dikdörtgen 4">
            <a:extLst>
              <a:ext uri="{FF2B5EF4-FFF2-40B4-BE49-F238E27FC236}">
                <a16:creationId xmlns:a16="http://schemas.microsoft.com/office/drawing/2014/main" id="{E625DF2B-2E2C-4E11-86A1-15E93758985D}"/>
              </a:ext>
            </a:extLst>
          </p:cNvPr>
          <p:cNvSpPr/>
          <p:nvPr/>
        </p:nvSpPr>
        <p:spPr>
          <a:xfrm>
            <a:off x="6862104" y="592556"/>
            <a:ext cx="5175152" cy="2554545"/>
          </a:xfrm>
          <a:prstGeom prst="rect">
            <a:avLst/>
          </a:prstGeom>
        </p:spPr>
        <p:txBody>
          <a:bodyPr wrap="square">
            <a:spAutoFit/>
          </a:bodyPr>
          <a:lstStyle/>
          <a:p>
            <a:r>
              <a:rPr lang="tr-TR" sz="2000" b="1" dirty="0">
                <a:latin typeface="Times New Roman" pitchFamily="18" charset="0"/>
                <a:cs typeface="Times New Roman" pitchFamily="18" charset="0"/>
              </a:rPr>
              <a:t>Her bir değişkenin gözlenen değerlerinin fonksiyonda yerine koyulmasıyla skor değerleri elde edilir ve değişkenlerin </a:t>
            </a:r>
            <a:r>
              <a:rPr lang="tr-TR" sz="2000" b="1" dirty="0" err="1">
                <a:latin typeface="Times New Roman" pitchFamily="18" charset="0"/>
                <a:cs typeface="Times New Roman" pitchFamily="18" charset="0"/>
              </a:rPr>
              <a:t>etkileşimlik</a:t>
            </a:r>
            <a:r>
              <a:rPr lang="tr-TR" sz="2000" b="1" dirty="0">
                <a:latin typeface="Times New Roman" pitchFamily="18" charset="0"/>
                <a:cs typeface="Times New Roman" pitchFamily="18" charset="0"/>
              </a:rPr>
              <a:t> sıralaması yapılır.</a:t>
            </a:r>
          </a:p>
          <a:p>
            <a:endParaRPr lang="tr-TR" sz="2000" b="1" dirty="0">
              <a:latin typeface="Times New Roman" pitchFamily="18" charset="0"/>
              <a:cs typeface="Times New Roman" pitchFamily="18" charset="0"/>
            </a:endParaRPr>
          </a:p>
          <a:p>
            <a:endParaRPr lang="tr-TR" sz="2000" b="1" dirty="0">
              <a:latin typeface="Times New Roman" pitchFamily="18" charset="0"/>
              <a:cs typeface="Times New Roman" pitchFamily="18" charset="0"/>
            </a:endParaRPr>
          </a:p>
          <a:p>
            <a:r>
              <a:rPr lang="tr-TR" sz="2000" b="1" dirty="0">
                <a:latin typeface="Times New Roman" pitchFamily="18" charset="0"/>
                <a:cs typeface="Times New Roman" pitchFamily="18" charset="0"/>
              </a:rPr>
              <a:t>y1=0,258Z1+0,097Z2+0,259+…+0,012Z6</a:t>
            </a:r>
          </a:p>
          <a:p>
            <a:r>
              <a:rPr lang="tr-TR" sz="2000" b="1" dirty="0">
                <a:latin typeface="Times New Roman" pitchFamily="18" charset="0"/>
                <a:cs typeface="Times New Roman" pitchFamily="18" charset="0"/>
              </a:rPr>
              <a:t>Y2=-0,021Z1-0,676Z2-0,041Z3+…+0,572Z6</a:t>
            </a:r>
            <a:endParaRPr lang="tr-TR" sz="2000" b="1" dirty="0"/>
          </a:p>
        </p:txBody>
      </p:sp>
    </p:spTree>
    <p:extLst>
      <p:ext uri="{BB962C8B-B14F-4D97-AF65-F5344CB8AC3E}">
        <p14:creationId xmlns:p14="http://schemas.microsoft.com/office/powerpoint/2010/main" val="324734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315F97-9A87-4163-874D-24E84EFB8D98}"/>
              </a:ext>
            </a:extLst>
          </p:cNvPr>
          <p:cNvSpPr>
            <a:spLocks noGrp="1"/>
          </p:cNvSpPr>
          <p:nvPr>
            <p:ph type="title"/>
          </p:nvPr>
        </p:nvSpPr>
        <p:spPr/>
        <p:txBody>
          <a:bodyPr/>
          <a:lstStyle/>
          <a:p>
            <a:endParaRPr lang="tr-TR"/>
          </a:p>
        </p:txBody>
      </p:sp>
      <p:graphicFrame>
        <p:nvGraphicFramePr>
          <p:cNvPr id="4" name="İçerik Yer Tutucusu 3">
            <a:extLst>
              <a:ext uri="{FF2B5EF4-FFF2-40B4-BE49-F238E27FC236}">
                <a16:creationId xmlns:a16="http://schemas.microsoft.com/office/drawing/2014/main" id="{C63E51C9-1749-47C6-B457-48035B75B19B}"/>
              </a:ext>
            </a:extLst>
          </p:cNvPr>
          <p:cNvGraphicFramePr>
            <a:graphicFrameLocks noGrp="1"/>
          </p:cNvGraphicFramePr>
          <p:nvPr>
            <p:ph idx="1"/>
            <p:extLst>
              <p:ext uri="{D42A27DB-BD31-4B8C-83A1-F6EECF244321}">
                <p14:modId xmlns:p14="http://schemas.microsoft.com/office/powerpoint/2010/main" val="3298440667"/>
              </p:ext>
            </p:extLst>
          </p:nvPr>
        </p:nvGraphicFramePr>
        <p:xfrm>
          <a:off x="1603719" y="1011981"/>
          <a:ext cx="8243668" cy="5100111"/>
        </p:xfrm>
        <a:graphic>
          <a:graphicData uri="http://schemas.openxmlformats.org/drawingml/2006/table">
            <a:tbl>
              <a:tblPr/>
              <a:tblGrid>
                <a:gridCol w="4517716">
                  <a:extLst>
                    <a:ext uri="{9D8B030D-6E8A-4147-A177-3AD203B41FA5}">
                      <a16:colId xmlns:a16="http://schemas.microsoft.com/office/drawing/2014/main" val="691180859"/>
                    </a:ext>
                  </a:extLst>
                </a:gridCol>
                <a:gridCol w="1862976">
                  <a:extLst>
                    <a:ext uri="{9D8B030D-6E8A-4147-A177-3AD203B41FA5}">
                      <a16:colId xmlns:a16="http://schemas.microsoft.com/office/drawing/2014/main" val="1327336236"/>
                    </a:ext>
                  </a:extLst>
                </a:gridCol>
                <a:gridCol w="1862976">
                  <a:extLst>
                    <a:ext uri="{9D8B030D-6E8A-4147-A177-3AD203B41FA5}">
                      <a16:colId xmlns:a16="http://schemas.microsoft.com/office/drawing/2014/main" val="3291041041"/>
                    </a:ext>
                  </a:extLst>
                </a:gridCol>
              </a:tblGrid>
              <a:tr h="412782">
                <a:tc gridSpan="3">
                  <a:txBody>
                    <a:bodyPr/>
                    <a:lstStyle/>
                    <a:p>
                      <a:pPr marL="38100" marR="38100" algn="ctr">
                        <a:lnSpc>
                          <a:spcPts val="1600"/>
                        </a:lnSpc>
                        <a:spcAft>
                          <a:spcPts val="0"/>
                        </a:spcAft>
                      </a:pP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Rotated</a:t>
                      </a:r>
                      <a:r>
                        <a:rPr lang="tr-TR" sz="1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Component </a:t>
                      </a:r>
                      <a:r>
                        <a:rPr lang="tr-TR" sz="14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Matrix</a:t>
                      </a:r>
                      <a:r>
                        <a:rPr lang="tr-TR" sz="1400" b="1" baseline="30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685038896"/>
                  </a:ext>
                </a:extLst>
              </a:tr>
              <a:tr h="412782">
                <a:tc rowSpan="2">
                  <a:txBody>
                    <a:bodyPr/>
                    <a:lstStyle/>
                    <a:p>
                      <a:pPr marL="38100" marR="38100">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gridSpan="2">
                  <a:txBody>
                    <a:bodyPr/>
                    <a:lstStyle/>
                    <a:p>
                      <a:pPr marL="38100" marR="38100" algn="ct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Component</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extLst>
                  <a:ext uri="{0D108BD9-81ED-4DB2-BD59-A6C34878D82A}">
                    <a16:rowId xmlns:a16="http://schemas.microsoft.com/office/drawing/2014/main" val="3426062499"/>
                  </a:ext>
                </a:extLst>
              </a:tr>
              <a:tr h="412782">
                <a:tc vMerge="1">
                  <a:txBody>
                    <a:bodyPr/>
                    <a:lstStyle/>
                    <a:p>
                      <a:endParaRPr lang="tr-TR"/>
                    </a:p>
                  </a:txBody>
                  <a:tcPr/>
                </a:tc>
                <a:tc>
                  <a:txBody>
                    <a:bodyPr/>
                    <a:lstStyle/>
                    <a:p>
                      <a:pPr marL="38100" marR="38100" algn="ct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03083856"/>
                  </a:ext>
                </a:extLst>
              </a:tr>
              <a:tr h="412782">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,985</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,072</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425168224"/>
                  </a:ext>
                </a:extLst>
              </a:tr>
              <a:tr h="412782">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Kira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-,846</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93384460"/>
                  </a:ext>
                </a:extLst>
              </a:tr>
              <a:tr h="874473">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Yaşam Maliyeti Artı Kira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,982</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,046</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91928438"/>
                  </a:ext>
                </a:extLst>
              </a:tr>
              <a:tr h="412782">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Bakkaliye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,954</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,043</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78307359"/>
                  </a:ext>
                </a:extLst>
              </a:tr>
              <a:tr h="874473">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Skoru: Restoran Fiyat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,960</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tr-TR" sz="14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,129</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81303092"/>
                  </a:ext>
                </a:extLst>
              </a:tr>
              <a:tr h="874473">
                <a:tc>
                  <a:txBody>
                    <a:bodyPr/>
                    <a:lstStyle/>
                    <a:p>
                      <a:pPr marL="38100" marR="38100">
                        <a:lnSpc>
                          <a:spcPts val="1600"/>
                        </a:lnSpc>
                        <a:spcAft>
                          <a:spcPts val="0"/>
                        </a:spcAft>
                      </a:pP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Z </a:t>
                      </a:r>
                      <a:r>
                        <a:rPr lang="tr-TR" sz="1600" b="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Skoruı</a:t>
                      </a:r>
                      <a:r>
                        <a:rPr lang="tr-TR"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Yerel Satın Alma Gücü Endeksi</a:t>
                      </a:r>
                      <a:endParaRPr lang="tr-TR"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,266</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tr-TR"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,751</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4013000"/>
                  </a:ext>
                </a:extLst>
              </a:tr>
            </a:tbl>
          </a:graphicData>
        </a:graphic>
      </p:graphicFrame>
    </p:spTree>
    <p:extLst>
      <p:ext uri="{BB962C8B-B14F-4D97-AF65-F5344CB8AC3E}">
        <p14:creationId xmlns:p14="http://schemas.microsoft.com/office/powerpoint/2010/main" val="698451683"/>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157</TotalTime>
  <Words>1523</Words>
  <Application>Microsoft Office PowerPoint</Application>
  <PresentationFormat>Geniş ekran</PresentationFormat>
  <Paragraphs>580</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Calibri</vt:lpstr>
      <vt:lpstr>Calibri Light</vt:lpstr>
      <vt:lpstr>Cambria Math</vt:lpstr>
      <vt:lpstr>Times New Roman</vt:lpstr>
      <vt:lpstr>Geçmişe bakış</vt:lpstr>
      <vt:lpstr>ÇOK DEĞİŞKENLİ-2</vt:lpstr>
      <vt:lpstr>İÇERİK</vt:lpstr>
      <vt:lpstr>PowerPoint Sunusu</vt:lpstr>
      <vt:lpstr>TEMEL BİLEŞENLER ve FAKTÖR ANALİZİ</vt:lpstr>
      <vt:lpstr>Hipoteze ilişkin Sig. Değeri : p=0.000&lt; p=0.05 olduğundan dolayı  reddedilir. Yani, değişkenler arasındaki ilişkinin önemli olduğu ve TBA uygulananın gerekli olduğu sonucuna ulaşılır.  </vt:lpstr>
      <vt:lpstr>VARYANS AÇIKLAMA ORANI</vt:lpstr>
      <vt:lpstr>Asıl TB Matrisini incelediğimizde;</vt:lpstr>
      <vt:lpstr>PowerPoint Sunusu</vt:lpstr>
      <vt:lpstr>PowerPoint Sunusu</vt:lpstr>
      <vt:lpstr>Aşağıdaki değerler kentlerin en kötü durumdan en iyi duruma kadar olacak şekilde sıralanmıştır</vt:lpstr>
      <vt:lpstr>FAKTÖR ANALİZİ</vt:lpstr>
      <vt:lpstr>ÇOK BOYUTLU ÖLÇEKLEME ANALİZİ</vt:lpstr>
      <vt:lpstr>PowerPoint Sunusu</vt:lpstr>
      <vt:lpstr>Yorumlar:</vt:lpstr>
      <vt:lpstr>ŞEHİRLER ARASINDA FARKLILIK YATARAN DEĞİŞKEN</vt:lpstr>
      <vt:lpstr>KÜMELEME ANALİZİ</vt:lpstr>
      <vt:lpstr>Dendogram Grafiği</vt:lpstr>
      <vt:lpstr>Kümeleme merkezindeki toplam değerler</vt:lpstr>
      <vt:lpstr>Ho: Değişkenlerin illerin kümelere ayrılmasında etkisi yoktur. H1: Değişkenlerin illerin kümelere ayrılmasında etkisi vardır. Buna göre, değişkenlerinin illerin kümelenmesinde etkili oldukları söylenebilir </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ÇOK DEĞİŞKENLİ-2</dc:title>
  <dc:creator>İlayda Başyiğit</dc:creator>
  <cp:lastModifiedBy>İlayda Başyiğit</cp:lastModifiedBy>
  <cp:revision>19</cp:revision>
  <dcterms:created xsi:type="dcterms:W3CDTF">2020-03-10T15:41:26Z</dcterms:created>
  <dcterms:modified xsi:type="dcterms:W3CDTF">2020-03-11T12:44:06Z</dcterms:modified>
</cp:coreProperties>
</file>