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 SemiBold"/>
      <p:regular r:id="rId13"/>
      <p:bold r:id="rId14"/>
      <p:italic r:id="rId15"/>
      <p:boldItalic r:id="rId16"/>
    </p:embeddedFont>
    <p:embeddedFont>
      <p:font typeface="Raleway"/>
      <p:regular r:id="rId17"/>
      <p:bold r:id="rId18"/>
      <p:italic r:id="rId19"/>
      <p:boldItalic r:id="rId20"/>
    </p:embeddedFont>
    <p:embeddedFont>
      <p:font typeface="Barlow Light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BarlowLight-bold.fntdata"/><Relationship Id="rId21" Type="http://schemas.openxmlformats.org/officeDocument/2006/relationships/font" Target="fonts/BarlowLight-regular.fntdata"/><Relationship Id="rId24" Type="http://schemas.openxmlformats.org/officeDocument/2006/relationships/font" Target="fonts/BarlowLight-boldItalic.fntdata"/><Relationship Id="rId23" Type="http://schemas.openxmlformats.org/officeDocument/2006/relationships/font" Target="fonts/Barlow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RalewaySemiBold-italic.fntdata"/><Relationship Id="rId14" Type="http://schemas.openxmlformats.org/officeDocument/2006/relationships/font" Target="fonts/RalewaySemiBold-bold.fntdata"/><Relationship Id="rId17" Type="http://schemas.openxmlformats.org/officeDocument/2006/relationships/font" Target="fonts/Raleway-regular.fntdata"/><Relationship Id="rId16" Type="http://schemas.openxmlformats.org/officeDocument/2006/relationships/font" Target="fonts/RalewaySemiBold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8ef57bb0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8ef57b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68ef57bb0_0_6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68ef57bb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8117a1f3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28117a1f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8117a1f3a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28117a1f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2865ba85b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g12865ba85b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865ba85b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g12865ba85b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1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u/0/d/1yOM2qny9BALxpcfHXsoa6HuKwu7ixULCpEr5LfSQD9s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3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13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3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3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6" name="Google Shape;296;p13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7" name="Google Shape;297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13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03" name="Google Shape;303;p1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13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13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11" name="Google Shape;311;p13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3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3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3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7" name="Google Shape;337;p13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3" name="Google Shape;343;p13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13"/>
          <p:cNvSpPr txBox="1"/>
          <p:nvPr>
            <p:ph type="ctrTitle"/>
          </p:nvPr>
        </p:nvSpPr>
        <p:spPr>
          <a:xfrm>
            <a:off x="492250" y="557650"/>
            <a:ext cx="5103300" cy="17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in Israel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>
            <p:ph type="title"/>
          </p:nvPr>
        </p:nvSpPr>
        <p:spPr>
          <a:xfrm>
            <a:off x="934275" y="605600"/>
            <a:ext cx="5163900" cy="8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51" name="Google Shape;351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2" name="Google Shape;352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53" name="Google Shape;353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4"/>
          <p:cNvSpPr txBox="1"/>
          <p:nvPr/>
        </p:nvSpPr>
        <p:spPr>
          <a:xfrm>
            <a:off x="271125" y="1500225"/>
            <a:ext cx="82473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2A3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Reaserch data</a:t>
            </a:r>
            <a:r>
              <a:rPr lang="en" sz="1700">
                <a:solidFill>
                  <a:srgbClr val="2B2A30"/>
                </a:solidFill>
              </a:rPr>
              <a:t> about the proffesion from a variety of aspects:</a:t>
            </a:r>
            <a:endParaRPr sz="1700">
              <a:solidFill>
                <a:srgbClr val="2B2A3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Answer common questions about the skills, experience and education among data analyst in israel</a:t>
            </a:r>
            <a:endParaRPr sz="1700">
              <a:solidFill>
                <a:srgbClr val="2B2A3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A30"/>
              </a:buClr>
              <a:buSzPts val="1700"/>
              <a:buChar char="◄"/>
            </a:pPr>
            <a:r>
              <a:rPr lang="en" sz="1700">
                <a:solidFill>
                  <a:srgbClr val="2B2A30"/>
                </a:solidFill>
              </a:rPr>
              <a:t>Help juniors to get a better understanding about the proffesion</a:t>
            </a:r>
            <a:endParaRPr sz="1700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2A30"/>
              </a:solidFill>
            </a:endParaRPr>
          </a:p>
          <a:p>
            <a:pPr indent="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2A30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2A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/>
          <p:nvPr>
            <p:ph idx="2" type="body"/>
          </p:nvPr>
        </p:nvSpPr>
        <p:spPr>
          <a:xfrm>
            <a:off x="2927500" y="4830100"/>
            <a:ext cx="3377400" cy="24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5" name="Google Shape;38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15"/>
          <p:cNvSpPr txBox="1"/>
          <p:nvPr/>
        </p:nvSpPr>
        <p:spPr>
          <a:xfrm>
            <a:off x="281275" y="2702350"/>
            <a:ext cx="42657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2B2A30"/>
                </a:solidFill>
              </a:rPr>
              <a:t>TEAM:</a:t>
            </a:r>
            <a:endParaRPr b="1" sz="1200" u="sng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Team leader: Ilay Damari</a:t>
            </a:r>
            <a:endParaRPr sz="1200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Team members: Ido Kahlon</a:t>
            </a:r>
            <a:endParaRPr sz="1200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		     Ayelet Biton</a:t>
            </a:r>
            <a:endParaRPr sz="1200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		     Nofar Maymon</a:t>
            </a:r>
            <a:endParaRPr sz="1200">
              <a:solidFill>
                <a:srgbClr val="2B2A30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2A30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2A30"/>
              </a:solidFill>
            </a:endParaRPr>
          </a:p>
          <a:p>
            <a:pPr indent="0" lvl="0" marL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B2A30"/>
              </a:solidFill>
            </a:endParaRPr>
          </a:p>
        </p:txBody>
      </p:sp>
      <p:grpSp>
        <p:nvGrpSpPr>
          <p:cNvPr id="387" name="Google Shape;387;p15"/>
          <p:cNvGrpSpPr/>
          <p:nvPr/>
        </p:nvGrpSpPr>
        <p:grpSpPr>
          <a:xfrm>
            <a:off x="4611175" y="522374"/>
            <a:ext cx="3184775" cy="3315065"/>
            <a:chOff x="2011725" y="44285"/>
            <a:chExt cx="4684870" cy="4762340"/>
          </a:xfrm>
        </p:grpSpPr>
        <p:grpSp>
          <p:nvGrpSpPr>
            <p:cNvPr id="388" name="Google Shape;388;p15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389" name="Google Shape;389;p15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6" name="Google Shape;496;p15"/>
            <p:cNvSpPr/>
            <p:nvPr/>
          </p:nvSpPr>
          <p:spPr>
            <a:xfrm>
              <a:off x="4424312" y="3389781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458697" y="3370540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58697" y="3334726"/>
              <a:ext cx="2237898" cy="1292066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662371" y="3457123"/>
              <a:ext cx="830865" cy="479678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5582647" y="3524845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5520830" y="3560469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59108" y="3596188"/>
              <a:ext cx="793337" cy="45805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5006003" y="3836122"/>
              <a:ext cx="830770" cy="479679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926279" y="3903750"/>
              <a:ext cx="741616" cy="428244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864462" y="3939468"/>
              <a:ext cx="727614" cy="42005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802740" y="3975092"/>
              <a:ext cx="620839" cy="358520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5169357" y="3663339"/>
              <a:ext cx="421766" cy="243458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5441867" y="3820597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5714378" y="3977950"/>
              <a:ext cx="421766" cy="243554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242896" y="2171438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526170" y="20060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632278" y="1017294"/>
              <a:ext cx="357473" cy="206311"/>
            </a:xfrm>
            <a:custGeom>
              <a:rect b="b" l="l" r="r" t="t"/>
              <a:pathLst>
                <a:path extrusionOk="0" h="206311" w="357473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632278" y="1120450"/>
              <a:ext cx="178784" cy="1032319"/>
            </a:xfrm>
            <a:custGeom>
              <a:rect b="b" l="l" r="r" t="t"/>
              <a:pathLst>
                <a:path extrusionOk="0" h="1032319" w="178784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811062" y="1120450"/>
              <a:ext cx="178689" cy="1032319"/>
            </a:xfrm>
            <a:custGeom>
              <a:rect b="b" l="l" r="r" t="t"/>
              <a:pathLst>
                <a:path extrusionOk="0" h="1032319" w="178689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364150" y="1481542"/>
              <a:ext cx="357473" cy="206501"/>
            </a:xfrm>
            <a:custGeom>
              <a:rect b="b" l="l" r="r" t="t"/>
              <a:pathLst>
                <a:path extrusionOk="0" h="206501" w="357473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364150" y="1584793"/>
              <a:ext cx="178784" cy="721899"/>
            </a:xfrm>
            <a:custGeom>
              <a:rect b="b" l="l" r="r" t="t"/>
              <a:pathLst>
                <a:path extrusionOk="0" h="721899" w="178784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542934" y="1584793"/>
              <a:ext cx="178688" cy="721899"/>
            </a:xfrm>
            <a:custGeom>
              <a:rect b="b" l="l" r="r" t="t"/>
              <a:pathLst>
                <a:path extrusionOk="0" h="721899" w="178688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013915" y="2306693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078685" y="1971984"/>
              <a:ext cx="357473" cy="206406"/>
            </a:xfrm>
            <a:custGeom>
              <a:rect b="b" l="l" r="r" t="t"/>
              <a:pathLst>
                <a:path extrusionOk="0" h="206406" w="357473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2078685" y="2075140"/>
              <a:ext cx="178784" cy="399097"/>
            </a:xfrm>
            <a:custGeom>
              <a:rect b="b" l="l" r="r" t="t"/>
              <a:pathLst>
                <a:path extrusionOk="0" h="399097" w="178784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257469" y="2075140"/>
              <a:ext cx="178689" cy="399097"/>
            </a:xfrm>
            <a:custGeom>
              <a:rect b="b" l="l" r="r" t="t"/>
              <a:pathLst>
                <a:path extrusionOk="0" h="399097" w="178689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4050634" y="46890"/>
              <a:ext cx="205002" cy="299719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4066180" y="44285"/>
              <a:ext cx="98194" cy="12100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4085379" y="175665"/>
              <a:ext cx="121123" cy="13556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3878508" y="229758"/>
              <a:ext cx="228579" cy="325392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050113" y="220052"/>
              <a:ext cx="176568" cy="232904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081568" y="53558"/>
              <a:ext cx="129892" cy="160015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086841" y="52931"/>
              <a:ext cx="130406" cy="122734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3930273" y="858890"/>
              <a:ext cx="102549" cy="78223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3930726" y="883849"/>
              <a:ext cx="102084" cy="53297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3878956" y="825175"/>
              <a:ext cx="93870" cy="7271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3879387" y="849177"/>
              <a:ext cx="93498" cy="48808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3913772" y="449985"/>
              <a:ext cx="223526" cy="385528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3974732" y="450747"/>
              <a:ext cx="222535" cy="417442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3891839" y="424458"/>
              <a:ext cx="332782" cy="306321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4159410" y="243442"/>
              <a:ext cx="115651" cy="405453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4182076" y="238331"/>
              <a:ext cx="69928" cy="88934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044931" y="219924"/>
              <a:ext cx="59816" cy="6280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2494198" y="1192008"/>
              <a:ext cx="154251" cy="303342"/>
            </a:xfrm>
            <a:custGeom>
              <a:rect b="b" l="l" r="r" t="t"/>
              <a:pathLst>
                <a:path extrusionOk="0" h="303342" w="154251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2527565" y="1904831"/>
              <a:ext cx="106588" cy="82319"/>
            </a:xfrm>
            <a:custGeom>
              <a:rect b="b" l="l" r="r" t="t"/>
              <a:pathLst>
                <a:path extrusionOk="0" h="82319" w="106588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2527774" y="1931884"/>
              <a:ext cx="106123" cy="55368"/>
            </a:xfrm>
            <a:custGeom>
              <a:rect b="b" l="l" r="r" t="t"/>
              <a:pathLst>
                <a:path extrusionOk="0" h="55368" w="106123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2655329" y="1830290"/>
              <a:ext cx="106576" cy="79516"/>
            </a:xfrm>
            <a:custGeom>
              <a:rect b="b" l="l" r="r" t="t"/>
              <a:pathLst>
                <a:path extrusionOk="0" h="79516" w="106576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655759" y="1855875"/>
              <a:ext cx="106154" cy="55320"/>
            </a:xfrm>
            <a:custGeom>
              <a:rect b="b" l="l" r="r" t="t"/>
              <a:pathLst>
                <a:path extrusionOk="0" h="55320" w="106154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62866" y="1465363"/>
              <a:ext cx="372536" cy="450662"/>
            </a:xfrm>
            <a:custGeom>
              <a:rect b="b" l="l" r="r" t="t"/>
              <a:pathLst>
                <a:path extrusionOk="0" h="450662" w="372536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393925" y="1163883"/>
              <a:ext cx="117160" cy="114020"/>
            </a:xfrm>
            <a:custGeom>
              <a:rect b="b" l="l" r="r" t="t"/>
              <a:pathLst>
                <a:path extrusionOk="0" h="114020" w="11716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2362970" y="1179922"/>
              <a:ext cx="189574" cy="370837"/>
            </a:xfrm>
            <a:custGeom>
              <a:rect b="b" l="l" r="r" t="t"/>
              <a:pathLst>
                <a:path extrusionOk="0" h="370837" w="189574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2389574" y="1045793"/>
              <a:ext cx="126365" cy="153696"/>
            </a:xfrm>
            <a:custGeom>
              <a:rect b="b" l="l" r="r" t="t"/>
              <a:pathLst>
                <a:path extrusionOk="0" h="153696" w="126365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2377852" y="1032078"/>
              <a:ext cx="133256" cy="131805"/>
            </a:xfrm>
            <a:custGeom>
              <a:rect b="b" l="l" r="r" t="t"/>
              <a:pathLst>
                <a:path extrusionOk="0" h="131805" w="133256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2511120" y="1180647"/>
              <a:ext cx="61436" cy="88868"/>
            </a:xfrm>
            <a:custGeom>
              <a:rect b="b" l="l" r="r" t="t"/>
              <a:pathLst>
                <a:path extrusionOk="0" h="88868" w="61436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137574" y="3350157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267054" y="2297586"/>
              <a:ext cx="217597" cy="318657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260770" y="2526901"/>
              <a:ext cx="40647" cy="23545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283969" y="2294668"/>
              <a:ext cx="103921" cy="128329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304395" y="2434900"/>
              <a:ext cx="128622" cy="143860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266985" y="2481191"/>
              <a:ext cx="187397" cy="215209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300305" y="2304949"/>
              <a:ext cx="138529" cy="170431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305880" y="2304032"/>
              <a:ext cx="138474" cy="130867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412912" y="2510225"/>
              <a:ext cx="93089" cy="307779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328850" y="3433403"/>
              <a:ext cx="108744" cy="83141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329407" y="3459885"/>
              <a:ext cx="108204" cy="56238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246119" y="3415021"/>
              <a:ext cx="99827" cy="77341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246063" y="3440454"/>
              <a:ext cx="99536" cy="51729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262125" y="2696837"/>
              <a:ext cx="213068" cy="74445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253173" y="2679311"/>
              <a:ext cx="226922" cy="495109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408973" y="2507035"/>
              <a:ext cx="76263" cy="95029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6261399" y="2481311"/>
              <a:ext cx="63531" cy="66745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608942" y="4557070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30982" y="3722965"/>
              <a:ext cx="85002" cy="305847"/>
            </a:xfrm>
            <a:custGeom>
              <a:rect b="b" l="l" r="r" t="t"/>
              <a:pathLst>
                <a:path extrusionOk="0" h="305847" w="85002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667241" y="4676337"/>
              <a:ext cx="123900" cy="70118"/>
            </a:xfrm>
            <a:custGeom>
              <a:rect b="b" l="l" r="r" t="t"/>
              <a:pathLst>
                <a:path extrusionOk="0" h="70118" w="12390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667120" y="4688038"/>
              <a:ext cx="121939" cy="58416"/>
            </a:xfrm>
            <a:custGeom>
              <a:rect b="b" l="l" r="r" t="t"/>
              <a:pathLst>
                <a:path extrusionOk="0" h="58416" w="121939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825027" y="4597173"/>
              <a:ext cx="119416" cy="67472"/>
            </a:xfrm>
            <a:custGeom>
              <a:rect b="b" l="l" r="r" t="t"/>
              <a:pathLst>
                <a:path extrusionOk="0" h="67472" w="119416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825072" y="4608314"/>
              <a:ext cx="117340" cy="56332"/>
            </a:xfrm>
            <a:custGeom>
              <a:rect b="b" l="l" r="r" t="t"/>
              <a:pathLst>
                <a:path extrusionOk="0" h="56332" w="11734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742284" y="3964900"/>
              <a:ext cx="238054" cy="732926"/>
            </a:xfrm>
            <a:custGeom>
              <a:rect b="b" l="l" r="r" t="t"/>
              <a:pathLst>
                <a:path extrusionOk="0" h="732926" w="238054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743301" y="3964900"/>
              <a:ext cx="236925" cy="409866"/>
            </a:xfrm>
            <a:custGeom>
              <a:rect b="b" l="l" r="r" t="t"/>
              <a:pathLst>
                <a:path extrusionOk="0" h="409866" w="236925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2790577" y="3522142"/>
              <a:ext cx="160521" cy="258577"/>
            </a:xfrm>
            <a:custGeom>
              <a:rect b="b" l="l" r="r" t="t"/>
              <a:pathLst>
                <a:path extrusionOk="0" h="258577" w="160521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954700" y="3752463"/>
              <a:ext cx="61341" cy="108805"/>
            </a:xfrm>
            <a:custGeom>
              <a:rect b="b" l="l" r="r" t="t"/>
              <a:pathLst>
                <a:path extrusionOk="0" h="108805" w="61341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2782487" y="3720882"/>
              <a:ext cx="191546" cy="273865"/>
            </a:xfrm>
            <a:custGeom>
              <a:rect b="b" l="l" r="r" t="t"/>
              <a:pathLst>
                <a:path extrusionOk="0" h="273865" w="191546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2469603" y="3777311"/>
              <a:ext cx="368747" cy="265455"/>
            </a:xfrm>
            <a:custGeom>
              <a:rect b="b" l="l" r="r" t="t"/>
              <a:pathLst>
                <a:path extrusionOk="0" h="265455" w="368747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2743245" y="3761847"/>
              <a:ext cx="100785" cy="104755"/>
            </a:xfrm>
            <a:custGeom>
              <a:rect b="b" l="l" r="r" t="t"/>
              <a:pathLst>
                <a:path extrusionOk="0" h="104755" w="100785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2783810" y="3522089"/>
              <a:ext cx="201012" cy="328692"/>
            </a:xfrm>
            <a:custGeom>
              <a:rect b="b" l="l" r="r" t="t"/>
              <a:pathLst>
                <a:path extrusionOk="0" h="328692" w="201012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2011725" y="4252365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2116256" y="4345803"/>
              <a:ext cx="122876" cy="95119"/>
            </a:xfrm>
            <a:custGeom>
              <a:rect b="b" l="l" r="r" t="t"/>
              <a:pathLst>
                <a:path extrusionOk="0" h="95119" w="122876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2116272" y="4377142"/>
              <a:ext cx="122242" cy="63751"/>
            </a:xfrm>
            <a:custGeom>
              <a:rect b="b" l="l" r="r" t="t"/>
              <a:pathLst>
                <a:path extrusionOk="0" h="63751" w="122242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2242069" y="4298215"/>
              <a:ext cx="122771" cy="91654"/>
            </a:xfrm>
            <a:custGeom>
              <a:rect b="b" l="l" r="r" t="t"/>
              <a:pathLst>
                <a:path extrusionOk="0" h="91654" w="122771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2242300" y="4327803"/>
              <a:ext cx="122230" cy="63800"/>
            </a:xfrm>
            <a:custGeom>
              <a:rect b="b" l="l" r="r" t="t"/>
              <a:pathLst>
                <a:path extrusionOk="0" h="63800" w="12223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2122246" y="3749635"/>
              <a:ext cx="211613" cy="606004"/>
            </a:xfrm>
            <a:custGeom>
              <a:rect b="b" l="l" r="r" t="t"/>
              <a:pathLst>
                <a:path extrusionOk="0" h="606004" w="211613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2150411" y="3371683"/>
              <a:ext cx="135319" cy="132132"/>
            </a:xfrm>
            <a:custGeom>
              <a:rect b="b" l="l" r="r" t="t"/>
              <a:pathLst>
                <a:path extrusionOk="0" h="132132" w="135319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2307535" y="3402925"/>
              <a:ext cx="192267" cy="377666"/>
            </a:xfrm>
            <a:custGeom>
              <a:rect b="b" l="l" r="r" t="t"/>
              <a:pathLst>
                <a:path extrusionOk="0" h="377666" w="192267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2114600" y="3389774"/>
              <a:ext cx="219367" cy="442443"/>
            </a:xfrm>
            <a:custGeom>
              <a:rect b="b" l="l" r="r" t="t"/>
              <a:pathLst>
                <a:path extrusionOk="0" h="442443" w="219367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2145213" y="3235029"/>
              <a:ext cx="146094" cy="177613"/>
            </a:xfrm>
            <a:custGeom>
              <a:rect b="b" l="l" r="r" t="t"/>
              <a:pathLst>
                <a:path extrusionOk="0" h="177613" w="146094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2131725" y="3219615"/>
              <a:ext cx="154031" cy="152067"/>
            </a:xfrm>
            <a:custGeom>
              <a:rect b="b" l="l" r="r" t="t"/>
              <a:pathLst>
                <a:path extrusionOk="0" h="152067" w="154031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103052" y="3477411"/>
              <a:ext cx="196972" cy="338613"/>
            </a:xfrm>
            <a:custGeom>
              <a:rect b="b" l="l" r="r" t="t"/>
              <a:pathLst>
                <a:path extrusionOk="0" h="338613" w="196972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312810" y="3580852"/>
              <a:ext cx="228028" cy="306609"/>
            </a:xfrm>
            <a:custGeom>
              <a:rect b="b" l="l" r="r" t="t"/>
              <a:pathLst>
                <a:path extrusionOk="0" h="306609" w="228028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2273486" y="3773067"/>
              <a:ext cx="115992" cy="56976"/>
            </a:xfrm>
            <a:custGeom>
              <a:rect b="b" l="l" r="r" t="t"/>
              <a:pathLst>
                <a:path extrusionOk="0" h="56976" w="115992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440714" y="3737029"/>
              <a:ext cx="71478" cy="59099"/>
            </a:xfrm>
            <a:custGeom>
              <a:rect b="b" l="l" r="r" t="t"/>
              <a:pathLst>
                <a:path extrusionOk="0" h="59099" w="71478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285854" y="3390448"/>
              <a:ext cx="70866" cy="103155"/>
            </a:xfrm>
            <a:custGeom>
              <a:rect b="b" l="l" r="r" t="t"/>
              <a:pathLst>
                <a:path extrusionOk="0" h="103155" w="70866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088637" y="3460502"/>
              <a:ext cx="85975" cy="128318"/>
            </a:xfrm>
            <a:custGeom>
              <a:rect b="b" l="l" r="r" t="t"/>
              <a:pathLst>
                <a:path extrusionOk="0" h="128318" w="85975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813163" y="609565"/>
              <a:ext cx="169617" cy="33321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828467" y="1392196"/>
              <a:ext cx="116692" cy="90410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829505" y="1421916"/>
              <a:ext cx="116196" cy="60608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688430" y="1310886"/>
              <a:ext cx="116665" cy="87067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688726" y="1338477"/>
              <a:ext cx="116135" cy="60608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717732" y="910305"/>
              <a:ext cx="408631" cy="493987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963696" y="579048"/>
              <a:ext cx="128556" cy="125075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918440" y="596574"/>
              <a:ext cx="208599" cy="407146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958560" y="449309"/>
              <a:ext cx="138537" cy="168686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63736" y="434568"/>
              <a:ext cx="146199" cy="144480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896275" y="596956"/>
              <a:ext cx="67341" cy="98012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5434686" y="3650290"/>
              <a:ext cx="676058" cy="390429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5472633" y="3576375"/>
              <a:ext cx="587572" cy="226763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5434724" y="3741253"/>
              <a:ext cx="51339" cy="103346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6065565" y="3741825"/>
              <a:ext cx="45148" cy="102774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5494446" y="3630573"/>
              <a:ext cx="562737" cy="32480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5460441" y="3803737"/>
              <a:ext cx="614737" cy="220544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5434724" y="3551706"/>
              <a:ext cx="675989" cy="390489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5382050" y="3902892"/>
              <a:ext cx="186213" cy="107537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5425961" y="3928134"/>
              <a:ext cx="142303" cy="132873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5023720" y="3961462"/>
              <a:ext cx="431291" cy="317858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5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5833536" y="4556308"/>
              <a:ext cx="432244" cy="249555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6124048" y="3784878"/>
              <a:ext cx="99113" cy="215741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6137955" y="3696137"/>
              <a:ext cx="71246" cy="137090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5898535" y="4644969"/>
              <a:ext cx="153698" cy="86203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5898544" y="4659654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010930" y="4594540"/>
              <a:ext cx="153698" cy="86245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010940" y="4609266"/>
              <a:ext cx="151113" cy="71804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5939834" y="4034528"/>
              <a:ext cx="224738" cy="6344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5972635" y="3514319"/>
              <a:ext cx="163123" cy="261076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5938247" y="3698937"/>
              <a:ext cx="250857" cy="415389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5692823" y="3751153"/>
              <a:ext cx="318504" cy="248122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5925738" y="3745773"/>
              <a:ext cx="96916" cy="141862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5972396" y="3502859"/>
              <a:ext cx="158142" cy="174304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p15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644" name="Google Shape;644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9" name="Google Shape;649;p15"/>
            <p:cNvSpPr/>
            <p:nvPr/>
          </p:nvSpPr>
          <p:spPr>
            <a:xfrm>
              <a:off x="5005135" y="663654"/>
              <a:ext cx="157949" cy="441664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5078203" y="660182"/>
              <a:ext cx="90963" cy="123358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1" name="Google Shape;651;p15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652" name="Google Shape;652;p1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7" name="Google Shape;657;p15"/>
            <p:cNvSpPr/>
            <p:nvPr/>
          </p:nvSpPr>
          <p:spPr>
            <a:xfrm>
              <a:off x="2329846" y="1241863"/>
              <a:ext cx="143174" cy="402337"/>
            </a:xfrm>
            <a:custGeom>
              <a:rect b="b" l="l" r="r" t="t"/>
              <a:pathLst>
                <a:path extrusionOk="0" h="402337" w="143174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2323859" y="1237315"/>
              <a:ext cx="82772" cy="112806"/>
            </a:xfrm>
            <a:custGeom>
              <a:rect b="b" l="l" r="r" t="t"/>
              <a:pathLst>
                <a:path extrusionOk="0" h="112806" w="82772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15"/>
          <p:cNvSpPr txBox="1"/>
          <p:nvPr/>
        </p:nvSpPr>
        <p:spPr>
          <a:xfrm>
            <a:off x="321475" y="1001525"/>
            <a:ext cx="3666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2B2A30"/>
                </a:solidFill>
              </a:rPr>
              <a:t>Platforms:</a:t>
            </a:r>
            <a:endParaRPr b="1" sz="1200" u="sng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 Database- Linkedin</a:t>
            </a:r>
            <a:endParaRPr sz="1200">
              <a:solidFill>
                <a:srgbClr val="2B2A3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2A30"/>
                </a:solidFill>
              </a:rPr>
              <a:t>Analysis &amp; Visualization- Snowflake, Power BI  Public platforms: GitHub, LinkedIn</a:t>
            </a:r>
            <a:endParaRPr sz="1200">
              <a:solidFill>
                <a:srgbClr val="2B2A30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6"/>
          <p:cNvSpPr txBox="1"/>
          <p:nvPr>
            <p:ph type="title"/>
          </p:nvPr>
        </p:nvSpPr>
        <p:spPr>
          <a:xfrm>
            <a:off x="396925" y="233900"/>
            <a:ext cx="8495700" cy="7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                                                Work stages   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-9065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-9065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16"/>
          <p:cNvGrpSpPr/>
          <p:nvPr/>
        </p:nvGrpSpPr>
        <p:grpSpPr>
          <a:xfrm>
            <a:off x="1645714" y="1703401"/>
            <a:ext cx="473400" cy="473400"/>
            <a:chOff x="1786339" y="1703401"/>
            <a:chExt cx="473400" cy="473400"/>
          </a:xfrm>
        </p:grpSpPr>
        <p:sp>
          <p:nvSpPr>
            <p:cNvPr id="669" name="Google Shape;669;p16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u="sng">
                  <a:solidFill>
                    <a:schemeClr val="hlink"/>
                  </a:solidFill>
                  <a:latin typeface="Barlow"/>
                  <a:ea typeface="Barlow"/>
                  <a:cs typeface="Barlow"/>
                  <a:sym typeface="Barlow"/>
                  <a:hlinkClick r:id="rId3"/>
                </a:rPr>
                <a:t>1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1" name="Google Shape;671;p16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672" name="Google Shape;672;p16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3</a:t>
              </a:r>
              <a:endParaRPr b="1" sz="6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4" name="Google Shape;674;p16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675" name="Google Shape;675;p16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5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77" name="Google Shape;677;p16"/>
          <p:cNvGrpSpPr/>
          <p:nvPr/>
        </p:nvGrpSpPr>
        <p:grpSpPr>
          <a:xfrm rot="10800000">
            <a:off x="8340914" y="1703400"/>
            <a:ext cx="473400" cy="473400"/>
            <a:chOff x="6880814" y="3576300"/>
            <a:chExt cx="473400" cy="473400"/>
          </a:xfrm>
        </p:grpSpPr>
        <p:sp>
          <p:nvSpPr>
            <p:cNvPr id="678" name="Google Shape;678;p16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8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0" name="Google Shape;680;p16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681" name="Google Shape;681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4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683" name="Google Shape;683;p16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684" name="Google Shape;684;p16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86" name="Google Shape;686;p16"/>
          <p:cNvSpPr txBox="1"/>
          <p:nvPr/>
        </p:nvSpPr>
        <p:spPr>
          <a:xfrm>
            <a:off x="7571423" y="1289250"/>
            <a:ext cx="153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Posting the project on Github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7" name="Google Shape;687;p16"/>
          <p:cNvSpPr txBox="1"/>
          <p:nvPr/>
        </p:nvSpPr>
        <p:spPr>
          <a:xfrm>
            <a:off x="1034725" y="1264700"/>
            <a:ext cx="1717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Finding a Database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2169925" y="4131550"/>
            <a:ext cx="1534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Scraping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3407925" y="1408500"/>
            <a:ext cx="1286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Cleansing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0" name="Google Shape;690;p16"/>
          <p:cNvSpPr txBox="1"/>
          <p:nvPr/>
        </p:nvSpPr>
        <p:spPr>
          <a:xfrm>
            <a:off x="4287825" y="4131550"/>
            <a:ext cx="1444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Classify Business questions 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691" name="Google Shape;691;p16"/>
          <p:cNvGrpSpPr/>
          <p:nvPr/>
        </p:nvGrpSpPr>
        <p:grpSpPr>
          <a:xfrm>
            <a:off x="6909889" y="3576300"/>
            <a:ext cx="473400" cy="473400"/>
            <a:chOff x="4852739" y="3576300"/>
            <a:chExt cx="473400" cy="473400"/>
          </a:xfrm>
        </p:grpSpPr>
        <p:sp>
          <p:nvSpPr>
            <p:cNvPr id="692" name="Google Shape;692;p16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7</a:t>
              </a:r>
              <a:endParaRPr sz="7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94" name="Google Shape;694;p16"/>
          <p:cNvSpPr txBox="1"/>
          <p:nvPr/>
        </p:nvSpPr>
        <p:spPr>
          <a:xfrm>
            <a:off x="6503400" y="4131550"/>
            <a:ext cx="1286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Visualization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95" name="Google Shape;695;p16"/>
          <p:cNvSpPr txBox="1"/>
          <p:nvPr/>
        </p:nvSpPr>
        <p:spPr>
          <a:xfrm>
            <a:off x="5250900" y="1493263"/>
            <a:ext cx="1656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 Analysis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17"/>
          <p:cNvSpPr txBox="1"/>
          <p:nvPr>
            <p:ph idx="4294967295" type="title"/>
          </p:nvPr>
        </p:nvSpPr>
        <p:spPr>
          <a:xfrm>
            <a:off x="511025" y="4381925"/>
            <a:ext cx="1884000" cy="4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action="ppaction://hlinksldjump" r:id="rId3"/>
              </a:rPr>
              <a:t>לשלב הבא -&gt;</a:t>
            </a:r>
            <a:endParaRPr sz="2800"/>
          </a:p>
        </p:txBody>
      </p:sp>
      <p:pic>
        <p:nvPicPr>
          <p:cNvPr id="702" name="Google Shape;702;p17"/>
          <p:cNvPicPr preferRelativeResize="0"/>
          <p:nvPr/>
        </p:nvPicPr>
        <p:blipFill rotWithShape="1">
          <a:blip r:embed="rId4">
            <a:alphaModFix/>
          </a:blip>
          <a:srcRect b="0" l="0" r="60044" t="0"/>
          <a:stretch/>
        </p:blipFill>
        <p:spPr>
          <a:xfrm>
            <a:off x="152400" y="152400"/>
            <a:ext cx="3810173" cy="36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17"/>
          <p:cNvPicPr preferRelativeResize="0"/>
          <p:nvPr/>
        </p:nvPicPr>
        <p:blipFill rotWithShape="1">
          <a:blip r:embed="rId5">
            <a:alphaModFix/>
          </a:blip>
          <a:srcRect b="8734" l="15869" r="15581" t="22649"/>
          <a:stretch/>
        </p:blipFill>
        <p:spPr>
          <a:xfrm>
            <a:off x="4171227" y="351750"/>
            <a:ext cx="4825974" cy="32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18"/>
          <p:cNvSpPr txBox="1"/>
          <p:nvPr>
            <p:ph idx="4294967295" type="title"/>
          </p:nvPr>
        </p:nvSpPr>
        <p:spPr>
          <a:xfrm>
            <a:off x="584025" y="4527950"/>
            <a:ext cx="1884000" cy="42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action="ppaction://hlinksldjump" r:id="rId3"/>
              </a:rPr>
              <a:t>לשלב הבא -&gt;</a:t>
            </a:r>
            <a:endParaRPr sz="2800"/>
          </a:p>
        </p:txBody>
      </p:sp>
      <p:sp>
        <p:nvSpPr>
          <p:cNvPr id="710" name="Google Shape;710;p18"/>
          <p:cNvSpPr txBox="1"/>
          <p:nvPr/>
        </p:nvSpPr>
        <p:spPr>
          <a:xfrm>
            <a:off x="693175" y="814775"/>
            <a:ext cx="67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Barlow Light"/>
                <a:ea typeface="Barlow Light"/>
                <a:cs typeface="Barlow Light"/>
                <a:sym typeface="Barlow Light"/>
              </a:rPr>
              <a:t>How we cleaned and analyze  the data relates to Data analysts: </a:t>
            </a:r>
            <a:endParaRPr sz="1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1" name="Google Shape;711;p18"/>
          <p:cNvSpPr txBox="1"/>
          <p:nvPr/>
        </p:nvSpPr>
        <p:spPr>
          <a:xfrm>
            <a:off x="2300500" y="168275"/>
            <a:ext cx="387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99FF"/>
                </a:solidFill>
                <a:latin typeface="Barlow"/>
                <a:ea typeface="Barlow"/>
                <a:cs typeface="Barlow"/>
                <a:sym typeface="Barlow"/>
              </a:rPr>
              <a:t>The process..</a:t>
            </a:r>
            <a:endParaRPr b="1" sz="3000">
              <a:solidFill>
                <a:srgbClr val="4399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2" name="Google Shape;712;p18"/>
          <p:cNvSpPr txBox="1"/>
          <p:nvPr/>
        </p:nvSpPr>
        <p:spPr>
          <a:xfrm>
            <a:off x="853900" y="1322500"/>
            <a:ext cx="21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3" name="Google Shape;713;p18"/>
          <p:cNvSpPr txBox="1"/>
          <p:nvPr/>
        </p:nvSpPr>
        <p:spPr>
          <a:xfrm>
            <a:off x="2532925" y="1555275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4" name="Google Shape;714;p18"/>
          <p:cNvSpPr txBox="1"/>
          <p:nvPr/>
        </p:nvSpPr>
        <p:spPr>
          <a:xfrm>
            <a:off x="748150" y="20392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1494975" y="3221700"/>
            <a:ext cx="14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6" name="Google Shape;716;p18"/>
          <p:cNvSpPr/>
          <p:nvPr/>
        </p:nvSpPr>
        <p:spPr>
          <a:xfrm>
            <a:off x="693175" y="1601638"/>
            <a:ext cx="14583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education </a:t>
            </a:r>
            <a:endParaRPr b="1"/>
          </a:p>
        </p:txBody>
      </p:sp>
      <p:sp>
        <p:nvSpPr>
          <p:cNvPr id="717" name="Google Shape;717;p18"/>
          <p:cNvSpPr/>
          <p:nvPr/>
        </p:nvSpPr>
        <p:spPr>
          <a:xfrm>
            <a:off x="2677175" y="1601638"/>
            <a:ext cx="14583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     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skills</a:t>
            </a:r>
            <a:endParaRPr b="1"/>
          </a:p>
        </p:txBody>
      </p:sp>
      <p:sp>
        <p:nvSpPr>
          <p:cNvPr id="718" name="Google Shape;718;p18"/>
          <p:cNvSpPr/>
          <p:nvPr/>
        </p:nvSpPr>
        <p:spPr>
          <a:xfrm>
            <a:off x="6332375" y="1601638"/>
            <a:ext cx="13461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Position’s scope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</a:t>
            </a:r>
            <a:endParaRPr b="1"/>
          </a:p>
        </p:txBody>
      </p:sp>
      <p:sp>
        <p:nvSpPr>
          <p:cNvPr id="719" name="Google Shape;719;p18"/>
          <p:cNvSpPr/>
          <p:nvPr/>
        </p:nvSpPr>
        <p:spPr>
          <a:xfrm>
            <a:off x="4413713" y="1601650"/>
            <a:ext cx="16404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  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Military experience</a:t>
            </a:r>
            <a:endParaRPr b="1"/>
          </a:p>
        </p:txBody>
      </p:sp>
      <p:sp>
        <p:nvSpPr>
          <p:cNvPr id="720" name="Google Shape;720;p18"/>
          <p:cNvSpPr/>
          <p:nvPr/>
        </p:nvSpPr>
        <p:spPr>
          <a:xfrm>
            <a:off x="2029275" y="2671363"/>
            <a:ext cx="14583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seniority</a:t>
            </a:r>
            <a:endParaRPr b="1"/>
          </a:p>
        </p:txBody>
      </p:sp>
      <p:sp>
        <p:nvSpPr>
          <p:cNvPr id="721" name="Google Shape;721;p18"/>
          <p:cNvSpPr/>
          <p:nvPr/>
        </p:nvSpPr>
        <p:spPr>
          <a:xfrm>
            <a:off x="4264750" y="2748100"/>
            <a:ext cx="1564200" cy="61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     Jobs’s        Location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0857" y="3802678"/>
            <a:ext cx="1801589" cy="947288"/>
          </a:xfrm>
          <a:prstGeom prst="rect">
            <a:avLst/>
          </a:prstGeom>
          <a:noFill/>
          <a:ln>
            <a:noFill/>
          </a:ln>
          <a:effectLst>
            <a:reflection blurRad="0" dir="5400000" dist="50800" endA="0" endPos="0" fadeDir="5400012" kx="0" rotWithShape="0" algn="bl" stPos="0" sy="-100000" ky="0"/>
          </a:effectLst>
        </p:spPr>
      </p:pic>
      <p:pic>
        <p:nvPicPr>
          <p:cNvPr id="727" name="Google Shape;7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3300" y="1529374"/>
            <a:ext cx="949969" cy="94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5184" y="2342832"/>
            <a:ext cx="1496290" cy="149629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9"/>
          <p:cNvSpPr txBox="1"/>
          <p:nvPr>
            <p:ph type="title"/>
          </p:nvPr>
        </p:nvSpPr>
        <p:spPr>
          <a:xfrm>
            <a:off x="3858221" y="879247"/>
            <a:ext cx="1427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2400"/>
              <a:buFont typeface="Calibri"/>
              <a:buNone/>
            </a:pPr>
            <a:r>
              <a:rPr b="1" lang="en">
                <a:solidFill>
                  <a:srgbClr val="9EA1A8"/>
                </a:solidFill>
              </a:rPr>
              <a:t>Process</a:t>
            </a:r>
            <a:endParaRPr/>
          </a:p>
        </p:txBody>
      </p:sp>
      <p:sp>
        <p:nvSpPr>
          <p:cNvPr id="730" name="Google Shape;730;p19"/>
          <p:cNvSpPr txBox="1"/>
          <p:nvPr/>
        </p:nvSpPr>
        <p:spPr>
          <a:xfrm>
            <a:off x="428656" y="1746014"/>
            <a:ext cx="40185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9EA1A8"/>
                </a:solidFill>
                <a:latin typeface="Calibri"/>
                <a:ea typeface="Calibri"/>
                <a:cs typeface="Calibri"/>
                <a:sym typeface="Calibri"/>
              </a:rPr>
              <a:t>Download data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9EA1A8"/>
                </a:solidFill>
                <a:latin typeface="Calibri"/>
                <a:ea typeface="Calibri"/>
                <a:cs typeface="Calibri"/>
                <a:sym typeface="Calibri"/>
              </a:rPr>
              <a:t>Wearhouse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9EA1A8"/>
                </a:solidFill>
                <a:latin typeface="Calibri"/>
                <a:ea typeface="Calibri"/>
                <a:cs typeface="Calibri"/>
                <a:sym typeface="Calibri"/>
              </a:rPr>
              <a:t>Analyze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9EA1A8"/>
                </a:solidFill>
                <a:latin typeface="Calibri"/>
                <a:ea typeface="Calibri"/>
                <a:cs typeface="Calibri"/>
                <a:sym typeface="Calibri"/>
              </a:rPr>
              <a:t>Dashboards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A1A8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9EA1A8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p19"/>
          <p:cNvCxnSpPr/>
          <p:nvPr/>
        </p:nvCxnSpPr>
        <p:spPr>
          <a:xfrm>
            <a:off x="8370354" y="2612387"/>
            <a:ext cx="12300" cy="110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2" name="Google Shape;732;p19"/>
          <p:cNvCxnSpPr/>
          <p:nvPr/>
        </p:nvCxnSpPr>
        <p:spPr>
          <a:xfrm flipH="1" rot="10800000">
            <a:off x="6401099" y="2037388"/>
            <a:ext cx="1407600" cy="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3" name="Google Shape;733;p19"/>
          <p:cNvCxnSpPr/>
          <p:nvPr/>
        </p:nvCxnSpPr>
        <p:spPr>
          <a:xfrm rot="10800000">
            <a:off x="7464173" y="3433631"/>
            <a:ext cx="432600" cy="36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4" name="Google Shape;734;p19"/>
          <p:cNvCxnSpPr/>
          <p:nvPr/>
        </p:nvCxnSpPr>
        <p:spPr>
          <a:xfrm flipH="1" rot="10800000">
            <a:off x="5662650" y="3380499"/>
            <a:ext cx="534300" cy="30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5" name="Google Shape;735;p19"/>
          <p:cNvCxnSpPr/>
          <p:nvPr/>
        </p:nvCxnSpPr>
        <p:spPr>
          <a:xfrm flipH="1">
            <a:off x="7471109" y="2495596"/>
            <a:ext cx="552900" cy="32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6" name="Google Shape;736;p19"/>
          <p:cNvSpPr txBox="1"/>
          <p:nvPr/>
        </p:nvSpPr>
        <p:spPr>
          <a:xfrm>
            <a:off x="4299650" y="1647525"/>
            <a:ext cx="1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linkedin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0"/>
          <p:cNvSpPr txBox="1"/>
          <p:nvPr/>
        </p:nvSpPr>
        <p:spPr>
          <a:xfrm>
            <a:off x="1176510" y="970251"/>
            <a:ext cx="66165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 Most Common Skills Among Analysts are: sql, paython and excel in this order.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central area of Israel  is the most popular area for data analyst position.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5 Percent of DA position’s scope were part time.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starting DA it Will Take almost 4 years to become a Senior DA and between 1.6 to 2.5 years to be promoted to different positions.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t/>
            </a:r>
            <a:endParaRPr sz="1100"/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majority of analysts graduated with a bachleors degree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•"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">
                <a:solidFill>
                  <a:srgbClr val="341D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Contrary to popular assumptions that experienced military veterans occupy a large amount of DA positions, they made up only 8%  of our data's whole.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0"/>
          <p:cNvSpPr txBox="1"/>
          <p:nvPr/>
        </p:nvSpPr>
        <p:spPr>
          <a:xfrm>
            <a:off x="3441250" y="120575"/>
            <a:ext cx="2482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74F5F"/>
                </a:solidFill>
                <a:latin typeface="Calibri"/>
                <a:ea typeface="Calibri"/>
                <a:cs typeface="Calibri"/>
                <a:sym typeface="Calibri"/>
              </a:rPr>
              <a:t>Findings: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