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8ef57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8ef57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68ef57bb0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68ef57bb0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865ba85b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g12865ba8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8117a1f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28117a1f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8117a1f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8117a1f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83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u/0/d/1yOM2qny9BALxpcfHXsoa6HuKwu7ixULCpEr5LfSQD9s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3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3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03" name="Google Shape;30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13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7" name="Google Shape;337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3" name="Google Shape;343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3"/>
          <p:cNvSpPr txBox="1">
            <a:spLocks noGrp="1"/>
          </p:cNvSpPr>
          <p:nvPr>
            <p:ph type="ctrTitle"/>
          </p:nvPr>
        </p:nvSpPr>
        <p:spPr>
          <a:xfrm>
            <a:off x="1083207" y="1693273"/>
            <a:ext cx="5103300" cy="17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in Israel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934275" y="605600"/>
            <a:ext cx="5163900" cy="8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79" name="Google Shape;379;p14"/>
          <p:cNvSpPr txBox="1"/>
          <p:nvPr/>
        </p:nvSpPr>
        <p:spPr>
          <a:xfrm>
            <a:off x="271125" y="1500225"/>
            <a:ext cx="82473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Reaserch data about the proffesion from a variety of aspects:</a:t>
            </a: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Answer common questions about the skills, experience and education among data analyst in israel</a:t>
            </a: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Help juniors to get a better understanding about the proffesion</a:t>
            </a:r>
            <a:endParaRPr sz="170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45720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6" name="Google Shape;386;p15"/>
          <p:cNvSpPr txBox="1"/>
          <p:nvPr/>
        </p:nvSpPr>
        <p:spPr>
          <a:xfrm>
            <a:off x="281275" y="2702350"/>
            <a:ext cx="42657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2B2A30"/>
                </a:solidFill>
              </a:rPr>
              <a:t>TEAM:</a:t>
            </a:r>
            <a:endParaRPr sz="1200" b="1" u="sng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Team leader: Ilay Damari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Team members: Ido Kahlon</a:t>
            </a:r>
            <a:endParaRPr lang="en-US"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	    </a:t>
            </a:r>
            <a:r>
              <a:rPr lang="en-US" sz="1200" dirty="0">
                <a:solidFill>
                  <a:srgbClr val="2B2A30"/>
                </a:solidFill>
              </a:rPr>
              <a:t> Ayelet </a:t>
            </a:r>
            <a:r>
              <a:rPr lang="en-US" sz="1200" dirty="0" err="1">
                <a:solidFill>
                  <a:srgbClr val="2B2A30"/>
                </a:solidFill>
              </a:rPr>
              <a:t>Biton</a:t>
            </a:r>
            <a:endParaRPr lang="en-US"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	     Nofar </a:t>
            </a:r>
            <a:r>
              <a:rPr lang="en-US" sz="1200" dirty="0" err="1">
                <a:solidFill>
                  <a:srgbClr val="2B2A30"/>
                </a:solidFill>
              </a:rPr>
              <a:t>Hakmon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4611175" y="522374"/>
            <a:ext cx="3184775" cy="3315065"/>
            <a:chOff x="2011725" y="44285"/>
            <a:chExt cx="4684870" cy="4762340"/>
          </a:xfrm>
        </p:grpSpPr>
        <p:grpSp>
          <p:nvGrpSpPr>
            <p:cNvPr id="388" name="Google Shape;388;p15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89" name="Google Shape;389;p1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6" name="Google Shape;496;p15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15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644" name="Google Shape;644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9" name="Google Shape;649;p15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15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652" name="Google Shape;652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7" name="Google Shape;657;p15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15"/>
          <p:cNvSpPr txBox="1"/>
          <p:nvPr/>
        </p:nvSpPr>
        <p:spPr>
          <a:xfrm>
            <a:off x="315639" y="1242167"/>
            <a:ext cx="36669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2B2A30"/>
                </a:solidFill>
              </a:rPr>
              <a:t>Platforms:</a:t>
            </a:r>
            <a:endParaRPr sz="1200" b="1" u="sng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 Database- Linkedin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Analysis &amp; Visualization- Snowflake, Power BI  Public platforms: GitHub, LinkedIn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8" name="Google Shape;350;p14">
            <a:extLst>
              <a:ext uri="{FF2B5EF4-FFF2-40B4-BE49-F238E27FC236}">
                <a16:creationId xmlns:a16="http://schemas.microsoft.com/office/drawing/2014/main" id="{EF30BFE4-B7F3-EB06-9C40-B5EC798AA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642" y="667143"/>
            <a:ext cx="3003077" cy="545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Details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0" y="2371028"/>
            <a:ext cx="905335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-9065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16"/>
          <p:cNvGrpSpPr/>
          <p:nvPr/>
        </p:nvGrpSpPr>
        <p:grpSpPr>
          <a:xfrm>
            <a:off x="1645714" y="1703401"/>
            <a:ext cx="473400" cy="473400"/>
            <a:chOff x="1786339" y="1703401"/>
            <a:chExt cx="473400" cy="473400"/>
          </a:xfrm>
        </p:grpSpPr>
        <p:sp>
          <p:nvSpPr>
            <p:cNvPr id="669" name="Google Shape;669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u="sng">
                  <a:solidFill>
                    <a:schemeClr val="hlink"/>
                  </a:solidFill>
                  <a:latin typeface="Barlow"/>
                  <a:ea typeface="Barlow"/>
                  <a:cs typeface="Barlow"/>
                  <a:sym typeface="Barlow"/>
                  <a:hlinkClick r:id="rId3"/>
                </a:rPr>
                <a:t>1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1" name="Google Shape;671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72" name="Google Shape;672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7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5" name="Google Shape;675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10800000">
            <a:off x="8340914" y="1703400"/>
            <a:ext cx="473400" cy="473400"/>
            <a:chOff x="6880814" y="3576300"/>
            <a:chExt cx="473400" cy="473400"/>
          </a:xfrm>
        </p:grpSpPr>
        <p:sp>
          <p:nvSpPr>
            <p:cNvPr id="678" name="Google Shape;678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0" name="Google Shape;680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81" name="Google Shape;681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3" name="Google Shape;683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84" name="Google Shape;684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6" name="Google Shape;686;p16"/>
          <p:cNvSpPr txBox="1"/>
          <p:nvPr/>
        </p:nvSpPr>
        <p:spPr>
          <a:xfrm>
            <a:off x="7571423" y="1289250"/>
            <a:ext cx="1534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Posting the project on Github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7" name="Google Shape;687;p16"/>
          <p:cNvSpPr txBox="1"/>
          <p:nvPr/>
        </p:nvSpPr>
        <p:spPr>
          <a:xfrm>
            <a:off x="1034725" y="1264700"/>
            <a:ext cx="1717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Finding a Database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2169925" y="4131550"/>
            <a:ext cx="15345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Scraping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3407925" y="1408500"/>
            <a:ext cx="1286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Data Cleaning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90" name="Google Shape;690;p16"/>
          <p:cNvSpPr txBox="1"/>
          <p:nvPr/>
        </p:nvSpPr>
        <p:spPr>
          <a:xfrm>
            <a:off x="4287825" y="4131550"/>
            <a:ext cx="1444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Classify Business questions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691" name="Google Shape;691;p16"/>
          <p:cNvGrpSpPr/>
          <p:nvPr/>
        </p:nvGrpSpPr>
        <p:grpSpPr>
          <a:xfrm>
            <a:off x="6909889" y="3576300"/>
            <a:ext cx="473400" cy="473400"/>
            <a:chOff x="4852739" y="3576300"/>
            <a:chExt cx="473400" cy="473400"/>
          </a:xfrm>
        </p:grpSpPr>
        <p:sp>
          <p:nvSpPr>
            <p:cNvPr id="692" name="Google Shape;692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7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94" name="Google Shape;694;p16"/>
          <p:cNvSpPr txBox="1"/>
          <p:nvPr/>
        </p:nvSpPr>
        <p:spPr>
          <a:xfrm>
            <a:off x="6503400" y="4131550"/>
            <a:ext cx="1286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Visualization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5250900" y="1493263"/>
            <a:ext cx="16566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Analysis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3B054BDC-92EA-3B72-8ACC-2519C95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201" y="270145"/>
            <a:ext cx="3247225" cy="608671"/>
          </a:xfrm>
        </p:spPr>
        <p:txBody>
          <a:bodyPr/>
          <a:lstStyle/>
          <a:p>
            <a:r>
              <a:rPr lang="en-US" sz="4000" dirty="0"/>
              <a:t> Work stages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857" y="3802678"/>
            <a:ext cx="1801589" cy="947288"/>
          </a:xfrm>
          <a:prstGeom prst="rect">
            <a:avLst/>
          </a:prstGeom>
          <a:noFill/>
          <a:ln>
            <a:noFill/>
          </a:ln>
          <a:effectLst>
            <a:reflection endPos="0" dist="50800" dir="5400000" fadeDir="5400012" sy="-100000" algn="bl" rotWithShape="0"/>
          </a:effectLst>
        </p:spPr>
      </p:pic>
      <p:pic>
        <p:nvPicPr>
          <p:cNvPr id="727" name="Google Shape;7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3300" y="1529374"/>
            <a:ext cx="949969" cy="94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184" y="2342832"/>
            <a:ext cx="1496290" cy="149629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9"/>
          <p:cNvSpPr txBox="1"/>
          <p:nvPr/>
        </p:nvSpPr>
        <p:spPr>
          <a:xfrm>
            <a:off x="428656" y="1746014"/>
            <a:ext cx="40185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Download data </a:t>
            </a:r>
            <a:endParaRPr sz="1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Wearhouse</a:t>
            </a:r>
            <a:endParaRPr sz="1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Analyze </a:t>
            </a:r>
            <a:endParaRPr sz="1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Dashboards </a:t>
            </a:r>
            <a:endParaRPr sz="1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1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p19"/>
          <p:cNvCxnSpPr/>
          <p:nvPr/>
        </p:nvCxnSpPr>
        <p:spPr>
          <a:xfrm>
            <a:off x="8370354" y="2612387"/>
            <a:ext cx="12300" cy="110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2" name="Google Shape;732;p19"/>
          <p:cNvCxnSpPr/>
          <p:nvPr/>
        </p:nvCxnSpPr>
        <p:spPr>
          <a:xfrm rot="10800000" flipH="1">
            <a:off x="6401099" y="2037388"/>
            <a:ext cx="14076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3" name="Google Shape;733;p19"/>
          <p:cNvCxnSpPr/>
          <p:nvPr/>
        </p:nvCxnSpPr>
        <p:spPr>
          <a:xfrm rot="10800000">
            <a:off x="7464173" y="3433631"/>
            <a:ext cx="432600" cy="36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4" name="Google Shape;734;p19"/>
          <p:cNvCxnSpPr/>
          <p:nvPr/>
        </p:nvCxnSpPr>
        <p:spPr>
          <a:xfrm rot="10800000" flipH="1">
            <a:off x="5662650" y="3380499"/>
            <a:ext cx="534300" cy="30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5" name="Google Shape;735;p19"/>
          <p:cNvCxnSpPr/>
          <p:nvPr/>
        </p:nvCxnSpPr>
        <p:spPr>
          <a:xfrm flipH="1">
            <a:off x="7471109" y="2495596"/>
            <a:ext cx="552900" cy="321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6" name="Google Shape;736;p19"/>
          <p:cNvSpPr txBox="1"/>
          <p:nvPr/>
        </p:nvSpPr>
        <p:spPr>
          <a:xfrm>
            <a:off x="4299650" y="1647525"/>
            <a:ext cx="17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linkedin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" name="כותרת 2">
            <a:extLst>
              <a:ext uri="{FF2B5EF4-FFF2-40B4-BE49-F238E27FC236}">
                <a16:creationId xmlns:a16="http://schemas.microsoft.com/office/drawing/2014/main" id="{5B5B3915-923C-28D6-8E05-E0DFCB44C99E}"/>
              </a:ext>
            </a:extLst>
          </p:cNvPr>
          <p:cNvSpPr txBox="1">
            <a:spLocks/>
          </p:cNvSpPr>
          <p:nvPr/>
        </p:nvSpPr>
        <p:spPr>
          <a:xfrm>
            <a:off x="2722574" y="372467"/>
            <a:ext cx="3678525" cy="6086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Raleway SemiBold" pitchFamily="2" charset="0"/>
              </a:rPr>
              <a:t>The Data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02" name="Google Shape;702;p17"/>
          <p:cNvPicPr preferRelativeResize="0"/>
          <p:nvPr/>
        </p:nvPicPr>
        <p:blipFill rotWithShape="1">
          <a:blip r:embed="rId3">
            <a:alphaModFix/>
          </a:blip>
          <a:srcRect r="60044"/>
          <a:stretch/>
        </p:blipFill>
        <p:spPr>
          <a:xfrm>
            <a:off x="152400" y="1224931"/>
            <a:ext cx="3810173" cy="36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17"/>
          <p:cNvPicPr preferRelativeResize="0"/>
          <p:nvPr/>
        </p:nvPicPr>
        <p:blipFill rotWithShape="1">
          <a:blip r:embed="rId4">
            <a:alphaModFix/>
          </a:blip>
          <a:srcRect l="15869" t="22649" r="15581" b="8734"/>
          <a:stretch/>
        </p:blipFill>
        <p:spPr>
          <a:xfrm>
            <a:off x="4171227" y="1424281"/>
            <a:ext cx="4825974" cy="32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כותרת 2">
            <a:extLst>
              <a:ext uri="{FF2B5EF4-FFF2-40B4-BE49-F238E27FC236}">
                <a16:creationId xmlns:a16="http://schemas.microsoft.com/office/drawing/2014/main" id="{9A76F8D4-054A-FD34-FB8B-00D22D4B3C50}"/>
              </a:ext>
            </a:extLst>
          </p:cNvPr>
          <p:cNvSpPr txBox="1">
            <a:spLocks/>
          </p:cNvSpPr>
          <p:nvPr/>
        </p:nvSpPr>
        <p:spPr>
          <a:xfrm>
            <a:off x="2666913" y="112016"/>
            <a:ext cx="3810173" cy="6086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2"/>
                </a:solidFill>
                <a:latin typeface="Raleway SemiBold" pitchFamily="2" charset="0"/>
              </a:rPr>
              <a:t>Scraping Tool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4" name="Google Shape;714;p18"/>
          <p:cNvSpPr txBox="1"/>
          <p:nvPr/>
        </p:nvSpPr>
        <p:spPr>
          <a:xfrm>
            <a:off x="748150" y="20392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1494975" y="32217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6" name="Google Shape;716;p18"/>
          <p:cNvSpPr/>
          <p:nvPr/>
        </p:nvSpPr>
        <p:spPr>
          <a:xfrm>
            <a:off x="1036935" y="130618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education </a:t>
            </a:r>
            <a:endParaRPr b="1"/>
          </a:p>
        </p:txBody>
      </p:sp>
      <p:sp>
        <p:nvSpPr>
          <p:cNvPr id="717" name="Google Shape;717;p18"/>
          <p:cNvSpPr/>
          <p:nvPr/>
        </p:nvSpPr>
        <p:spPr>
          <a:xfrm>
            <a:off x="3020935" y="130618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  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skills</a:t>
            </a:r>
            <a:endParaRPr b="1"/>
          </a:p>
        </p:txBody>
      </p:sp>
      <p:sp>
        <p:nvSpPr>
          <p:cNvPr id="718" name="Google Shape;718;p18"/>
          <p:cNvSpPr/>
          <p:nvPr/>
        </p:nvSpPr>
        <p:spPr>
          <a:xfrm>
            <a:off x="6676134" y="1306188"/>
            <a:ext cx="1458299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Position’s scope </a:t>
            </a:r>
            <a:endParaRPr b="1"/>
          </a:p>
        </p:txBody>
      </p:sp>
      <p:sp>
        <p:nvSpPr>
          <p:cNvPr id="719" name="Google Shape;719;p18"/>
          <p:cNvSpPr/>
          <p:nvPr/>
        </p:nvSpPr>
        <p:spPr>
          <a:xfrm>
            <a:off x="4757473" y="1306200"/>
            <a:ext cx="16404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   Military experience</a:t>
            </a:r>
            <a:endParaRPr b="1"/>
          </a:p>
        </p:txBody>
      </p:sp>
      <p:sp>
        <p:nvSpPr>
          <p:cNvPr id="720" name="Google Shape;720;p18"/>
          <p:cNvSpPr/>
          <p:nvPr/>
        </p:nvSpPr>
        <p:spPr>
          <a:xfrm>
            <a:off x="2373035" y="242767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seniority</a:t>
            </a:r>
            <a:endParaRPr b="1" dirty="0"/>
          </a:p>
        </p:txBody>
      </p:sp>
      <p:sp>
        <p:nvSpPr>
          <p:cNvPr id="721" name="Google Shape;721;p18"/>
          <p:cNvSpPr/>
          <p:nvPr/>
        </p:nvSpPr>
        <p:spPr>
          <a:xfrm>
            <a:off x="4608510" y="2452650"/>
            <a:ext cx="15642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     Jobs’s        Location</a:t>
            </a:r>
            <a:endParaRPr b="1" dirty="0"/>
          </a:p>
        </p:txBody>
      </p:sp>
      <p:sp>
        <p:nvSpPr>
          <p:cNvPr id="16" name="כותרת 2">
            <a:extLst>
              <a:ext uri="{FF2B5EF4-FFF2-40B4-BE49-F238E27FC236}">
                <a16:creationId xmlns:a16="http://schemas.microsoft.com/office/drawing/2014/main" id="{EBAA14EB-A2D7-47C0-3983-431AAE57D3AC}"/>
              </a:ext>
            </a:extLst>
          </p:cNvPr>
          <p:cNvSpPr txBox="1">
            <a:spLocks/>
          </p:cNvSpPr>
          <p:nvPr/>
        </p:nvSpPr>
        <p:spPr>
          <a:xfrm>
            <a:off x="1880613" y="140190"/>
            <a:ext cx="4768273" cy="6086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Raleway SemiBold" pitchFamily="2" charset="0"/>
              </a:rPr>
              <a:t>The Views &amp;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934275" y="605600"/>
            <a:ext cx="5163900" cy="8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53" name="Google Shape;353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4"/>
          <p:cNvSpPr txBox="1"/>
          <p:nvPr/>
        </p:nvSpPr>
        <p:spPr>
          <a:xfrm>
            <a:off x="214602" y="1102115"/>
            <a:ext cx="8305294" cy="375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We found that the Most Common Skills Among Analysts are: </a:t>
            </a:r>
            <a:r>
              <a:rPr lang="en-US" sz="1050" dirty="0" err="1">
                <a:solidFill>
                  <a:srgbClr val="2B2A30"/>
                </a:solidFill>
              </a:rPr>
              <a:t>sql</a:t>
            </a:r>
            <a:r>
              <a:rPr lang="en-US" sz="1050" dirty="0">
                <a:solidFill>
                  <a:srgbClr val="2B2A30"/>
                </a:solidFill>
              </a:rPr>
              <a:t>, </a:t>
            </a:r>
            <a:r>
              <a:rPr lang="en-US" sz="1050" dirty="0" err="1">
                <a:solidFill>
                  <a:srgbClr val="2B2A30"/>
                </a:solidFill>
              </a:rPr>
              <a:t>paython</a:t>
            </a:r>
            <a:r>
              <a:rPr lang="en-US" sz="1050" dirty="0">
                <a:solidFill>
                  <a:srgbClr val="2B2A30"/>
                </a:solidFill>
              </a:rPr>
              <a:t> and excel in this order. 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The central area of Israel  is the most popular area for data analyst position.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Only 5 Percent of data </a:t>
            </a:r>
            <a:r>
              <a:rPr lang="en-US" sz="1050" dirty="0" err="1">
                <a:solidFill>
                  <a:srgbClr val="2B2A30"/>
                </a:solidFill>
              </a:rPr>
              <a:t>analst</a:t>
            </a:r>
            <a:r>
              <a:rPr lang="en-US" sz="1050" dirty="0">
                <a:solidFill>
                  <a:srgbClr val="2B2A30"/>
                </a:solidFill>
              </a:rPr>
              <a:t> position’s scope were part time.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For a starting DA it Will Take almost 4 years to become a Senior DA and between 1.6 to 2.5 years to be promoted to different positions.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The majority of analysts graduated with a </a:t>
            </a:r>
            <a:r>
              <a:rPr lang="en-US" sz="1050" dirty="0" err="1">
                <a:solidFill>
                  <a:srgbClr val="2B2A30"/>
                </a:solidFill>
              </a:rPr>
              <a:t>bachleors</a:t>
            </a:r>
            <a:r>
              <a:rPr lang="en-US" sz="1050" dirty="0">
                <a:solidFill>
                  <a:srgbClr val="2B2A30"/>
                </a:solidFill>
              </a:rPr>
              <a:t> degree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Contrary to popular assumptions that experienced military veterans occupy a large amount of DA positions, they made up only 8%  of our data. 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45720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671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256</Words>
  <Application>Microsoft Office PowerPoint</Application>
  <PresentationFormat>‫הצגה על המסך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Calibri</vt:lpstr>
      <vt:lpstr>Barlow Light</vt:lpstr>
      <vt:lpstr>Arial</vt:lpstr>
      <vt:lpstr>Raleway</vt:lpstr>
      <vt:lpstr>Raleway SemiBold</vt:lpstr>
      <vt:lpstr>Barlow</vt:lpstr>
      <vt:lpstr>Gaoler template</vt:lpstr>
      <vt:lpstr>Data analysts       in Israel</vt:lpstr>
      <vt:lpstr>Project Goals</vt:lpstr>
      <vt:lpstr>Project Details</vt:lpstr>
      <vt:lpstr> Work stages </vt:lpstr>
      <vt:lpstr>מצגת של PowerPoint‏</vt:lpstr>
      <vt:lpstr>מצגת של PowerPoint‏</vt:lpstr>
      <vt:lpstr>מצגת של PowerPoint‏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analysts       in Israel</dc:title>
  <cp:lastModifiedBy>יפת דמארי</cp:lastModifiedBy>
  <cp:revision>4</cp:revision>
  <dcterms:modified xsi:type="dcterms:W3CDTF">2022-06-15T18:20:06Z</dcterms:modified>
</cp:coreProperties>
</file>