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0"/>
      <p:bold r:id="rId11"/>
      <p:italic r:id="rId12"/>
      <p:boldItalic r:id="rId13"/>
    </p:embeddedFont>
    <p:embeddedFont>
      <p:font typeface="Barlow Light" panose="00000400000000000000" pitchFamily="2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aleway SemiBold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3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68ef57bb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68ef57bb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168ef57bb0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168ef57bb0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28117a1f3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28117a1f3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8117a1f3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8117a1f3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283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u/0/d/1yOM2qny9BALxpcfHXsoa6HuKwu7ixULCpEr5LfSQD9s/ed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3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71" name="Google Shape;71;p13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72" name="Google Shape;72;p13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9" name="Google Shape;179;p13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0" name="Google Shape;210;p13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11" name="Google Shape;211;p13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13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9" name="Google Shape;229;p13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3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3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3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3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" name="Google Shape;260;p13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6" name="Google Shape;296;p13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7" name="Google Shape;297;p1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2" name="Google Shape;302;p13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303" name="Google Shape;303;p1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8" name="Google Shape;308;p13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13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11" name="Google Shape;311;p13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3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3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3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3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3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3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3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3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7" name="Google Shape;337;p13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8" name="Google Shape;338;p13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13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13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13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13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3" name="Google Shape;343;p13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3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13"/>
          <p:cNvSpPr txBox="1">
            <a:spLocks noGrp="1"/>
          </p:cNvSpPr>
          <p:nvPr>
            <p:ph type="ctrTitle"/>
          </p:nvPr>
        </p:nvSpPr>
        <p:spPr>
          <a:xfrm>
            <a:off x="1083207" y="1693273"/>
            <a:ext cx="5103300" cy="177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in Israel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 txBox="1">
            <a:spLocks noGrp="1"/>
          </p:cNvSpPr>
          <p:nvPr>
            <p:ph type="title"/>
          </p:nvPr>
        </p:nvSpPr>
        <p:spPr>
          <a:xfrm>
            <a:off x="934275" y="605600"/>
            <a:ext cx="5163900" cy="8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Goals</a:t>
            </a:r>
            <a:endParaRPr dirty="0"/>
          </a:p>
        </p:txBody>
      </p:sp>
      <p:sp>
        <p:nvSpPr>
          <p:cNvPr id="351" name="Google Shape;35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79" name="Google Shape;379;p14"/>
          <p:cNvSpPr txBox="1"/>
          <p:nvPr/>
        </p:nvSpPr>
        <p:spPr>
          <a:xfrm>
            <a:off x="271125" y="1500225"/>
            <a:ext cx="8247300" cy="20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r>
              <a:rPr lang="en" sz="1700">
                <a:solidFill>
                  <a:srgbClr val="2B2A30"/>
                </a:solidFill>
              </a:rPr>
              <a:t>Reaserch data about the proffesion from a variety of aspects:</a:t>
            </a:r>
            <a:endParaRPr sz="170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r>
              <a:rPr lang="en" sz="1700">
                <a:solidFill>
                  <a:srgbClr val="2B2A30"/>
                </a:solidFill>
              </a:rPr>
              <a:t>Answer common questions about the skills, experience and education among data analyst in israel</a:t>
            </a:r>
            <a:endParaRPr sz="170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r>
              <a:rPr lang="en" sz="1700">
                <a:solidFill>
                  <a:srgbClr val="2B2A30"/>
                </a:solidFill>
              </a:rPr>
              <a:t>Help juniors to get a better understanding about the proffesion</a:t>
            </a:r>
            <a:endParaRPr sz="1700">
              <a:solidFill>
                <a:srgbClr val="2B2A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B2A30"/>
              </a:solidFill>
            </a:endParaRPr>
          </a:p>
          <a:p>
            <a:pPr marL="45720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B2A30"/>
              </a:solidFill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B2A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86" name="Google Shape;386;p15"/>
          <p:cNvSpPr txBox="1"/>
          <p:nvPr/>
        </p:nvSpPr>
        <p:spPr>
          <a:xfrm>
            <a:off x="281275" y="2702350"/>
            <a:ext cx="42657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>
                <a:solidFill>
                  <a:srgbClr val="2B2A30"/>
                </a:solidFill>
              </a:rPr>
              <a:t>TEAM:</a:t>
            </a:r>
            <a:endParaRPr sz="1200" b="1" u="sng" dirty="0">
              <a:solidFill>
                <a:srgbClr val="2B2A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B2A30"/>
                </a:solidFill>
              </a:rPr>
              <a:t>Team leader: Ilay Damari</a:t>
            </a:r>
            <a:endParaRPr sz="1200" dirty="0">
              <a:solidFill>
                <a:srgbClr val="2B2A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B2A30"/>
                </a:solidFill>
              </a:rPr>
              <a:t>Team members: Ido Kahlon</a:t>
            </a:r>
            <a:endParaRPr lang="en-US" sz="1200" dirty="0">
              <a:solidFill>
                <a:srgbClr val="2B2A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B2A30"/>
                </a:solidFill>
              </a:rPr>
              <a:t>	    </a:t>
            </a:r>
            <a:r>
              <a:rPr lang="en-US" sz="1200" dirty="0">
                <a:solidFill>
                  <a:srgbClr val="2B2A30"/>
                </a:solidFill>
              </a:rPr>
              <a:t> Ayelet </a:t>
            </a:r>
            <a:r>
              <a:rPr lang="en-US" sz="1200" dirty="0" err="1">
                <a:solidFill>
                  <a:srgbClr val="2B2A30"/>
                </a:solidFill>
              </a:rPr>
              <a:t>Biton</a:t>
            </a:r>
            <a:endParaRPr lang="en-US" sz="1200" dirty="0">
              <a:solidFill>
                <a:srgbClr val="2B2A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B2A30"/>
                </a:solidFill>
              </a:rPr>
              <a:t>	     Nofar </a:t>
            </a:r>
            <a:r>
              <a:rPr lang="en-US" sz="1200" dirty="0" err="1">
                <a:solidFill>
                  <a:srgbClr val="2B2A30"/>
                </a:solidFill>
              </a:rPr>
              <a:t>Hakmon</a:t>
            </a:r>
            <a:endParaRPr sz="1200" dirty="0">
              <a:solidFill>
                <a:srgbClr val="2B2A30"/>
              </a:solidFill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B2A30"/>
              </a:solidFill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B2A30"/>
              </a:solidFill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2B2A30"/>
              </a:solidFill>
            </a:endParaRPr>
          </a:p>
        </p:txBody>
      </p:sp>
      <p:grpSp>
        <p:nvGrpSpPr>
          <p:cNvPr id="387" name="Google Shape;387;p15"/>
          <p:cNvGrpSpPr/>
          <p:nvPr/>
        </p:nvGrpSpPr>
        <p:grpSpPr>
          <a:xfrm>
            <a:off x="4611175" y="522374"/>
            <a:ext cx="3184775" cy="3315065"/>
            <a:chOff x="2011725" y="44285"/>
            <a:chExt cx="4684870" cy="4762340"/>
          </a:xfrm>
        </p:grpSpPr>
        <p:grpSp>
          <p:nvGrpSpPr>
            <p:cNvPr id="388" name="Google Shape;388;p15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389" name="Google Shape;389;p15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5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5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5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5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5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5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5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5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15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15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15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15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5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15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15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15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15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6" name="Google Shape;496;p15"/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5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5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7" name="Google Shape;637;p15"/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638" name="Google Shape;638;p1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1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1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1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1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3" name="Google Shape;643;p15"/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644" name="Google Shape;644;p1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1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1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1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49" name="Google Shape;649;p15"/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" name="Google Shape;651;p15"/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652" name="Google Shape;652;p1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1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1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1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1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7" name="Google Shape;657;p15"/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9" name="Google Shape;659;p15"/>
          <p:cNvSpPr txBox="1"/>
          <p:nvPr/>
        </p:nvSpPr>
        <p:spPr>
          <a:xfrm>
            <a:off x="315639" y="1242167"/>
            <a:ext cx="36669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>
                <a:solidFill>
                  <a:srgbClr val="2B2A30"/>
                </a:solidFill>
              </a:rPr>
              <a:t>Platforms:</a:t>
            </a:r>
            <a:endParaRPr sz="1200" b="1" u="sng" dirty="0">
              <a:solidFill>
                <a:srgbClr val="2B2A30"/>
              </a:solidFill>
            </a:endParaRP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B2A30"/>
                </a:solidFill>
              </a:rPr>
              <a:t> Database- Linkedin</a:t>
            </a:r>
            <a:endParaRPr sz="1200" dirty="0">
              <a:solidFill>
                <a:srgbClr val="2B2A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B2A30"/>
                </a:solidFill>
              </a:rPr>
              <a:t>Analysis &amp; Visualization- Snowflake, Power BI  Public platforms: GitHub, LinkedIn</a:t>
            </a:r>
            <a:endParaRPr sz="1200" dirty="0">
              <a:solidFill>
                <a:srgbClr val="2B2A30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78" name="Google Shape;350;p14">
            <a:extLst>
              <a:ext uri="{FF2B5EF4-FFF2-40B4-BE49-F238E27FC236}">
                <a16:creationId xmlns:a16="http://schemas.microsoft.com/office/drawing/2014/main" id="{EF30BFE4-B7F3-EB06-9C40-B5EC798AA0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642" y="667143"/>
            <a:ext cx="3003077" cy="545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Project Details</a:t>
            </a: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66" name="Google Shape;666;p16"/>
          <p:cNvSpPr/>
          <p:nvPr/>
        </p:nvSpPr>
        <p:spPr>
          <a:xfrm>
            <a:off x="0" y="2371028"/>
            <a:ext cx="905335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16"/>
          <p:cNvSpPr/>
          <p:nvPr/>
        </p:nvSpPr>
        <p:spPr>
          <a:xfrm>
            <a:off x="-9065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8" name="Google Shape;668;p16"/>
          <p:cNvGrpSpPr/>
          <p:nvPr/>
        </p:nvGrpSpPr>
        <p:grpSpPr>
          <a:xfrm>
            <a:off x="1645714" y="1703401"/>
            <a:ext cx="473400" cy="473400"/>
            <a:chOff x="1786339" y="1703401"/>
            <a:chExt cx="473400" cy="473400"/>
          </a:xfrm>
        </p:grpSpPr>
        <p:sp>
          <p:nvSpPr>
            <p:cNvPr id="669" name="Google Shape;669;p16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u="sng">
                  <a:solidFill>
                    <a:schemeClr val="hlink"/>
                  </a:solidFill>
                  <a:latin typeface="Barlow"/>
                  <a:ea typeface="Barlow"/>
                  <a:cs typeface="Barlow"/>
                  <a:sym typeface="Barlow"/>
                  <a:hlinkClick r:id="rId3"/>
                </a:rPr>
                <a:t>1</a:t>
              </a:r>
              <a:endParaRPr sz="7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1" name="Google Shape;671;p16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672" name="Google Shape;672;p16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7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4" name="Google Shape;674;p16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675" name="Google Shape;675;p16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7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7" name="Google Shape;677;p16"/>
          <p:cNvGrpSpPr/>
          <p:nvPr/>
        </p:nvGrpSpPr>
        <p:grpSpPr>
          <a:xfrm rot="10800000">
            <a:off x="8340914" y="1703400"/>
            <a:ext cx="473400" cy="473400"/>
            <a:chOff x="6880814" y="3576300"/>
            <a:chExt cx="473400" cy="473400"/>
          </a:xfrm>
        </p:grpSpPr>
        <p:sp>
          <p:nvSpPr>
            <p:cNvPr id="678" name="Google Shape;678;p16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9" name="Google Shape;679;p16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8</a:t>
              </a:r>
              <a:endParaRPr sz="7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80" name="Google Shape;680;p16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681" name="Google Shape;681;p16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82" name="Google Shape;682;p16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7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83" name="Google Shape;683;p16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684" name="Google Shape;684;p16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85" name="Google Shape;685;p16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7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86" name="Google Shape;686;p16"/>
          <p:cNvSpPr txBox="1"/>
          <p:nvPr/>
        </p:nvSpPr>
        <p:spPr>
          <a:xfrm>
            <a:off x="7571423" y="1289250"/>
            <a:ext cx="1534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Posting the project on Github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87" name="Google Shape;687;p16"/>
          <p:cNvSpPr txBox="1"/>
          <p:nvPr/>
        </p:nvSpPr>
        <p:spPr>
          <a:xfrm>
            <a:off x="1034725" y="1264700"/>
            <a:ext cx="1717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Finding a Database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88" name="Google Shape;688;p16"/>
          <p:cNvSpPr txBox="1"/>
          <p:nvPr/>
        </p:nvSpPr>
        <p:spPr>
          <a:xfrm>
            <a:off x="2169925" y="4131550"/>
            <a:ext cx="15345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Data Scraping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89" name="Google Shape;689;p16"/>
          <p:cNvSpPr txBox="1"/>
          <p:nvPr/>
        </p:nvSpPr>
        <p:spPr>
          <a:xfrm>
            <a:off x="3407925" y="1408500"/>
            <a:ext cx="12864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Data Cleaning 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690" name="Google Shape;690;p16"/>
          <p:cNvSpPr txBox="1"/>
          <p:nvPr/>
        </p:nvSpPr>
        <p:spPr>
          <a:xfrm>
            <a:off x="4287825" y="4131550"/>
            <a:ext cx="1444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Classify Business questions </a:t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691" name="Google Shape;691;p16"/>
          <p:cNvGrpSpPr/>
          <p:nvPr/>
        </p:nvGrpSpPr>
        <p:grpSpPr>
          <a:xfrm>
            <a:off x="6909889" y="3576300"/>
            <a:ext cx="473400" cy="473400"/>
            <a:chOff x="4852739" y="3576300"/>
            <a:chExt cx="473400" cy="473400"/>
          </a:xfrm>
        </p:grpSpPr>
        <p:sp>
          <p:nvSpPr>
            <p:cNvPr id="692" name="Google Shape;692;p16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93" name="Google Shape;693;p16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7</a:t>
              </a:r>
              <a:endParaRPr sz="7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94" name="Google Shape;694;p16"/>
          <p:cNvSpPr txBox="1"/>
          <p:nvPr/>
        </p:nvSpPr>
        <p:spPr>
          <a:xfrm>
            <a:off x="6503400" y="4131550"/>
            <a:ext cx="1286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Visualization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95" name="Google Shape;695;p16"/>
          <p:cNvSpPr txBox="1"/>
          <p:nvPr/>
        </p:nvSpPr>
        <p:spPr>
          <a:xfrm>
            <a:off x="5250900" y="1493263"/>
            <a:ext cx="16566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Data Analysis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3B054BDC-92EA-3B72-8ACC-2519C956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201" y="270145"/>
            <a:ext cx="3247225" cy="608671"/>
          </a:xfrm>
        </p:spPr>
        <p:txBody>
          <a:bodyPr/>
          <a:lstStyle/>
          <a:p>
            <a:r>
              <a:rPr lang="en-US" sz="4000" dirty="0"/>
              <a:t> Work stages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02" name="Google Shape;702;p17"/>
          <p:cNvPicPr preferRelativeResize="0"/>
          <p:nvPr/>
        </p:nvPicPr>
        <p:blipFill rotWithShape="1">
          <a:blip r:embed="rId3">
            <a:alphaModFix/>
          </a:blip>
          <a:srcRect r="60044"/>
          <a:stretch/>
        </p:blipFill>
        <p:spPr>
          <a:xfrm>
            <a:off x="152400" y="1224931"/>
            <a:ext cx="3810173" cy="36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17"/>
          <p:cNvPicPr preferRelativeResize="0"/>
          <p:nvPr/>
        </p:nvPicPr>
        <p:blipFill rotWithShape="1">
          <a:blip r:embed="rId4">
            <a:alphaModFix/>
          </a:blip>
          <a:srcRect l="15869" t="22649" r="15581" b="8734"/>
          <a:stretch/>
        </p:blipFill>
        <p:spPr>
          <a:xfrm>
            <a:off x="4171227" y="1424281"/>
            <a:ext cx="4825974" cy="32281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כותרת 2">
            <a:extLst>
              <a:ext uri="{FF2B5EF4-FFF2-40B4-BE49-F238E27FC236}">
                <a16:creationId xmlns:a16="http://schemas.microsoft.com/office/drawing/2014/main" id="{9A76F8D4-054A-FD34-FB8B-00D22D4B3C50}"/>
              </a:ext>
            </a:extLst>
          </p:cNvPr>
          <p:cNvSpPr txBox="1">
            <a:spLocks/>
          </p:cNvSpPr>
          <p:nvPr/>
        </p:nvSpPr>
        <p:spPr>
          <a:xfrm>
            <a:off x="2666913" y="112016"/>
            <a:ext cx="3810173" cy="60867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chemeClr val="accent2"/>
                </a:solidFill>
                <a:latin typeface="Raleway SemiBold" pitchFamily="2" charset="0"/>
              </a:rPr>
              <a:t>Scraping Tool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14" name="Google Shape;714;p18"/>
          <p:cNvSpPr txBox="1"/>
          <p:nvPr/>
        </p:nvSpPr>
        <p:spPr>
          <a:xfrm>
            <a:off x="748150" y="2039200"/>
            <a:ext cx="143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15" name="Google Shape;715;p18"/>
          <p:cNvSpPr txBox="1"/>
          <p:nvPr/>
        </p:nvSpPr>
        <p:spPr>
          <a:xfrm>
            <a:off x="1494975" y="3221700"/>
            <a:ext cx="143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16" name="Google Shape;716;p18"/>
          <p:cNvSpPr/>
          <p:nvPr/>
        </p:nvSpPr>
        <p:spPr>
          <a:xfrm>
            <a:off x="1036935" y="1306188"/>
            <a:ext cx="1458300" cy="61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education </a:t>
            </a:r>
            <a:endParaRPr b="1"/>
          </a:p>
        </p:txBody>
      </p:sp>
      <p:sp>
        <p:nvSpPr>
          <p:cNvPr id="717" name="Google Shape;717;p18"/>
          <p:cNvSpPr/>
          <p:nvPr/>
        </p:nvSpPr>
        <p:spPr>
          <a:xfrm>
            <a:off x="3020935" y="1306188"/>
            <a:ext cx="1458300" cy="61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     </a:t>
            </a:r>
            <a:r>
              <a:rPr lang="en" b="1">
                <a:latin typeface="Barlow"/>
                <a:ea typeface="Barlow"/>
                <a:cs typeface="Barlow"/>
                <a:sym typeface="Barlow"/>
              </a:rPr>
              <a:t>skills</a:t>
            </a:r>
            <a:endParaRPr b="1"/>
          </a:p>
        </p:txBody>
      </p:sp>
      <p:sp>
        <p:nvSpPr>
          <p:cNvPr id="718" name="Google Shape;718;p18"/>
          <p:cNvSpPr/>
          <p:nvPr/>
        </p:nvSpPr>
        <p:spPr>
          <a:xfrm>
            <a:off x="6676134" y="1306188"/>
            <a:ext cx="1458299" cy="61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Position’s scope </a:t>
            </a:r>
            <a:endParaRPr b="1"/>
          </a:p>
        </p:txBody>
      </p:sp>
      <p:sp>
        <p:nvSpPr>
          <p:cNvPr id="719" name="Google Shape;719;p18"/>
          <p:cNvSpPr/>
          <p:nvPr/>
        </p:nvSpPr>
        <p:spPr>
          <a:xfrm>
            <a:off x="4757473" y="1306200"/>
            <a:ext cx="1640400" cy="61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   Military experience</a:t>
            </a:r>
            <a:endParaRPr b="1"/>
          </a:p>
        </p:txBody>
      </p:sp>
      <p:sp>
        <p:nvSpPr>
          <p:cNvPr id="720" name="Google Shape;720;p18"/>
          <p:cNvSpPr/>
          <p:nvPr/>
        </p:nvSpPr>
        <p:spPr>
          <a:xfrm>
            <a:off x="2373035" y="2427678"/>
            <a:ext cx="1458300" cy="61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rlow"/>
                <a:ea typeface="Barlow"/>
                <a:cs typeface="Barlow"/>
                <a:sym typeface="Barlow"/>
              </a:rPr>
              <a:t>seniority</a:t>
            </a:r>
            <a:endParaRPr b="1" dirty="0"/>
          </a:p>
        </p:txBody>
      </p:sp>
      <p:sp>
        <p:nvSpPr>
          <p:cNvPr id="721" name="Google Shape;721;p18"/>
          <p:cNvSpPr/>
          <p:nvPr/>
        </p:nvSpPr>
        <p:spPr>
          <a:xfrm>
            <a:off x="4608510" y="2452650"/>
            <a:ext cx="1564200" cy="61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rlow"/>
                <a:ea typeface="Barlow"/>
                <a:cs typeface="Barlow"/>
                <a:sym typeface="Barlow"/>
              </a:rPr>
              <a:t>     Jobs’s        Location</a:t>
            </a:r>
            <a:endParaRPr b="1" dirty="0"/>
          </a:p>
        </p:txBody>
      </p:sp>
      <p:sp>
        <p:nvSpPr>
          <p:cNvPr id="16" name="כותרת 2">
            <a:extLst>
              <a:ext uri="{FF2B5EF4-FFF2-40B4-BE49-F238E27FC236}">
                <a16:creationId xmlns:a16="http://schemas.microsoft.com/office/drawing/2014/main" id="{EBAA14EB-A2D7-47C0-3983-431AAE57D3AC}"/>
              </a:ext>
            </a:extLst>
          </p:cNvPr>
          <p:cNvSpPr txBox="1">
            <a:spLocks/>
          </p:cNvSpPr>
          <p:nvPr/>
        </p:nvSpPr>
        <p:spPr>
          <a:xfrm>
            <a:off x="1880613" y="140190"/>
            <a:ext cx="4768273" cy="60867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accent2"/>
                </a:solidFill>
                <a:latin typeface="Raleway SemiBold" pitchFamily="2" charset="0"/>
              </a:rPr>
              <a:t>The Views &amp; Questions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 txBox="1">
            <a:spLocks noGrp="1"/>
          </p:cNvSpPr>
          <p:nvPr>
            <p:ph type="title"/>
          </p:nvPr>
        </p:nvSpPr>
        <p:spPr>
          <a:xfrm>
            <a:off x="934275" y="605600"/>
            <a:ext cx="5163900" cy="8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351" name="Google Shape;35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52" name="Google Shape;352;p14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53" name="Google Shape;353;p14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9" name="Google Shape;379;p14"/>
          <p:cNvSpPr txBox="1"/>
          <p:nvPr/>
        </p:nvSpPr>
        <p:spPr>
          <a:xfrm>
            <a:off x="214602" y="1102115"/>
            <a:ext cx="8305294" cy="375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r>
              <a:rPr lang="en-US" sz="1050" dirty="0">
                <a:solidFill>
                  <a:srgbClr val="2B2A30"/>
                </a:solidFill>
              </a:rPr>
              <a:t>We found that the Most Common Skills Among Analysts are: </a:t>
            </a:r>
            <a:r>
              <a:rPr lang="en-US" sz="1050" dirty="0" err="1">
                <a:solidFill>
                  <a:srgbClr val="2B2A30"/>
                </a:solidFill>
              </a:rPr>
              <a:t>sql</a:t>
            </a:r>
            <a:r>
              <a:rPr lang="en-US" sz="1050" dirty="0">
                <a:solidFill>
                  <a:srgbClr val="2B2A30"/>
                </a:solidFill>
              </a:rPr>
              <a:t>, </a:t>
            </a:r>
            <a:r>
              <a:rPr lang="en-US" sz="1050" dirty="0" err="1">
                <a:solidFill>
                  <a:srgbClr val="2B2A30"/>
                </a:solidFill>
              </a:rPr>
              <a:t>paython</a:t>
            </a:r>
            <a:r>
              <a:rPr lang="en-US" sz="1050" dirty="0">
                <a:solidFill>
                  <a:srgbClr val="2B2A30"/>
                </a:solidFill>
              </a:rPr>
              <a:t> and excel in this order. 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endParaRPr lang="en-US" sz="1050" dirty="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r>
              <a:rPr lang="en-US" sz="1050" dirty="0">
                <a:solidFill>
                  <a:srgbClr val="2B2A30"/>
                </a:solidFill>
              </a:rPr>
              <a:t>The central area of Israel  is the most popular area for data analyst position.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endParaRPr lang="en-US" sz="1050" dirty="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r>
              <a:rPr lang="en-US" sz="1050" dirty="0">
                <a:solidFill>
                  <a:srgbClr val="2B2A30"/>
                </a:solidFill>
              </a:rPr>
              <a:t>Only 5 Percent of data </a:t>
            </a:r>
            <a:r>
              <a:rPr lang="en-US" sz="1050" dirty="0" err="1">
                <a:solidFill>
                  <a:srgbClr val="2B2A30"/>
                </a:solidFill>
              </a:rPr>
              <a:t>analst</a:t>
            </a:r>
            <a:r>
              <a:rPr lang="en-US" sz="1050" dirty="0">
                <a:solidFill>
                  <a:srgbClr val="2B2A30"/>
                </a:solidFill>
              </a:rPr>
              <a:t> position’s scope were part time.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endParaRPr lang="en-US" sz="1050" dirty="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r>
              <a:rPr lang="en-US" sz="1050" dirty="0">
                <a:solidFill>
                  <a:srgbClr val="2B2A30"/>
                </a:solidFill>
              </a:rPr>
              <a:t>For a starting DA it Will Take almost 4 years to become a Senior DA and between 1.6 to 2.5 years to be promoted to different positions.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endParaRPr lang="en-US" sz="1050" dirty="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r>
              <a:rPr lang="en-US" sz="1050" dirty="0">
                <a:solidFill>
                  <a:srgbClr val="2B2A30"/>
                </a:solidFill>
              </a:rPr>
              <a:t>The majority of analysts graduated with a </a:t>
            </a:r>
            <a:r>
              <a:rPr lang="en-US" sz="1050" dirty="0" err="1">
                <a:solidFill>
                  <a:srgbClr val="2B2A30"/>
                </a:solidFill>
              </a:rPr>
              <a:t>bachleors</a:t>
            </a:r>
            <a:r>
              <a:rPr lang="en-US" sz="1050" dirty="0">
                <a:solidFill>
                  <a:srgbClr val="2B2A30"/>
                </a:solidFill>
              </a:rPr>
              <a:t> degree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endParaRPr lang="en-US" sz="1050" dirty="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r>
              <a:rPr lang="en-US" sz="1050" dirty="0">
                <a:solidFill>
                  <a:srgbClr val="2B2A30"/>
                </a:solidFill>
              </a:rPr>
              <a:t>Contrary to popular assumptions that experienced military veterans occupy a large amount of DA positions, they made up only 8%  of our data. 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endParaRPr lang="en-US" sz="1050" dirty="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endParaRPr lang="en-US" sz="1050" dirty="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endParaRPr lang="en-US" sz="1050" dirty="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endParaRPr lang="en-US" sz="1050" dirty="0">
              <a:solidFill>
                <a:srgbClr val="2B2A3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endParaRPr lang="en-US" sz="1050" dirty="0">
              <a:solidFill>
                <a:srgbClr val="2B2A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2B2A30"/>
              </a:solidFill>
            </a:endParaRPr>
          </a:p>
          <a:p>
            <a:pPr marL="45720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2B2A30"/>
              </a:solidFill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2B2A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26713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246</Words>
  <Application>Microsoft Office PowerPoint</Application>
  <PresentationFormat>‫הצגה על המסך (16:9)</PresentationFormat>
  <Paragraphs>66</Paragraphs>
  <Slides>7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4" baseType="lpstr">
      <vt:lpstr>Arial</vt:lpstr>
      <vt:lpstr>Barlow Light</vt:lpstr>
      <vt:lpstr>Barlow</vt:lpstr>
      <vt:lpstr>Raleway SemiBold</vt:lpstr>
      <vt:lpstr>Calibri</vt:lpstr>
      <vt:lpstr>Raleway</vt:lpstr>
      <vt:lpstr>Gaoler template</vt:lpstr>
      <vt:lpstr>Data analysts       in Israel</vt:lpstr>
      <vt:lpstr>Project Goals</vt:lpstr>
      <vt:lpstr>Project Details</vt:lpstr>
      <vt:lpstr> Work stages </vt:lpstr>
      <vt:lpstr>מצגת של PowerPoint‏</vt:lpstr>
      <vt:lpstr>מצגת של PowerPoint‏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analysts       in Israel</dc:title>
  <cp:lastModifiedBy>יפת דמארי</cp:lastModifiedBy>
  <cp:revision>13</cp:revision>
  <dcterms:modified xsi:type="dcterms:W3CDTF">2022-06-16T09:26:32Z</dcterms:modified>
</cp:coreProperties>
</file>