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bril Fatface" panose="02000503000000020003" pitchFamily="2" charset="-94"/>
      <p:regular r:id="rId15"/>
    </p:embeddedFont>
    <p:embeddedFont>
      <p:font typeface="Just Another Hand" panose="02000506000000020003" pitchFamily="2" charset="0"/>
      <p:regular r:id="rId16"/>
    </p:embeddedFont>
    <p:embeddedFont>
      <p:font typeface="Roboto" panose="02000000000000000000" pitchFamily="2" charset="0"/>
      <p:regular r:id="rId17"/>
    </p:embeddedFont>
    <p:embeddedFont>
      <p:font typeface="Roboto Bold" panose="020000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3" Type="http://schemas.openxmlformats.org/officeDocument/2006/relationships/image" Target="../media/image2.svg" /><Relationship Id="rId7" Type="http://schemas.openxmlformats.org/officeDocument/2006/relationships/image" Target="../media/image6.svg" /><Relationship Id="rId12"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0" Type="http://schemas.openxmlformats.org/officeDocument/2006/relationships/image" Target="../media/image9.png" /><Relationship Id="rId4" Type="http://schemas.openxmlformats.org/officeDocument/2006/relationships/image" Target="../media/image3.png" /><Relationship Id="rId9" Type="http://schemas.openxmlformats.org/officeDocument/2006/relationships/image" Target="../media/image8.svg" /></Relationships>
</file>

<file path=ppt/slides/_rels/slide10.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Layout" Target="../slideLayouts/slideLayout7.xml" /><Relationship Id="rId5" Type="http://schemas.openxmlformats.org/officeDocument/2006/relationships/image" Target="../media/image4.svg" /><Relationship Id="rId4" Type="http://schemas.openxmlformats.org/officeDocument/2006/relationships/image" Target="../media/image3.png" /></Relationships>
</file>

<file path=ppt/slides/_rels/slide11.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image" Target="../media/image32.png" /><Relationship Id="rId5" Type="http://schemas.openxmlformats.org/officeDocument/2006/relationships/image" Target="../media/image4.sv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image" Target="../media/image35.svg" /><Relationship Id="rId7" Type="http://schemas.openxmlformats.org/officeDocument/2006/relationships/image" Target="../media/image12.svg" /><Relationship Id="rId2" Type="http://schemas.openxmlformats.org/officeDocument/2006/relationships/image" Target="../media/image34.png" /><Relationship Id="rId1" Type="http://schemas.openxmlformats.org/officeDocument/2006/relationships/slideLayout" Target="../slideLayouts/slideLayout7.xml" /><Relationship Id="rId6" Type="http://schemas.openxmlformats.org/officeDocument/2006/relationships/image" Target="../media/image11.png" /><Relationship Id="rId11" Type="http://schemas.openxmlformats.org/officeDocument/2006/relationships/image" Target="../media/image10.svg" /><Relationship Id="rId5" Type="http://schemas.openxmlformats.org/officeDocument/2006/relationships/image" Target="../media/image37.svg" /><Relationship Id="rId10" Type="http://schemas.openxmlformats.org/officeDocument/2006/relationships/image" Target="../media/image9.png" /><Relationship Id="rId4" Type="http://schemas.openxmlformats.org/officeDocument/2006/relationships/image" Target="../media/image36.png" /><Relationship Id="rId9" Type="http://schemas.openxmlformats.org/officeDocument/2006/relationships/image" Target="../media/image6.svg" /></Relationships>
</file>

<file path=ppt/slides/_rels/slide2.xml.rels><?xml version="1.0" encoding="UTF-8" standalone="yes"?>
<Relationships xmlns="http://schemas.openxmlformats.org/package/2006/relationships"><Relationship Id="rId8" Type="http://schemas.openxmlformats.org/officeDocument/2006/relationships/image" Target="../media/image3.png" /><Relationship Id="rId13" Type="http://schemas.openxmlformats.org/officeDocument/2006/relationships/image" Target="../media/image22.svg" /><Relationship Id="rId3" Type="http://schemas.openxmlformats.org/officeDocument/2006/relationships/image" Target="../media/image14.svg" /><Relationship Id="rId7" Type="http://schemas.openxmlformats.org/officeDocument/2006/relationships/image" Target="../media/image18.svg" /><Relationship Id="rId12" Type="http://schemas.openxmlformats.org/officeDocument/2006/relationships/image" Target="../media/image21.png" /><Relationship Id="rId2" Type="http://schemas.openxmlformats.org/officeDocument/2006/relationships/image" Target="../media/image13.png" /><Relationship Id="rId1" Type="http://schemas.openxmlformats.org/officeDocument/2006/relationships/slideLayout" Target="../slideLayouts/slideLayout7.xml" /><Relationship Id="rId6" Type="http://schemas.openxmlformats.org/officeDocument/2006/relationships/image" Target="../media/image17.png" /><Relationship Id="rId11" Type="http://schemas.openxmlformats.org/officeDocument/2006/relationships/image" Target="../media/image20.svg" /><Relationship Id="rId5" Type="http://schemas.openxmlformats.org/officeDocument/2006/relationships/image" Target="../media/image16.svg" /><Relationship Id="rId15" Type="http://schemas.openxmlformats.org/officeDocument/2006/relationships/image" Target="../media/image24.svg" /><Relationship Id="rId10" Type="http://schemas.openxmlformats.org/officeDocument/2006/relationships/image" Target="../media/image19.png" /><Relationship Id="rId4" Type="http://schemas.openxmlformats.org/officeDocument/2006/relationships/image" Target="../media/image15.png" /><Relationship Id="rId9" Type="http://schemas.openxmlformats.org/officeDocument/2006/relationships/image" Target="../media/image4.svg" /><Relationship Id="rId14" Type="http://schemas.openxmlformats.org/officeDocument/2006/relationships/image" Target="../media/image23.png" /></Relationships>
</file>

<file path=ppt/slides/_rels/slide3.xml.rels><?xml version="1.0" encoding="UTF-8" standalone="yes"?>
<Relationships xmlns="http://schemas.openxmlformats.org/package/2006/relationships"><Relationship Id="rId8" Type="http://schemas.openxmlformats.org/officeDocument/2006/relationships/image" Target="../media/image27.png" /><Relationship Id="rId3" Type="http://schemas.openxmlformats.org/officeDocument/2006/relationships/image" Target="../media/image6.svg" /><Relationship Id="rId7" Type="http://schemas.openxmlformats.org/officeDocument/2006/relationships/image" Target="../media/image26.sv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4.svg" /><Relationship Id="rId4" Type="http://schemas.openxmlformats.org/officeDocument/2006/relationships/image" Target="../media/image3.png" /><Relationship Id="rId9" Type="http://schemas.openxmlformats.org/officeDocument/2006/relationships/image" Target="../media/image28.svg" /></Relationships>
</file>

<file path=ppt/slides/_rels/slide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6.svg" /><Relationship Id="rId7" Type="http://schemas.openxmlformats.org/officeDocument/2006/relationships/image" Target="../media/image26.sv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4.svg"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6.svg" /><Relationship Id="rId7" Type="http://schemas.openxmlformats.org/officeDocument/2006/relationships/image" Target="../media/image26.sv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image" Target="../media/image25.png" /><Relationship Id="rId5" Type="http://schemas.openxmlformats.org/officeDocument/2006/relationships/image" Target="../media/image4.sv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Layout" Target="../slideLayouts/slideLayout7.xml" /><Relationship Id="rId5" Type="http://schemas.openxmlformats.org/officeDocument/2006/relationships/image" Target="../media/image4.sv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image" Target="../media/image31.png" /><Relationship Id="rId5" Type="http://schemas.openxmlformats.org/officeDocument/2006/relationships/image" Target="../media/image4.svg"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rot="-3863822">
            <a:off x="5532623" y="29299"/>
            <a:ext cx="7222754" cy="10228402"/>
          </a:xfrm>
          <a:custGeom>
            <a:avLst/>
            <a:gdLst/>
            <a:ahLst/>
            <a:cxnLst/>
            <a:rect l="l" t="t" r="r" b="b"/>
            <a:pathLst>
              <a:path w="7222754" h="10228402">
                <a:moveTo>
                  <a:pt x="0" y="0"/>
                </a:moveTo>
                <a:lnTo>
                  <a:pt x="7222754" y="0"/>
                </a:lnTo>
                <a:lnTo>
                  <a:pt x="7222754" y="10228402"/>
                </a:lnTo>
                <a:lnTo>
                  <a:pt x="0" y="102284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58607" y="3086100"/>
            <a:ext cx="1668364" cy="4114800"/>
          </a:xfrm>
          <a:custGeom>
            <a:avLst/>
            <a:gdLst/>
            <a:ahLst/>
            <a:cxnLst/>
            <a:rect l="l" t="t" r="r" b="b"/>
            <a:pathLst>
              <a:path w="1668364" h="4114800">
                <a:moveTo>
                  <a:pt x="0" y="0"/>
                </a:moveTo>
                <a:lnTo>
                  <a:pt x="1668365" y="0"/>
                </a:lnTo>
                <a:lnTo>
                  <a:pt x="16683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580225" y="8044830"/>
            <a:ext cx="8620495" cy="8542127"/>
          </a:xfrm>
          <a:custGeom>
            <a:avLst/>
            <a:gdLst/>
            <a:ahLst/>
            <a:cxnLst/>
            <a:rect l="l" t="t" r="r" b="b"/>
            <a:pathLst>
              <a:path w="8620495" h="8542127">
                <a:moveTo>
                  <a:pt x="0" y="0"/>
                </a:moveTo>
                <a:lnTo>
                  <a:pt x="8620495" y="0"/>
                </a:lnTo>
                <a:lnTo>
                  <a:pt x="8620495" y="8542127"/>
                </a:lnTo>
                <a:lnTo>
                  <a:pt x="0" y="85421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5912350" y="-2704068"/>
            <a:ext cx="6018989" cy="4114800"/>
          </a:xfrm>
          <a:custGeom>
            <a:avLst/>
            <a:gdLst/>
            <a:ahLst/>
            <a:cxnLst/>
            <a:rect l="l" t="t" r="r" b="b"/>
            <a:pathLst>
              <a:path w="6018989" h="4114800">
                <a:moveTo>
                  <a:pt x="0" y="0"/>
                </a:moveTo>
                <a:lnTo>
                  <a:pt x="6018989" y="0"/>
                </a:lnTo>
                <a:lnTo>
                  <a:pt x="601898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4105882" y="3828854"/>
            <a:ext cx="9631926" cy="3086100"/>
          </a:xfrm>
          <a:prstGeom prst="rect">
            <a:avLst/>
          </a:prstGeom>
        </p:spPr>
        <p:txBody>
          <a:bodyPr lIns="0" tIns="0" rIns="0" bIns="0" rtlCol="0" anchor="t">
            <a:spAutoFit/>
          </a:bodyPr>
          <a:lstStyle/>
          <a:p>
            <a:pPr algn="ctr">
              <a:lnSpc>
                <a:spcPts val="25199"/>
              </a:lnSpc>
            </a:pPr>
            <a:r>
              <a:rPr lang="en-US" sz="18000">
                <a:solidFill>
                  <a:srgbClr val="454B64"/>
                </a:solidFill>
                <a:latin typeface="Just Another Hand"/>
                <a:ea typeface="Just Another Hand"/>
                <a:cs typeface="Just Another Hand"/>
                <a:sym typeface="Just Another Hand"/>
              </a:rPr>
              <a:t>DOCKER</a:t>
            </a:r>
          </a:p>
        </p:txBody>
      </p:sp>
      <p:sp>
        <p:nvSpPr>
          <p:cNvPr id="8" name="Freeform 8"/>
          <p:cNvSpPr/>
          <p:nvPr/>
        </p:nvSpPr>
        <p:spPr>
          <a:xfrm>
            <a:off x="15601764" y="8044830"/>
            <a:ext cx="4577417" cy="4252837"/>
          </a:xfrm>
          <a:custGeom>
            <a:avLst/>
            <a:gdLst/>
            <a:ahLst/>
            <a:cxnLst/>
            <a:rect l="l" t="t" r="r" b="b"/>
            <a:pathLst>
              <a:path w="4577417" h="4252837">
                <a:moveTo>
                  <a:pt x="0" y="0"/>
                </a:moveTo>
                <a:lnTo>
                  <a:pt x="4577417" y="0"/>
                </a:lnTo>
                <a:lnTo>
                  <a:pt x="4577417" y="4252837"/>
                </a:lnTo>
                <a:lnTo>
                  <a:pt x="0" y="425283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4035369" y="8026604"/>
            <a:ext cx="8620495" cy="8542127"/>
          </a:xfrm>
          <a:custGeom>
            <a:avLst/>
            <a:gdLst/>
            <a:ahLst/>
            <a:cxnLst/>
            <a:rect l="l" t="t" r="r" b="b"/>
            <a:pathLst>
              <a:path w="8620495" h="8542127">
                <a:moveTo>
                  <a:pt x="0" y="0"/>
                </a:moveTo>
                <a:lnTo>
                  <a:pt x="8620495" y="0"/>
                </a:lnTo>
                <a:lnTo>
                  <a:pt x="8620495" y="8542126"/>
                </a:lnTo>
                <a:lnTo>
                  <a:pt x="0" y="85421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622652" y="8026604"/>
            <a:ext cx="3594021" cy="4114800"/>
          </a:xfrm>
          <a:custGeom>
            <a:avLst/>
            <a:gdLst/>
            <a:ahLst/>
            <a:cxnLst/>
            <a:rect l="l" t="t" r="r" b="b"/>
            <a:pathLst>
              <a:path w="3594021" h="4114800">
                <a:moveTo>
                  <a:pt x="0" y="0"/>
                </a:moveTo>
                <a:lnTo>
                  <a:pt x="3594021" y="0"/>
                </a:lnTo>
                <a:lnTo>
                  <a:pt x="359402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710862" y="692425"/>
            <a:ext cx="14424892" cy="1518793"/>
          </a:xfrm>
          <a:prstGeom prst="rect">
            <a:avLst/>
          </a:prstGeom>
        </p:spPr>
        <p:txBody>
          <a:bodyPr lIns="0" tIns="0" rIns="0" bIns="0" rtlCol="0" anchor="t">
            <a:spAutoFit/>
          </a:bodyPr>
          <a:lstStyle/>
          <a:p>
            <a:pPr algn="just">
              <a:lnSpc>
                <a:spcPts val="12377"/>
              </a:lnSpc>
            </a:pPr>
            <a:r>
              <a:rPr lang="en-US" sz="8840">
                <a:solidFill>
                  <a:srgbClr val="454B64"/>
                </a:solidFill>
                <a:latin typeface="Just Another Hand"/>
                <a:ea typeface="Just Another Hand"/>
                <a:cs typeface="Just Another Hand"/>
                <a:sym typeface="Just Another Hand"/>
              </a:rPr>
              <a:t>Docker Kurulduğunda Kubernetes de Kuruluyor mu?</a:t>
            </a:r>
          </a:p>
        </p:txBody>
      </p:sp>
      <p:sp>
        <p:nvSpPr>
          <p:cNvPr id="5" name="TextBox 5"/>
          <p:cNvSpPr txBox="1"/>
          <p:nvPr/>
        </p:nvSpPr>
        <p:spPr>
          <a:xfrm>
            <a:off x="710862" y="2607856"/>
            <a:ext cx="13189669" cy="4995087"/>
          </a:xfrm>
          <a:prstGeom prst="rect">
            <a:avLst/>
          </a:prstGeom>
        </p:spPr>
        <p:txBody>
          <a:bodyPr lIns="0" tIns="0" rIns="0" bIns="0" rtlCol="0" anchor="t">
            <a:spAutoFit/>
          </a:bodyPr>
          <a:lstStyle/>
          <a:p>
            <a:pPr algn="l">
              <a:lnSpc>
                <a:spcPts val="4001"/>
              </a:lnSpc>
              <a:spcBef>
                <a:spcPct val="0"/>
              </a:spcBef>
            </a:pPr>
            <a:r>
              <a:rPr lang="en-US" sz="2858" b="1">
                <a:solidFill>
                  <a:srgbClr val="454B64"/>
                </a:solidFill>
                <a:latin typeface="Roboto Bold"/>
                <a:ea typeface="Roboto Bold"/>
                <a:cs typeface="Roboto Bold"/>
                <a:sym typeface="Roboto Bold"/>
              </a:rPr>
              <a:t>Docker ve Kubernetes, konteyner teknolojilerinde sıkça birlikte kullanılan araçlardır, ancak Docker kurulumuyla otomatik olarak Kubernetes kurulmaz. Docker, konteynerleri çalıştırmak için kullanılan bir platformdur, Kubernetes ise konteynerleri yönetmek için kullanılan bir orkestrasyon aracıdır. </a:t>
            </a:r>
          </a:p>
          <a:p>
            <a:pPr algn="l">
              <a:lnSpc>
                <a:spcPts val="4001"/>
              </a:lnSpc>
              <a:spcBef>
                <a:spcPct val="0"/>
              </a:spcBef>
            </a:pPr>
            <a:endParaRPr lang="en-US" sz="2858" b="1">
              <a:solidFill>
                <a:srgbClr val="454B64"/>
              </a:solidFill>
              <a:latin typeface="Roboto Bold"/>
              <a:ea typeface="Roboto Bold"/>
              <a:cs typeface="Roboto Bold"/>
              <a:sym typeface="Roboto Bold"/>
            </a:endParaRPr>
          </a:p>
          <a:p>
            <a:pPr algn="l">
              <a:lnSpc>
                <a:spcPts val="4001"/>
              </a:lnSpc>
              <a:spcBef>
                <a:spcPct val="0"/>
              </a:spcBef>
            </a:pPr>
            <a:r>
              <a:rPr lang="en-US" sz="2858" b="1">
                <a:solidFill>
                  <a:srgbClr val="454B64"/>
                </a:solidFill>
                <a:latin typeface="Roboto Bold"/>
                <a:ea typeface="Roboto Bold"/>
                <a:cs typeface="Roboto Bold"/>
                <a:sym typeface="Roboto Bold"/>
              </a:rPr>
              <a:t>Eğer Docker Desktop kullanıyorsanız, Docker Desktop ile birlikte gelen bir Kubernetes seçeneği bulunur ve bu seçeneği aktif hale getirdiğinizde Kubernetes’i yerel olarak çalıştırabilirsiniz. Ancak, Docker’ın normal kurulumunda Kubernetes bulunmaz. Kubernetes’i ayrı bir araç olarak kurmanız gerekmektedir.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493371" y="2652637"/>
            <a:ext cx="11301259" cy="3531643"/>
          </a:xfrm>
          <a:custGeom>
            <a:avLst/>
            <a:gdLst/>
            <a:ahLst/>
            <a:cxnLst/>
            <a:rect l="l" t="t" r="r" b="b"/>
            <a:pathLst>
              <a:path w="11301259" h="3531643">
                <a:moveTo>
                  <a:pt x="0" y="0"/>
                </a:moveTo>
                <a:lnTo>
                  <a:pt x="11301258" y="0"/>
                </a:lnTo>
                <a:lnTo>
                  <a:pt x="11301258" y="3531643"/>
                </a:lnTo>
                <a:lnTo>
                  <a:pt x="0" y="3531643"/>
                </a:lnTo>
                <a:lnTo>
                  <a:pt x="0" y="0"/>
                </a:lnTo>
                <a:close/>
              </a:path>
            </a:pathLst>
          </a:custGeom>
          <a:blipFill>
            <a:blip r:embed="rId6"/>
            <a:stretch>
              <a:fillRect/>
            </a:stretch>
          </a:blipFill>
        </p:spPr>
      </p:sp>
      <p:sp>
        <p:nvSpPr>
          <p:cNvPr id="5" name="TextBox 5"/>
          <p:cNvSpPr txBox="1"/>
          <p:nvPr/>
        </p:nvSpPr>
        <p:spPr>
          <a:xfrm>
            <a:off x="1071805" y="819150"/>
            <a:ext cx="11633107" cy="1813234"/>
          </a:xfrm>
          <a:prstGeom prst="rect">
            <a:avLst/>
          </a:prstGeom>
        </p:spPr>
        <p:txBody>
          <a:bodyPr lIns="0" tIns="0" rIns="0" bIns="0" rtlCol="0" anchor="t">
            <a:spAutoFit/>
          </a:bodyPr>
          <a:lstStyle/>
          <a:p>
            <a:pPr algn="just">
              <a:lnSpc>
                <a:spcPts val="14732"/>
              </a:lnSpc>
            </a:pPr>
            <a:r>
              <a:rPr lang="en-US" sz="10522">
                <a:solidFill>
                  <a:srgbClr val="454B64"/>
                </a:solidFill>
                <a:latin typeface="Just Another Hand"/>
                <a:ea typeface="Just Another Hand"/>
                <a:cs typeface="Just Another Hand"/>
                <a:sym typeface="Just Another Hand"/>
              </a:rPr>
              <a:t>Bir proje nasıl dockerize edilir? </a:t>
            </a:r>
          </a:p>
        </p:txBody>
      </p:sp>
      <p:sp>
        <p:nvSpPr>
          <p:cNvPr id="6" name="TextBox 6"/>
          <p:cNvSpPr txBox="1"/>
          <p:nvPr/>
        </p:nvSpPr>
        <p:spPr>
          <a:xfrm>
            <a:off x="319517" y="6521450"/>
            <a:ext cx="2737650" cy="1384300"/>
          </a:xfrm>
          <a:prstGeom prst="rect">
            <a:avLst/>
          </a:prstGeom>
        </p:spPr>
        <p:txBody>
          <a:bodyPr lIns="0" tIns="0" rIns="0" bIns="0" rtlCol="0" anchor="t">
            <a:spAutoFit/>
          </a:bodyPr>
          <a:lstStyle/>
          <a:p>
            <a:pPr algn="l">
              <a:lnSpc>
                <a:spcPts val="5599"/>
              </a:lnSpc>
            </a:pPr>
            <a:r>
              <a:rPr lang="en-US" sz="3999" b="1">
                <a:solidFill>
                  <a:srgbClr val="8F9CD1"/>
                </a:solidFill>
                <a:latin typeface="Roboto Bold"/>
                <a:ea typeface="Roboto Bold"/>
                <a:cs typeface="Roboto Bold"/>
                <a:sym typeface="Roboto Bold"/>
              </a:rPr>
              <a:t>DockerFile Oluşturma</a:t>
            </a:r>
          </a:p>
        </p:txBody>
      </p:sp>
      <p:sp>
        <p:nvSpPr>
          <p:cNvPr id="7" name="TextBox 7"/>
          <p:cNvSpPr txBox="1"/>
          <p:nvPr/>
        </p:nvSpPr>
        <p:spPr>
          <a:xfrm>
            <a:off x="6888359" y="6521450"/>
            <a:ext cx="3294280" cy="1384300"/>
          </a:xfrm>
          <a:prstGeom prst="rect">
            <a:avLst/>
          </a:prstGeom>
        </p:spPr>
        <p:txBody>
          <a:bodyPr lIns="0" tIns="0" rIns="0" bIns="0" rtlCol="0" anchor="t">
            <a:spAutoFit/>
          </a:bodyPr>
          <a:lstStyle/>
          <a:p>
            <a:pPr algn="l">
              <a:lnSpc>
                <a:spcPts val="5599"/>
              </a:lnSpc>
            </a:pPr>
            <a:r>
              <a:rPr lang="en-US" sz="3999" b="1">
                <a:solidFill>
                  <a:srgbClr val="8F9CD1"/>
                </a:solidFill>
                <a:latin typeface="Roboto Bold"/>
                <a:ea typeface="Roboto Bold"/>
                <a:cs typeface="Roboto Bold"/>
                <a:sym typeface="Roboto Bold"/>
              </a:rPr>
              <a:t>Docker İmajı Oluşturma</a:t>
            </a:r>
          </a:p>
        </p:txBody>
      </p:sp>
      <p:sp>
        <p:nvSpPr>
          <p:cNvPr id="8" name="TextBox 8"/>
          <p:cNvSpPr txBox="1"/>
          <p:nvPr/>
        </p:nvSpPr>
        <p:spPr>
          <a:xfrm>
            <a:off x="13466427" y="6521450"/>
            <a:ext cx="3548733" cy="1384300"/>
          </a:xfrm>
          <a:prstGeom prst="rect">
            <a:avLst/>
          </a:prstGeom>
        </p:spPr>
        <p:txBody>
          <a:bodyPr lIns="0" tIns="0" rIns="0" bIns="0" rtlCol="0" anchor="t">
            <a:spAutoFit/>
          </a:bodyPr>
          <a:lstStyle/>
          <a:p>
            <a:pPr algn="l">
              <a:lnSpc>
                <a:spcPts val="5599"/>
              </a:lnSpc>
            </a:pPr>
            <a:r>
              <a:rPr lang="en-US" sz="3999" b="1">
                <a:solidFill>
                  <a:srgbClr val="8F9CD1"/>
                </a:solidFill>
                <a:latin typeface="Roboto Bold"/>
                <a:ea typeface="Roboto Bold"/>
                <a:cs typeface="Roboto Bold"/>
                <a:sym typeface="Roboto Bold"/>
              </a:rPr>
              <a:t>Konteyneri Çalıştırma</a:t>
            </a:r>
          </a:p>
        </p:txBody>
      </p:sp>
      <p:sp>
        <p:nvSpPr>
          <p:cNvPr id="9" name="AutoShape 9"/>
          <p:cNvSpPr/>
          <p:nvPr/>
        </p:nvSpPr>
        <p:spPr>
          <a:xfrm>
            <a:off x="3057167" y="7251700"/>
            <a:ext cx="3831192" cy="0"/>
          </a:xfrm>
          <a:prstGeom prst="line">
            <a:avLst/>
          </a:prstGeom>
          <a:ln w="38100" cap="flat">
            <a:solidFill>
              <a:srgbClr val="000000"/>
            </a:solidFill>
            <a:prstDash val="sysDot"/>
            <a:headEnd type="none" w="sm" len="sm"/>
            <a:tailEnd type="arrow" w="med" len="sm"/>
          </a:ln>
        </p:spPr>
      </p:sp>
      <p:sp>
        <p:nvSpPr>
          <p:cNvPr id="10" name="AutoShape 10"/>
          <p:cNvSpPr/>
          <p:nvPr/>
        </p:nvSpPr>
        <p:spPr>
          <a:xfrm>
            <a:off x="10182639" y="7251700"/>
            <a:ext cx="3283788" cy="0"/>
          </a:xfrm>
          <a:prstGeom prst="line">
            <a:avLst/>
          </a:prstGeom>
          <a:ln w="38100" cap="flat">
            <a:solidFill>
              <a:srgbClr val="000000"/>
            </a:solidFill>
            <a:prstDash val="sysDot"/>
            <a:headEnd type="none" w="sm" len="sm"/>
            <a:tailEnd type="arrow" w="med"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285152" y="2223773"/>
            <a:ext cx="17717695" cy="6533400"/>
          </a:xfrm>
          <a:custGeom>
            <a:avLst/>
            <a:gdLst/>
            <a:ahLst/>
            <a:cxnLst/>
            <a:rect l="l" t="t" r="r" b="b"/>
            <a:pathLst>
              <a:path w="17717695" h="6533400">
                <a:moveTo>
                  <a:pt x="0" y="0"/>
                </a:moveTo>
                <a:lnTo>
                  <a:pt x="17717696" y="0"/>
                </a:lnTo>
                <a:lnTo>
                  <a:pt x="17717696" y="6533400"/>
                </a:lnTo>
                <a:lnTo>
                  <a:pt x="0" y="6533400"/>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rot="-3863822">
            <a:off x="7691173" y="2602776"/>
            <a:ext cx="2905653" cy="4114800"/>
          </a:xfrm>
          <a:custGeom>
            <a:avLst/>
            <a:gdLst/>
            <a:ahLst/>
            <a:cxnLst/>
            <a:rect l="l" t="t" r="r" b="b"/>
            <a:pathLst>
              <a:path w="2905653" h="4114800">
                <a:moveTo>
                  <a:pt x="0" y="0"/>
                </a:moveTo>
                <a:lnTo>
                  <a:pt x="2905654" y="0"/>
                </a:lnTo>
                <a:lnTo>
                  <a:pt x="290565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084374">
            <a:off x="14334585" y="6350004"/>
            <a:ext cx="6161952" cy="6161952"/>
          </a:xfrm>
          <a:custGeom>
            <a:avLst/>
            <a:gdLst/>
            <a:ahLst/>
            <a:cxnLst/>
            <a:rect l="l" t="t" r="r" b="b"/>
            <a:pathLst>
              <a:path w="6161952" h="6161952">
                <a:moveTo>
                  <a:pt x="0" y="0"/>
                </a:moveTo>
                <a:lnTo>
                  <a:pt x="6161952" y="0"/>
                </a:lnTo>
                <a:lnTo>
                  <a:pt x="6161952" y="6161951"/>
                </a:lnTo>
                <a:lnTo>
                  <a:pt x="0" y="6161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5218150" y="7944304"/>
            <a:ext cx="3594021" cy="4114800"/>
          </a:xfrm>
          <a:custGeom>
            <a:avLst/>
            <a:gdLst/>
            <a:ahLst/>
            <a:cxnLst/>
            <a:rect l="l" t="t" r="r" b="b"/>
            <a:pathLst>
              <a:path w="3594021" h="4114800">
                <a:moveTo>
                  <a:pt x="3594020" y="0"/>
                </a:moveTo>
                <a:lnTo>
                  <a:pt x="0" y="0"/>
                </a:lnTo>
                <a:lnTo>
                  <a:pt x="0" y="4114800"/>
                </a:lnTo>
                <a:lnTo>
                  <a:pt x="3594020" y="4114800"/>
                </a:lnTo>
                <a:lnTo>
                  <a:pt x="359402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838970" y="6859419"/>
            <a:ext cx="8620495" cy="8542127"/>
          </a:xfrm>
          <a:custGeom>
            <a:avLst/>
            <a:gdLst/>
            <a:ahLst/>
            <a:cxnLst/>
            <a:rect l="l" t="t" r="r" b="b"/>
            <a:pathLst>
              <a:path w="8620495" h="8542127">
                <a:moveTo>
                  <a:pt x="0" y="0"/>
                </a:moveTo>
                <a:lnTo>
                  <a:pt x="8620495" y="0"/>
                </a:lnTo>
                <a:lnTo>
                  <a:pt x="8620495" y="8542126"/>
                </a:lnTo>
                <a:lnTo>
                  <a:pt x="0" y="85421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0" y="7777500"/>
            <a:ext cx="3187632" cy="2961600"/>
          </a:xfrm>
          <a:custGeom>
            <a:avLst/>
            <a:gdLst/>
            <a:ahLst/>
            <a:cxnLst/>
            <a:rect l="l" t="t" r="r" b="b"/>
            <a:pathLst>
              <a:path w="3187632" h="2961600">
                <a:moveTo>
                  <a:pt x="0" y="0"/>
                </a:moveTo>
                <a:lnTo>
                  <a:pt x="3187632" y="0"/>
                </a:lnTo>
                <a:lnTo>
                  <a:pt x="3187632" y="2961600"/>
                </a:lnTo>
                <a:lnTo>
                  <a:pt x="0" y="296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5454544" y="2945676"/>
            <a:ext cx="7378912" cy="3086100"/>
          </a:xfrm>
          <a:prstGeom prst="rect">
            <a:avLst/>
          </a:prstGeom>
        </p:spPr>
        <p:txBody>
          <a:bodyPr lIns="0" tIns="0" rIns="0" bIns="0" rtlCol="0" anchor="t">
            <a:spAutoFit/>
          </a:bodyPr>
          <a:lstStyle/>
          <a:p>
            <a:pPr algn="ctr">
              <a:lnSpc>
                <a:spcPts val="25199"/>
              </a:lnSpc>
            </a:pPr>
            <a:r>
              <a:rPr lang="en-US" sz="18000">
                <a:solidFill>
                  <a:srgbClr val="454B64"/>
                </a:solidFill>
                <a:latin typeface="Just Another Hand"/>
                <a:ea typeface="Just Another Hand"/>
                <a:cs typeface="Just Another Hand"/>
                <a:sym typeface="Just Another Hand"/>
              </a:rPr>
              <a:t>Teşekkürler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rot="-3863822">
            <a:off x="6908108" y="1493849"/>
            <a:ext cx="4471784" cy="6332654"/>
          </a:xfrm>
          <a:custGeom>
            <a:avLst/>
            <a:gdLst/>
            <a:ahLst/>
            <a:cxnLst/>
            <a:rect l="l" t="t" r="r" b="b"/>
            <a:pathLst>
              <a:path w="4471784" h="6332654">
                <a:moveTo>
                  <a:pt x="0" y="0"/>
                </a:moveTo>
                <a:lnTo>
                  <a:pt x="4471784" y="0"/>
                </a:lnTo>
                <a:lnTo>
                  <a:pt x="4471784" y="6332654"/>
                </a:lnTo>
                <a:lnTo>
                  <a:pt x="0" y="6332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006485" y="3344418"/>
            <a:ext cx="6275029" cy="3086100"/>
          </a:xfrm>
          <a:prstGeom prst="rect">
            <a:avLst/>
          </a:prstGeom>
        </p:spPr>
        <p:txBody>
          <a:bodyPr lIns="0" tIns="0" rIns="0" bIns="0" rtlCol="0" anchor="t">
            <a:spAutoFit/>
          </a:bodyPr>
          <a:lstStyle/>
          <a:p>
            <a:pPr algn="ctr">
              <a:lnSpc>
                <a:spcPts val="25199"/>
              </a:lnSpc>
            </a:pPr>
            <a:r>
              <a:rPr lang="en-US" sz="18000">
                <a:solidFill>
                  <a:srgbClr val="454B64"/>
                </a:solidFill>
                <a:latin typeface="Just Another Hand"/>
                <a:ea typeface="Just Another Hand"/>
                <a:cs typeface="Just Another Hand"/>
                <a:sym typeface="Just Another Hand"/>
              </a:rPr>
              <a:t>Konular</a:t>
            </a:r>
          </a:p>
        </p:txBody>
      </p:sp>
      <p:sp>
        <p:nvSpPr>
          <p:cNvPr id="4" name="Freeform 4"/>
          <p:cNvSpPr/>
          <p:nvPr/>
        </p:nvSpPr>
        <p:spPr>
          <a:xfrm rot="-3626039" flipH="1">
            <a:off x="7348090" y="6535133"/>
            <a:ext cx="1385359" cy="391364"/>
          </a:xfrm>
          <a:custGeom>
            <a:avLst/>
            <a:gdLst/>
            <a:ahLst/>
            <a:cxnLst/>
            <a:rect l="l" t="t" r="r" b="b"/>
            <a:pathLst>
              <a:path w="1385359" h="391364">
                <a:moveTo>
                  <a:pt x="1385360" y="0"/>
                </a:moveTo>
                <a:lnTo>
                  <a:pt x="0" y="0"/>
                </a:lnTo>
                <a:lnTo>
                  <a:pt x="0" y="391364"/>
                </a:lnTo>
                <a:lnTo>
                  <a:pt x="1385360" y="391364"/>
                </a:lnTo>
                <a:lnTo>
                  <a:pt x="138536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990600" y="6430518"/>
            <a:ext cx="4412818" cy="1492335"/>
          </a:xfrm>
          <a:custGeom>
            <a:avLst/>
            <a:gdLst/>
            <a:ahLst/>
            <a:cxnLst/>
            <a:rect l="l" t="t" r="r" b="b"/>
            <a:pathLst>
              <a:path w="4412818" h="1492335">
                <a:moveTo>
                  <a:pt x="0" y="0"/>
                </a:moveTo>
                <a:lnTo>
                  <a:pt x="4412818" y="0"/>
                </a:lnTo>
                <a:lnTo>
                  <a:pt x="4412818" y="1492335"/>
                </a:lnTo>
                <a:lnTo>
                  <a:pt x="0" y="14923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71891">
            <a:off x="10578610" y="6234836"/>
            <a:ext cx="1385359" cy="391364"/>
          </a:xfrm>
          <a:custGeom>
            <a:avLst/>
            <a:gdLst/>
            <a:ahLst/>
            <a:cxnLst/>
            <a:rect l="l" t="t" r="r" b="b"/>
            <a:pathLst>
              <a:path w="1385359" h="391364">
                <a:moveTo>
                  <a:pt x="0" y="0"/>
                </a:moveTo>
                <a:lnTo>
                  <a:pt x="1385359" y="0"/>
                </a:lnTo>
                <a:lnTo>
                  <a:pt x="1385359" y="391364"/>
                </a:lnTo>
                <a:lnTo>
                  <a:pt x="0" y="3913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134582" flipH="1">
            <a:off x="4748838" y="3638284"/>
            <a:ext cx="1385359" cy="391364"/>
          </a:xfrm>
          <a:custGeom>
            <a:avLst/>
            <a:gdLst/>
            <a:ahLst/>
            <a:cxnLst/>
            <a:rect l="l" t="t" r="r" b="b"/>
            <a:pathLst>
              <a:path w="1385359" h="391364">
                <a:moveTo>
                  <a:pt x="1385360" y="0"/>
                </a:moveTo>
                <a:lnTo>
                  <a:pt x="0" y="0"/>
                </a:lnTo>
                <a:lnTo>
                  <a:pt x="0" y="391364"/>
                </a:lnTo>
                <a:lnTo>
                  <a:pt x="1385360" y="391364"/>
                </a:lnTo>
                <a:lnTo>
                  <a:pt x="138536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858607" y="3086100"/>
            <a:ext cx="1668364" cy="4114800"/>
          </a:xfrm>
          <a:custGeom>
            <a:avLst/>
            <a:gdLst/>
            <a:ahLst/>
            <a:cxnLst/>
            <a:rect l="l" t="t" r="r" b="b"/>
            <a:pathLst>
              <a:path w="1668364" h="4114800">
                <a:moveTo>
                  <a:pt x="0" y="0"/>
                </a:moveTo>
                <a:lnTo>
                  <a:pt x="1668365" y="0"/>
                </a:lnTo>
                <a:lnTo>
                  <a:pt x="166836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028700" y="2339933"/>
            <a:ext cx="4412818" cy="1492335"/>
          </a:xfrm>
          <a:custGeom>
            <a:avLst/>
            <a:gdLst/>
            <a:ahLst/>
            <a:cxnLst/>
            <a:rect l="l" t="t" r="r" b="b"/>
            <a:pathLst>
              <a:path w="4412818" h="1492335">
                <a:moveTo>
                  <a:pt x="0" y="0"/>
                </a:moveTo>
                <a:lnTo>
                  <a:pt x="4412818" y="0"/>
                </a:lnTo>
                <a:lnTo>
                  <a:pt x="4412818" y="1492334"/>
                </a:lnTo>
                <a:lnTo>
                  <a:pt x="0" y="149233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TextBox 11"/>
          <p:cNvSpPr txBox="1"/>
          <p:nvPr/>
        </p:nvSpPr>
        <p:spPr>
          <a:xfrm>
            <a:off x="809758" y="2691688"/>
            <a:ext cx="4966395" cy="679450"/>
          </a:xfrm>
          <a:prstGeom prst="rect">
            <a:avLst/>
          </a:prstGeom>
        </p:spPr>
        <p:txBody>
          <a:bodyPr lIns="0" tIns="0" rIns="0" bIns="0" rtlCol="0" anchor="t">
            <a:spAutoFit/>
          </a:bodyPr>
          <a:lstStyle/>
          <a:p>
            <a:pPr algn="ctr">
              <a:lnSpc>
                <a:spcPts val="5599"/>
              </a:lnSpc>
            </a:pPr>
            <a:r>
              <a:rPr lang="en-US" sz="3999">
                <a:solidFill>
                  <a:srgbClr val="454B64"/>
                </a:solidFill>
                <a:latin typeface="Roboto"/>
                <a:ea typeface="Roboto"/>
                <a:cs typeface="Roboto"/>
                <a:sym typeface="Roboto"/>
              </a:rPr>
              <a:t>Docker </a:t>
            </a:r>
          </a:p>
        </p:txBody>
      </p:sp>
      <p:sp>
        <p:nvSpPr>
          <p:cNvPr id="12" name="Freeform 12"/>
          <p:cNvSpPr/>
          <p:nvPr/>
        </p:nvSpPr>
        <p:spPr>
          <a:xfrm>
            <a:off x="3115964" y="7298631"/>
            <a:ext cx="4412818" cy="1492335"/>
          </a:xfrm>
          <a:custGeom>
            <a:avLst/>
            <a:gdLst/>
            <a:ahLst/>
            <a:cxnLst/>
            <a:rect l="l" t="t" r="r" b="b"/>
            <a:pathLst>
              <a:path w="4412818" h="1492335">
                <a:moveTo>
                  <a:pt x="0" y="0"/>
                </a:moveTo>
                <a:lnTo>
                  <a:pt x="4412818" y="0"/>
                </a:lnTo>
                <a:lnTo>
                  <a:pt x="4412818" y="1492334"/>
                </a:lnTo>
                <a:lnTo>
                  <a:pt x="0" y="149233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p:cNvSpPr txBox="1"/>
          <p:nvPr/>
        </p:nvSpPr>
        <p:spPr>
          <a:xfrm>
            <a:off x="3401951" y="7425114"/>
            <a:ext cx="4126831" cy="1163167"/>
          </a:xfrm>
          <a:prstGeom prst="rect">
            <a:avLst/>
          </a:prstGeom>
        </p:spPr>
        <p:txBody>
          <a:bodyPr lIns="0" tIns="0" rIns="0" bIns="0" rtlCol="0" anchor="t">
            <a:spAutoFit/>
          </a:bodyPr>
          <a:lstStyle/>
          <a:p>
            <a:pPr algn="ctr">
              <a:lnSpc>
                <a:spcPts val="4653"/>
              </a:lnSpc>
            </a:pPr>
            <a:r>
              <a:rPr lang="en-US" sz="3323">
                <a:solidFill>
                  <a:srgbClr val="454B64"/>
                </a:solidFill>
                <a:latin typeface="Roboto"/>
                <a:ea typeface="Roboto"/>
                <a:cs typeface="Roboto"/>
                <a:sym typeface="Roboto"/>
              </a:rPr>
              <a:t>Docker'da Yatay ve Dikey Ölçeklenme</a:t>
            </a:r>
          </a:p>
        </p:txBody>
      </p:sp>
      <p:sp>
        <p:nvSpPr>
          <p:cNvPr id="14" name="TextBox 14"/>
          <p:cNvSpPr txBox="1"/>
          <p:nvPr/>
        </p:nvSpPr>
        <p:spPr>
          <a:xfrm>
            <a:off x="12149783" y="6561266"/>
            <a:ext cx="4094451" cy="1154638"/>
          </a:xfrm>
          <a:prstGeom prst="rect">
            <a:avLst/>
          </a:prstGeom>
        </p:spPr>
        <p:txBody>
          <a:bodyPr lIns="0" tIns="0" rIns="0" bIns="0" rtlCol="0" anchor="t">
            <a:spAutoFit/>
          </a:bodyPr>
          <a:lstStyle/>
          <a:p>
            <a:pPr algn="ctr">
              <a:lnSpc>
                <a:spcPts val="4616"/>
              </a:lnSpc>
            </a:pPr>
            <a:r>
              <a:rPr lang="en-US" sz="3297">
                <a:solidFill>
                  <a:srgbClr val="454B64"/>
                </a:solidFill>
                <a:latin typeface="Roboto"/>
                <a:ea typeface="Roboto"/>
                <a:cs typeface="Roboto"/>
                <a:sym typeface="Roboto"/>
              </a:rPr>
              <a:t>Ingress</a:t>
            </a:r>
          </a:p>
          <a:p>
            <a:pPr algn="ctr">
              <a:lnSpc>
                <a:spcPts val="4616"/>
              </a:lnSpc>
            </a:pPr>
            <a:r>
              <a:rPr lang="en-US" sz="3297">
                <a:solidFill>
                  <a:srgbClr val="454B64"/>
                </a:solidFill>
                <a:latin typeface="Roboto"/>
                <a:ea typeface="Roboto"/>
                <a:cs typeface="Roboto"/>
                <a:sym typeface="Roboto"/>
              </a:rPr>
              <a:t>Kubernetes</a:t>
            </a:r>
          </a:p>
        </p:txBody>
      </p:sp>
      <p:sp>
        <p:nvSpPr>
          <p:cNvPr id="15" name="Freeform 15"/>
          <p:cNvSpPr/>
          <p:nvPr/>
        </p:nvSpPr>
        <p:spPr>
          <a:xfrm>
            <a:off x="12398037" y="1275554"/>
            <a:ext cx="4412818" cy="1492335"/>
          </a:xfrm>
          <a:custGeom>
            <a:avLst/>
            <a:gdLst/>
            <a:ahLst/>
            <a:cxnLst/>
            <a:rect l="l" t="t" r="r" b="b"/>
            <a:pathLst>
              <a:path w="4412818" h="1492335">
                <a:moveTo>
                  <a:pt x="0" y="0"/>
                </a:moveTo>
                <a:lnTo>
                  <a:pt x="4412818" y="0"/>
                </a:lnTo>
                <a:lnTo>
                  <a:pt x="4412818" y="1492334"/>
                </a:lnTo>
                <a:lnTo>
                  <a:pt x="0" y="149233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TextBox 16"/>
          <p:cNvSpPr txBox="1"/>
          <p:nvPr/>
        </p:nvSpPr>
        <p:spPr>
          <a:xfrm>
            <a:off x="12541030" y="1694885"/>
            <a:ext cx="4126831" cy="577471"/>
          </a:xfrm>
          <a:prstGeom prst="rect">
            <a:avLst/>
          </a:prstGeom>
        </p:spPr>
        <p:txBody>
          <a:bodyPr lIns="0" tIns="0" rIns="0" bIns="0" rtlCol="0" anchor="t">
            <a:spAutoFit/>
          </a:bodyPr>
          <a:lstStyle/>
          <a:p>
            <a:pPr algn="ctr">
              <a:lnSpc>
                <a:spcPts val="4653"/>
              </a:lnSpc>
            </a:pPr>
            <a:r>
              <a:rPr lang="en-US" sz="3323">
                <a:solidFill>
                  <a:srgbClr val="454B64"/>
                </a:solidFill>
                <a:latin typeface="Roboto"/>
                <a:ea typeface="Roboto"/>
                <a:cs typeface="Roboto"/>
                <a:sym typeface="Roboto"/>
              </a:rPr>
              <a:t>Nginx</a:t>
            </a:r>
          </a:p>
        </p:txBody>
      </p:sp>
      <p:sp>
        <p:nvSpPr>
          <p:cNvPr id="17" name="Freeform 17"/>
          <p:cNvSpPr/>
          <p:nvPr/>
        </p:nvSpPr>
        <p:spPr>
          <a:xfrm rot="7633898" flipH="1">
            <a:off x="11155870" y="2576129"/>
            <a:ext cx="1357586" cy="383518"/>
          </a:xfrm>
          <a:custGeom>
            <a:avLst/>
            <a:gdLst/>
            <a:ahLst/>
            <a:cxnLst/>
            <a:rect l="l" t="t" r="r" b="b"/>
            <a:pathLst>
              <a:path w="1357586" h="383518">
                <a:moveTo>
                  <a:pt x="1357586" y="0"/>
                </a:moveTo>
                <a:lnTo>
                  <a:pt x="0" y="0"/>
                </a:lnTo>
                <a:lnTo>
                  <a:pt x="0" y="383518"/>
                </a:lnTo>
                <a:lnTo>
                  <a:pt x="1357586" y="383518"/>
                </a:lnTo>
                <a:lnTo>
                  <a:pt x="1357586"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14558" y="863558"/>
            <a:ext cx="6384391" cy="2159085"/>
          </a:xfrm>
          <a:custGeom>
            <a:avLst/>
            <a:gdLst/>
            <a:ahLst/>
            <a:cxnLst/>
            <a:rect l="l" t="t" r="r" b="b"/>
            <a:pathLst>
              <a:path w="6384391" h="2159085">
                <a:moveTo>
                  <a:pt x="0" y="0"/>
                </a:moveTo>
                <a:lnTo>
                  <a:pt x="6384391" y="0"/>
                </a:lnTo>
                <a:lnTo>
                  <a:pt x="6384391" y="2159084"/>
                </a:lnTo>
                <a:lnTo>
                  <a:pt x="0" y="21590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678540" y="5963852"/>
            <a:ext cx="2214233" cy="3294448"/>
          </a:xfrm>
          <a:custGeom>
            <a:avLst/>
            <a:gdLst/>
            <a:ahLst/>
            <a:cxnLst/>
            <a:rect l="l" t="t" r="r" b="b"/>
            <a:pathLst>
              <a:path w="2214233" h="3294448">
                <a:moveTo>
                  <a:pt x="0" y="0"/>
                </a:moveTo>
                <a:lnTo>
                  <a:pt x="2214233" y="0"/>
                </a:lnTo>
                <a:lnTo>
                  <a:pt x="2214233" y="3294448"/>
                </a:lnTo>
                <a:lnTo>
                  <a:pt x="0" y="32944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1071805" y="790575"/>
            <a:ext cx="9958217" cy="2066925"/>
          </a:xfrm>
          <a:prstGeom prst="rect">
            <a:avLst/>
          </a:prstGeom>
        </p:spPr>
        <p:txBody>
          <a:bodyPr lIns="0" tIns="0" rIns="0" bIns="0" rtlCol="0" anchor="t">
            <a:spAutoFit/>
          </a:bodyPr>
          <a:lstStyle/>
          <a:p>
            <a:pPr algn="just">
              <a:lnSpc>
                <a:spcPts val="16800"/>
              </a:lnSpc>
            </a:pPr>
            <a:r>
              <a:rPr lang="en-US" sz="12000">
                <a:solidFill>
                  <a:srgbClr val="454B64"/>
                </a:solidFill>
                <a:latin typeface="Just Another Hand"/>
                <a:ea typeface="Just Another Hand"/>
                <a:cs typeface="Just Another Hand"/>
                <a:sym typeface="Just Another Hand"/>
              </a:rPr>
              <a:t>DOCKER Nedir?</a:t>
            </a:r>
          </a:p>
        </p:txBody>
      </p:sp>
      <p:sp>
        <p:nvSpPr>
          <p:cNvPr id="7" name="TextBox 7"/>
          <p:cNvSpPr txBox="1"/>
          <p:nvPr/>
        </p:nvSpPr>
        <p:spPr>
          <a:xfrm>
            <a:off x="1028700" y="3403608"/>
            <a:ext cx="13850612" cy="2332394"/>
          </a:xfrm>
          <a:prstGeom prst="rect">
            <a:avLst/>
          </a:prstGeom>
        </p:spPr>
        <p:txBody>
          <a:bodyPr lIns="0" tIns="0" rIns="0" bIns="0" rtlCol="0" anchor="t">
            <a:spAutoFit/>
          </a:bodyPr>
          <a:lstStyle/>
          <a:p>
            <a:pPr algn="l">
              <a:lnSpc>
                <a:spcPts val="3742"/>
              </a:lnSpc>
            </a:pPr>
            <a:r>
              <a:rPr lang="en-US" sz="2673" b="1">
                <a:solidFill>
                  <a:srgbClr val="454B64"/>
                </a:solidFill>
                <a:latin typeface="Roboto Bold"/>
                <a:ea typeface="Roboto Bold"/>
                <a:cs typeface="Roboto Bold"/>
                <a:sym typeface="Roboto Bold"/>
              </a:rPr>
              <a:t>Docker, yazılımları paketleyip taşınabilir konteynerler içinde çalıştırmaya olanak tanıyan bir platformdur.</a:t>
            </a:r>
          </a:p>
          <a:p>
            <a:pPr algn="l">
              <a:lnSpc>
                <a:spcPts val="3742"/>
              </a:lnSpc>
            </a:pPr>
            <a:r>
              <a:rPr lang="en-US" sz="2673" b="1">
                <a:solidFill>
                  <a:srgbClr val="454B64"/>
                </a:solidFill>
                <a:latin typeface="Roboto Bold"/>
                <a:ea typeface="Roboto Bold"/>
                <a:cs typeface="Roboto Bold"/>
                <a:sym typeface="Roboto Bold"/>
              </a:rPr>
              <a:t>Her bir konteyner, uygulamanın çalışması için gerekli olan tüm bileşenleri (kütüphaneler, bağımlılıklar, kod) içerir, böylece uygulamalar farklı ortamlar arasında tutarlı bir şekilde çalıştırılabilir. </a:t>
            </a:r>
          </a:p>
        </p:txBody>
      </p:sp>
      <p:sp>
        <p:nvSpPr>
          <p:cNvPr id="8" name="TextBox 8"/>
          <p:cNvSpPr txBox="1"/>
          <p:nvPr/>
        </p:nvSpPr>
        <p:spPr>
          <a:xfrm>
            <a:off x="2446363" y="6269402"/>
            <a:ext cx="9997478" cy="3590290"/>
          </a:xfrm>
          <a:prstGeom prst="rect">
            <a:avLst/>
          </a:prstGeom>
        </p:spPr>
        <p:txBody>
          <a:bodyPr lIns="0" tIns="0" rIns="0" bIns="0" rtlCol="0" anchor="t">
            <a:spAutoFit/>
          </a:bodyPr>
          <a:lstStyle/>
          <a:p>
            <a:pPr algn="l">
              <a:lnSpc>
                <a:spcPts val="4759"/>
              </a:lnSpc>
            </a:pPr>
            <a:endParaRPr/>
          </a:p>
          <a:p>
            <a:pPr algn="l">
              <a:lnSpc>
                <a:spcPts val="4759"/>
              </a:lnSpc>
            </a:pPr>
            <a:endParaRPr/>
          </a:p>
          <a:p>
            <a:pPr algn="l">
              <a:lnSpc>
                <a:spcPts val="4759"/>
              </a:lnSpc>
            </a:pPr>
            <a:r>
              <a:rPr lang="en-US" sz="3399">
                <a:solidFill>
                  <a:srgbClr val="454B64"/>
                </a:solidFill>
                <a:latin typeface="Abril Fatface"/>
                <a:ea typeface="Abril Fatface"/>
                <a:cs typeface="Abril Fatface"/>
                <a:sym typeface="Abril Fatface"/>
              </a:rPr>
              <a:t>Docker, özellikle yazılımların taşınabilirliği ve izole bir ortamda çalışması açısından avantaj sağlar.</a:t>
            </a:r>
          </a:p>
          <a:p>
            <a:pPr algn="l">
              <a:lnSpc>
                <a:spcPts val="4759"/>
              </a:lnSpc>
            </a:pPr>
            <a:endParaRPr lang="en-US" sz="3399">
              <a:solidFill>
                <a:srgbClr val="454B64"/>
              </a:solidFill>
              <a:latin typeface="Abril Fatface"/>
              <a:ea typeface="Abril Fatface"/>
              <a:cs typeface="Abril Fatface"/>
              <a:sym typeface="Abril Fat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2509021" y="2439746"/>
            <a:ext cx="13269958" cy="5407508"/>
          </a:xfrm>
          <a:custGeom>
            <a:avLst/>
            <a:gdLst/>
            <a:ahLst/>
            <a:cxnLst/>
            <a:rect l="l" t="t" r="r" b="b"/>
            <a:pathLst>
              <a:path w="13269958" h="5407508">
                <a:moveTo>
                  <a:pt x="0" y="0"/>
                </a:moveTo>
                <a:lnTo>
                  <a:pt x="13269958" y="0"/>
                </a:lnTo>
                <a:lnTo>
                  <a:pt x="13269958" y="5407508"/>
                </a:lnTo>
                <a:lnTo>
                  <a:pt x="0" y="5407508"/>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14558" y="863558"/>
            <a:ext cx="6384391" cy="2159085"/>
          </a:xfrm>
          <a:custGeom>
            <a:avLst/>
            <a:gdLst/>
            <a:ahLst/>
            <a:cxnLst/>
            <a:rect l="l" t="t" r="r" b="b"/>
            <a:pathLst>
              <a:path w="6384391" h="2159085">
                <a:moveTo>
                  <a:pt x="0" y="0"/>
                </a:moveTo>
                <a:lnTo>
                  <a:pt x="6384391" y="0"/>
                </a:lnTo>
                <a:lnTo>
                  <a:pt x="6384391" y="2159084"/>
                </a:lnTo>
                <a:lnTo>
                  <a:pt x="0" y="21590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071805" y="790575"/>
            <a:ext cx="9958217" cy="2066925"/>
          </a:xfrm>
          <a:prstGeom prst="rect">
            <a:avLst/>
          </a:prstGeom>
        </p:spPr>
        <p:txBody>
          <a:bodyPr lIns="0" tIns="0" rIns="0" bIns="0" rtlCol="0" anchor="t">
            <a:spAutoFit/>
          </a:bodyPr>
          <a:lstStyle/>
          <a:p>
            <a:pPr algn="just">
              <a:lnSpc>
                <a:spcPts val="16800"/>
              </a:lnSpc>
            </a:pPr>
            <a:r>
              <a:rPr lang="en-US" sz="12000">
                <a:solidFill>
                  <a:srgbClr val="454B64"/>
                </a:solidFill>
                <a:latin typeface="Just Another Hand"/>
                <a:ea typeface="Just Another Hand"/>
                <a:cs typeface="Just Another Hand"/>
                <a:sym typeface="Just Another Hand"/>
              </a:rPr>
              <a:t>Nginx Nedir?</a:t>
            </a:r>
          </a:p>
        </p:txBody>
      </p:sp>
      <p:sp>
        <p:nvSpPr>
          <p:cNvPr id="6" name="TextBox 6"/>
          <p:cNvSpPr txBox="1"/>
          <p:nvPr/>
        </p:nvSpPr>
        <p:spPr>
          <a:xfrm>
            <a:off x="1028700" y="3403608"/>
            <a:ext cx="11960395" cy="3732569"/>
          </a:xfrm>
          <a:prstGeom prst="rect">
            <a:avLst/>
          </a:prstGeom>
        </p:spPr>
        <p:txBody>
          <a:bodyPr lIns="0" tIns="0" rIns="0" bIns="0" rtlCol="0" anchor="t">
            <a:spAutoFit/>
          </a:bodyPr>
          <a:lstStyle/>
          <a:p>
            <a:pPr algn="l">
              <a:lnSpc>
                <a:spcPts val="3742"/>
              </a:lnSpc>
            </a:pPr>
            <a:r>
              <a:rPr lang="en-US" sz="2673" b="1">
                <a:solidFill>
                  <a:srgbClr val="454B64"/>
                </a:solidFill>
                <a:latin typeface="Roboto Bold"/>
                <a:ea typeface="Roboto Bold"/>
                <a:cs typeface="Roboto Bold"/>
                <a:sym typeface="Roboto Bold"/>
              </a:rPr>
              <a:t>Nginx, açık kaynaklı bir web sunucusudur ve ters proxy, yük dengeleme ve HTTP önbellekleme gibi görevler için yaygın olarak kullanılır. </a:t>
            </a:r>
          </a:p>
          <a:p>
            <a:pPr algn="l">
              <a:lnSpc>
                <a:spcPts val="3742"/>
              </a:lnSpc>
            </a:pPr>
            <a:endParaRPr lang="en-US" sz="2673" b="1">
              <a:solidFill>
                <a:srgbClr val="454B64"/>
              </a:solidFill>
              <a:latin typeface="Roboto Bold"/>
              <a:ea typeface="Roboto Bold"/>
              <a:cs typeface="Roboto Bold"/>
              <a:sym typeface="Roboto Bold"/>
            </a:endParaRPr>
          </a:p>
          <a:p>
            <a:pPr algn="l">
              <a:lnSpc>
                <a:spcPts val="3742"/>
              </a:lnSpc>
            </a:pPr>
            <a:r>
              <a:rPr lang="en-US" sz="2673" b="1">
                <a:solidFill>
                  <a:srgbClr val="454B64"/>
                </a:solidFill>
                <a:latin typeface="Roboto Bold"/>
                <a:ea typeface="Roboto Bold"/>
                <a:cs typeface="Roboto Bold"/>
                <a:sym typeface="Roboto Bold"/>
              </a:rPr>
              <a:t>Nginx ayrıca statik içerik sunabilir ve yüksek performanslı bir ters proxy olarak mikroservis mimarilerinde yaygın şekilde tercih edilir. </a:t>
            </a:r>
          </a:p>
          <a:p>
            <a:pPr algn="l">
              <a:lnSpc>
                <a:spcPts val="3742"/>
              </a:lnSpc>
            </a:pPr>
            <a:endParaRPr lang="en-US" sz="2673" b="1">
              <a:solidFill>
                <a:srgbClr val="454B64"/>
              </a:solidFill>
              <a:latin typeface="Roboto Bold"/>
              <a:ea typeface="Roboto Bold"/>
              <a:cs typeface="Roboto Bold"/>
              <a:sym typeface="Roboto Bold"/>
            </a:endParaRPr>
          </a:p>
          <a:p>
            <a:pPr algn="l">
              <a:lnSpc>
                <a:spcPts val="3742"/>
              </a:lnSpc>
            </a:pPr>
            <a:r>
              <a:rPr lang="en-US" sz="2673" b="1">
                <a:solidFill>
                  <a:srgbClr val="454B64"/>
                </a:solidFill>
                <a:latin typeface="Roboto Bold"/>
                <a:ea typeface="Roboto Bold"/>
                <a:cs typeface="Roboto Bold"/>
                <a:sym typeface="Roboto Bold"/>
              </a:rPr>
              <a:t>Docker ile entegrasyonu kolaydır ve konteyner tabanlı uygulamaların yönetiminde güçlü bir araçtır.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14558" y="863558"/>
            <a:ext cx="6384391" cy="2159085"/>
          </a:xfrm>
          <a:custGeom>
            <a:avLst/>
            <a:gdLst/>
            <a:ahLst/>
            <a:cxnLst/>
            <a:rect l="l" t="t" r="r" b="b"/>
            <a:pathLst>
              <a:path w="6384391" h="2159085">
                <a:moveTo>
                  <a:pt x="0" y="0"/>
                </a:moveTo>
                <a:lnTo>
                  <a:pt x="6384391" y="0"/>
                </a:lnTo>
                <a:lnTo>
                  <a:pt x="6384391" y="2159084"/>
                </a:lnTo>
                <a:lnTo>
                  <a:pt x="0" y="215908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071805" y="790575"/>
            <a:ext cx="9976965" cy="6345602"/>
          </a:xfrm>
          <a:prstGeom prst="rect">
            <a:avLst/>
          </a:prstGeom>
        </p:spPr>
        <p:txBody>
          <a:bodyPr lIns="0" tIns="0" rIns="0" bIns="0" rtlCol="0" anchor="t">
            <a:spAutoFit/>
          </a:bodyPr>
          <a:lstStyle/>
          <a:p>
            <a:pPr algn="just">
              <a:lnSpc>
                <a:spcPts val="16831"/>
              </a:lnSpc>
            </a:pPr>
            <a:r>
              <a:rPr lang="en-US" sz="12022">
                <a:solidFill>
                  <a:srgbClr val="454B64"/>
                </a:solidFill>
                <a:latin typeface="Just Another Hand"/>
                <a:ea typeface="Just Another Hand"/>
                <a:cs typeface="Just Another Hand"/>
                <a:sym typeface="Just Another Hand"/>
              </a:rPr>
              <a:t>Kubernetes Nedir?</a:t>
            </a:r>
          </a:p>
          <a:p>
            <a:pPr algn="just">
              <a:lnSpc>
                <a:spcPts val="16831"/>
              </a:lnSpc>
            </a:pPr>
            <a:endParaRPr lang="en-US" sz="12022">
              <a:solidFill>
                <a:srgbClr val="454B64"/>
              </a:solidFill>
              <a:latin typeface="Just Another Hand"/>
              <a:ea typeface="Just Another Hand"/>
              <a:cs typeface="Just Another Hand"/>
              <a:sym typeface="Just Another Hand"/>
            </a:endParaRPr>
          </a:p>
          <a:p>
            <a:pPr algn="just">
              <a:lnSpc>
                <a:spcPts val="16831"/>
              </a:lnSpc>
            </a:pPr>
            <a:endParaRPr lang="en-US" sz="12022">
              <a:solidFill>
                <a:srgbClr val="454B64"/>
              </a:solidFill>
              <a:latin typeface="Just Another Hand"/>
              <a:ea typeface="Just Another Hand"/>
              <a:cs typeface="Just Another Hand"/>
              <a:sym typeface="Just Another Hand"/>
            </a:endParaRPr>
          </a:p>
        </p:txBody>
      </p:sp>
      <p:sp>
        <p:nvSpPr>
          <p:cNvPr id="6" name="TextBox 6"/>
          <p:cNvSpPr txBox="1"/>
          <p:nvPr/>
        </p:nvSpPr>
        <p:spPr>
          <a:xfrm>
            <a:off x="1028700" y="3403608"/>
            <a:ext cx="11960395" cy="3265844"/>
          </a:xfrm>
          <a:prstGeom prst="rect">
            <a:avLst/>
          </a:prstGeom>
        </p:spPr>
        <p:txBody>
          <a:bodyPr lIns="0" tIns="0" rIns="0" bIns="0" rtlCol="0" anchor="t">
            <a:spAutoFit/>
          </a:bodyPr>
          <a:lstStyle/>
          <a:p>
            <a:pPr algn="l">
              <a:lnSpc>
                <a:spcPts val="3742"/>
              </a:lnSpc>
            </a:pPr>
            <a:r>
              <a:rPr lang="en-US" sz="2673" b="1">
                <a:solidFill>
                  <a:srgbClr val="454B64"/>
                </a:solidFill>
                <a:latin typeface="Roboto Bold"/>
                <a:ea typeface="Roboto Bold"/>
                <a:cs typeface="Roboto Bold"/>
                <a:sym typeface="Roboto Bold"/>
              </a:rPr>
              <a:t>Kubernetes, konteynerleştirilmiş uygulamaları yönetmek ve ölçeklendirmek için kullanılan açık kaynaklı bir konteyner orkestrasyon platformudur.</a:t>
            </a:r>
          </a:p>
          <a:p>
            <a:pPr algn="l">
              <a:lnSpc>
                <a:spcPts val="3742"/>
              </a:lnSpc>
            </a:pPr>
            <a:endParaRPr lang="en-US" sz="2673" b="1">
              <a:solidFill>
                <a:srgbClr val="454B64"/>
              </a:solidFill>
              <a:latin typeface="Roboto Bold"/>
              <a:ea typeface="Roboto Bold"/>
              <a:cs typeface="Roboto Bold"/>
              <a:sym typeface="Roboto Bold"/>
            </a:endParaRPr>
          </a:p>
          <a:p>
            <a:pPr algn="l">
              <a:lnSpc>
                <a:spcPts val="3742"/>
              </a:lnSpc>
            </a:pPr>
            <a:r>
              <a:rPr lang="en-US" sz="2673" b="1">
                <a:solidFill>
                  <a:srgbClr val="454B64"/>
                </a:solidFill>
                <a:latin typeface="Roboto Bold"/>
                <a:ea typeface="Roboto Bold"/>
                <a:cs typeface="Roboto Bold"/>
                <a:sym typeface="Roboto Bold"/>
              </a:rPr>
              <a:t>Kubernetes, konteynerleri otomatik olarak dağıtır, yönetir, ölçeklendirir ve izler. Birden fazla konteyneri bir araya getirir ve büyük ölçekli uygulamaların verimli bir şekilde çalışmasını sağlar. Docker gibi konteyner araçlarıyla birlikte çalışarak, konteynerlerin yaşam döngüsünü otomatikleştirir.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2969159" y="1028700"/>
            <a:ext cx="12349682" cy="8042730"/>
          </a:xfrm>
          <a:custGeom>
            <a:avLst/>
            <a:gdLst/>
            <a:ahLst/>
            <a:cxnLst/>
            <a:rect l="l" t="t" r="r" b="b"/>
            <a:pathLst>
              <a:path w="12349682" h="8042730">
                <a:moveTo>
                  <a:pt x="0" y="0"/>
                </a:moveTo>
                <a:lnTo>
                  <a:pt x="12349682" y="0"/>
                </a:lnTo>
                <a:lnTo>
                  <a:pt x="12349682" y="8042730"/>
                </a:lnTo>
                <a:lnTo>
                  <a:pt x="0" y="8042730"/>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71805" y="857250"/>
            <a:ext cx="11633107" cy="1479163"/>
          </a:xfrm>
          <a:prstGeom prst="rect">
            <a:avLst/>
          </a:prstGeom>
        </p:spPr>
        <p:txBody>
          <a:bodyPr lIns="0" tIns="0" rIns="0" bIns="0" rtlCol="0" anchor="t">
            <a:spAutoFit/>
          </a:bodyPr>
          <a:lstStyle/>
          <a:p>
            <a:pPr algn="just">
              <a:lnSpc>
                <a:spcPts val="12013"/>
              </a:lnSpc>
            </a:pPr>
            <a:r>
              <a:rPr lang="en-US" sz="8580">
                <a:solidFill>
                  <a:srgbClr val="454B64"/>
                </a:solidFill>
                <a:latin typeface="Just Another Hand"/>
                <a:ea typeface="Just Another Hand"/>
                <a:cs typeface="Just Another Hand"/>
                <a:sym typeface="Just Another Hand"/>
              </a:rPr>
              <a:t>Docker'da Yatay ve Dikey Ölçeklenme Nedir?</a:t>
            </a:r>
          </a:p>
        </p:txBody>
      </p:sp>
      <p:sp>
        <p:nvSpPr>
          <p:cNvPr id="5" name="TextBox 5"/>
          <p:cNvSpPr txBox="1"/>
          <p:nvPr/>
        </p:nvSpPr>
        <p:spPr>
          <a:xfrm>
            <a:off x="1114558" y="2520795"/>
            <a:ext cx="11185489" cy="1063936"/>
          </a:xfrm>
          <a:prstGeom prst="rect">
            <a:avLst/>
          </a:prstGeom>
        </p:spPr>
        <p:txBody>
          <a:bodyPr lIns="0" tIns="0" rIns="0" bIns="0" rtlCol="0" anchor="t">
            <a:spAutoFit/>
          </a:bodyPr>
          <a:lstStyle/>
          <a:p>
            <a:pPr algn="l">
              <a:lnSpc>
                <a:spcPts val="4269"/>
              </a:lnSpc>
            </a:pPr>
            <a:r>
              <a:rPr lang="en-US" sz="3049" b="1">
                <a:solidFill>
                  <a:srgbClr val="8F9CD1"/>
                </a:solidFill>
                <a:latin typeface="Roboto Bold"/>
                <a:ea typeface="Roboto Bold"/>
                <a:cs typeface="Roboto Bold"/>
                <a:sym typeface="Roboto Bold"/>
              </a:rPr>
              <a:t>Docker konteynerleriyle çalışan bir uygulamanın ölçeklenmesi, iki farklı şekilde yapılabilir:</a:t>
            </a:r>
          </a:p>
        </p:txBody>
      </p:sp>
      <p:sp>
        <p:nvSpPr>
          <p:cNvPr id="6" name="TextBox 6"/>
          <p:cNvSpPr txBox="1"/>
          <p:nvPr/>
        </p:nvSpPr>
        <p:spPr>
          <a:xfrm>
            <a:off x="1028700" y="3983505"/>
            <a:ext cx="12990073" cy="1746063"/>
          </a:xfrm>
          <a:prstGeom prst="rect">
            <a:avLst/>
          </a:prstGeom>
        </p:spPr>
        <p:txBody>
          <a:bodyPr lIns="0" tIns="0" rIns="0" bIns="0" rtlCol="0" anchor="t">
            <a:spAutoFit/>
          </a:bodyPr>
          <a:lstStyle/>
          <a:p>
            <a:pPr algn="l">
              <a:lnSpc>
                <a:spcPts val="3510"/>
              </a:lnSpc>
            </a:pPr>
            <a:r>
              <a:rPr lang="en-US" sz="2507" b="1">
                <a:solidFill>
                  <a:srgbClr val="454B64"/>
                </a:solidFill>
                <a:latin typeface="Roboto Bold"/>
                <a:ea typeface="Roboto Bold"/>
                <a:cs typeface="Roboto Bold"/>
                <a:sym typeface="Roboto Bold"/>
              </a:rPr>
              <a:t>Yatay Ölçeklenme (Horizontal Scaling): Uygulamanın performansını artırmak için mevcut konteynerlerin sayısının artırılmasıdır. Örneğin, bir web sunucusunu çalıştıran 3 Docker konteynerine sahipseniz, trafiği karşılamak için bu sayıyı 5’e çıkarabilirsiniz. Yatay ölçeklenme ile aynı uygulamanın farklı kopyaları paralel olarak çalışır.</a:t>
            </a:r>
          </a:p>
        </p:txBody>
      </p:sp>
      <p:sp>
        <p:nvSpPr>
          <p:cNvPr id="7" name="TextBox 7"/>
          <p:cNvSpPr txBox="1"/>
          <p:nvPr/>
        </p:nvSpPr>
        <p:spPr>
          <a:xfrm>
            <a:off x="1028700" y="6299899"/>
            <a:ext cx="12990073" cy="1744851"/>
          </a:xfrm>
          <a:prstGeom prst="rect">
            <a:avLst/>
          </a:prstGeom>
        </p:spPr>
        <p:txBody>
          <a:bodyPr lIns="0" tIns="0" rIns="0" bIns="0" rtlCol="0" anchor="t">
            <a:spAutoFit/>
          </a:bodyPr>
          <a:lstStyle/>
          <a:p>
            <a:pPr algn="l">
              <a:lnSpc>
                <a:spcPts val="3510"/>
              </a:lnSpc>
            </a:pPr>
            <a:r>
              <a:rPr lang="en-US" sz="2507" b="1">
                <a:solidFill>
                  <a:srgbClr val="454B64"/>
                </a:solidFill>
                <a:latin typeface="Roboto Bold"/>
                <a:ea typeface="Roboto Bold"/>
                <a:cs typeface="Roboto Bold"/>
                <a:sym typeface="Roboto Bold"/>
              </a:rPr>
              <a:t>Dikey Ölçeklenme (Vertical Scaling): Bu yöntem, mevcut konteynerlerin kaynaklarını (CPU, bellek vb.) artırarak uygulamanın performansını iyileştirmektir. Örneğin, bir konteynerin CPU veya bellek sınırlarını artırmak dikey ölçeklenme olarak kabul edilir. Bu, genellikle tek bir güçlü konteynerin yeterli olduğu durumlarda tercih edilir.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B"/>
        </a:solidFill>
        <a:effectLst/>
      </p:bgPr>
    </p:bg>
    <p:spTree>
      <p:nvGrpSpPr>
        <p:cNvPr id="1" name=""/>
        <p:cNvGrpSpPr/>
        <p:nvPr/>
      </p:nvGrpSpPr>
      <p:grpSpPr>
        <a:xfrm>
          <a:off x="0" y="0"/>
          <a:ext cx="0" cy="0"/>
          <a:chOff x="0" y="0"/>
          <a:chExt cx="0" cy="0"/>
        </a:xfrm>
      </p:grpSpPr>
      <p:sp>
        <p:nvSpPr>
          <p:cNvPr id="2" name="Freeform 2"/>
          <p:cNvSpPr/>
          <p:nvPr/>
        </p:nvSpPr>
        <p:spPr>
          <a:xfrm>
            <a:off x="12704913" y="6184280"/>
            <a:ext cx="8620495" cy="8542127"/>
          </a:xfrm>
          <a:custGeom>
            <a:avLst/>
            <a:gdLst/>
            <a:ahLst/>
            <a:cxnLst/>
            <a:rect l="l" t="t" r="r" b="b"/>
            <a:pathLst>
              <a:path w="8620495" h="8542127">
                <a:moveTo>
                  <a:pt x="0" y="0"/>
                </a:moveTo>
                <a:lnTo>
                  <a:pt x="8620494" y="0"/>
                </a:lnTo>
                <a:lnTo>
                  <a:pt x="8620494" y="8542127"/>
                </a:lnTo>
                <a:lnTo>
                  <a:pt x="0" y="8542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453818" y="3086100"/>
            <a:ext cx="1668364" cy="4114800"/>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144000" y="2786385"/>
            <a:ext cx="7557479" cy="6055430"/>
          </a:xfrm>
          <a:custGeom>
            <a:avLst/>
            <a:gdLst/>
            <a:ahLst/>
            <a:cxnLst/>
            <a:rect l="l" t="t" r="r" b="b"/>
            <a:pathLst>
              <a:path w="7557479" h="6055430">
                <a:moveTo>
                  <a:pt x="0" y="0"/>
                </a:moveTo>
                <a:lnTo>
                  <a:pt x="7557479" y="0"/>
                </a:lnTo>
                <a:lnTo>
                  <a:pt x="7557479" y="6055431"/>
                </a:lnTo>
                <a:lnTo>
                  <a:pt x="0" y="6055431"/>
                </a:lnTo>
                <a:lnTo>
                  <a:pt x="0" y="0"/>
                </a:lnTo>
                <a:close/>
              </a:path>
            </a:pathLst>
          </a:custGeom>
          <a:blipFill>
            <a:blip r:embed="rId6"/>
            <a:stretch>
              <a:fillRect/>
            </a:stretch>
          </a:blipFill>
        </p:spPr>
      </p:sp>
      <p:sp>
        <p:nvSpPr>
          <p:cNvPr id="5" name="TextBox 5"/>
          <p:cNvSpPr txBox="1"/>
          <p:nvPr/>
        </p:nvSpPr>
        <p:spPr>
          <a:xfrm>
            <a:off x="710862" y="3028950"/>
            <a:ext cx="8195044" cy="5812866"/>
          </a:xfrm>
          <a:prstGeom prst="rect">
            <a:avLst/>
          </a:prstGeom>
        </p:spPr>
        <p:txBody>
          <a:bodyPr lIns="0" tIns="0" rIns="0" bIns="0" rtlCol="0" anchor="t">
            <a:spAutoFit/>
          </a:bodyPr>
          <a:lstStyle/>
          <a:p>
            <a:pPr algn="l">
              <a:lnSpc>
                <a:spcPts val="3530"/>
              </a:lnSpc>
            </a:pPr>
            <a:r>
              <a:rPr lang="en-US" sz="2522" b="1">
                <a:solidFill>
                  <a:srgbClr val="454B64"/>
                </a:solidFill>
                <a:latin typeface="Roboto Bold"/>
                <a:ea typeface="Roboto Bold"/>
                <a:cs typeface="Roboto Bold"/>
                <a:sym typeface="Roboto Bold"/>
              </a:rPr>
              <a:t>Ingress, Kubernetes’te dışarıdan gelen HTTP/HTTPS isteklerinin küme içindeki servisler arasında yönlendirilmesini sağlayan bir API nesnesidir. Yani, bir Kubernetes kümesinde birden fazla servisi yönetiyorsanız ve bu servisler dış dünyadan erişilebilir olmalıysa, Ingress kullanarak bu isteklere yön verebilirsiniz.</a:t>
            </a:r>
          </a:p>
          <a:p>
            <a:pPr marL="544502" lvl="1" indent="-272251" algn="l">
              <a:lnSpc>
                <a:spcPts val="3530"/>
              </a:lnSpc>
              <a:buFont typeface="Arial"/>
              <a:buChar char="•"/>
            </a:pPr>
            <a:r>
              <a:rPr lang="en-US" sz="2522" b="1">
                <a:solidFill>
                  <a:srgbClr val="454B64"/>
                </a:solidFill>
                <a:latin typeface="Roboto Bold"/>
                <a:ea typeface="Roboto Bold"/>
                <a:cs typeface="Roboto Bold"/>
                <a:sym typeface="Roboto Bold"/>
              </a:rPr>
              <a:t>Ingress, genellikle ters proxy olarak yapılandırılır ve dışarıdan gelen trafiği servisler arasında dağıtır.</a:t>
            </a:r>
          </a:p>
          <a:p>
            <a:pPr marL="544502" lvl="1" indent="-272251" algn="l">
              <a:lnSpc>
                <a:spcPts val="3530"/>
              </a:lnSpc>
              <a:buFont typeface="Arial"/>
              <a:buChar char="•"/>
            </a:pPr>
            <a:r>
              <a:rPr lang="en-US" sz="2522" b="1">
                <a:solidFill>
                  <a:srgbClr val="454B64"/>
                </a:solidFill>
                <a:latin typeface="Roboto Bold"/>
                <a:ea typeface="Roboto Bold"/>
                <a:cs typeface="Roboto Bold"/>
                <a:sym typeface="Roboto Bold"/>
              </a:rPr>
              <a:t>Nginx gibi araçlar, Ingress Controller olarak kullanılabilir, bu sayede HTTP ve HTTPS trafiği yönetilir.</a:t>
            </a:r>
          </a:p>
          <a:p>
            <a:pPr algn="l">
              <a:lnSpc>
                <a:spcPts val="3530"/>
              </a:lnSpc>
            </a:pPr>
            <a:endParaRPr lang="en-US" sz="2522" b="1">
              <a:solidFill>
                <a:srgbClr val="454B64"/>
              </a:solidFill>
              <a:latin typeface="Roboto Bold"/>
              <a:ea typeface="Roboto Bold"/>
              <a:cs typeface="Roboto Bold"/>
              <a:sym typeface="Roboto Bold"/>
            </a:endParaRPr>
          </a:p>
        </p:txBody>
      </p:sp>
      <p:sp>
        <p:nvSpPr>
          <p:cNvPr id="6" name="TextBox 6"/>
          <p:cNvSpPr txBox="1"/>
          <p:nvPr/>
        </p:nvSpPr>
        <p:spPr>
          <a:xfrm>
            <a:off x="710862" y="692425"/>
            <a:ext cx="14424892" cy="1518793"/>
          </a:xfrm>
          <a:prstGeom prst="rect">
            <a:avLst/>
          </a:prstGeom>
        </p:spPr>
        <p:txBody>
          <a:bodyPr lIns="0" tIns="0" rIns="0" bIns="0" rtlCol="0" anchor="t">
            <a:spAutoFit/>
          </a:bodyPr>
          <a:lstStyle/>
          <a:p>
            <a:pPr algn="just">
              <a:lnSpc>
                <a:spcPts val="12377"/>
              </a:lnSpc>
            </a:pPr>
            <a:r>
              <a:rPr lang="en-US" sz="8840">
                <a:solidFill>
                  <a:srgbClr val="454B64"/>
                </a:solidFill>
                <a:latin typeface="Just Another Hand"/>
                <a:ea typeface="Just Another Hand"/>
                <a:cs typeface="Just Another Hand"/>
                <a:sym typeface="Just Another Hand"/>
              </a:rPr>
              <a:t> Ingress, Kubernetes ile Alakası Var mı? Nedir?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Özel</PresentationFormat>
  <Paragraphs>0</Paragraphs>
  <Slides>13</Slides>
  <Notes>0</Notes>
  <HiddenSlides>0</HiddenSlides>
  <MMClips>0</MMClips>
  <ScaleCrop>false</ScaleCrop>
  <HeadingPairs>
    <vt:vector size="4" baseType="variant">
      <vt:variant>
        <vt:lpstr>Tema</vt:lpstr>
      </vt:variant>
      <vt:variant>
        <vt:i4>1</vt:i4>
      </vt:variant>
      <vt:variant>
        <vt:lpstr>Slayt Başlıkları</vt:lpstr>
      </vt:variant>
      <vt:variant>
        <vt:i4>13</vt:i4>
      </vt:variant>
    </vt:vector>
  </HeadingPairs>
  <TitlesOfParts>
    <vt:vector size="14" baseType="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cp:lastModifiedBy>ozbekogluilayda@gmail.com</cp:lastModifiedBy>
  <cp:revision>2</cp:revision>
  <dcterms:created xsi:type="dcterms:W3CDTF">2006-08-16T00:00:00Z</dcterms:created>
  <dcterms:modified xsi:type="dcterms:W3CDTF">2024-10-14T04:35:01Z</dcterms:modified>
  <dc:identifier>DAGTcmfYxRo</dc:identifier>
</cp:coreProperties>
</file>