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77" r:id="rId12"/>
    <p:sldId id="278" r:id="rId13"/>
    <p:sldId id="279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0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72" autoAdjust="0"/>
  </p:normalViewPr>
  <p:slideViewPr>
    <p:cSldViewPr snapToGrid="0">
      <p:cViewPr varScale="1">
        <p:scale>
          <a:sx n="108" d="100"/>
          <a:sy n="108" d="100"/>
        </p:scale>
        <p:origin x="8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6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2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82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37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74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67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2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61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64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3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7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1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9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8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5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C36B73-F9C2-4102-B390-1720D76C0FA8}" type="datetimeFigureOut">
              <a:rPr lang="tr-TR" smtClean="0"/>
              <a:t>7.03.2025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42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C0C619-2A19-4F0C-83C7-DBB36CA05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Mobil Programlama- Nesne Tabanlı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D2C9C2-330E-4E9D-8358-EA430C1A1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Buket işler </a:t>
            </a:r>
          </a:p>
        </p:txBody>
      </p:sp>
    </p:spTree>
    <p:extLst>
      <p:ext uri="{BB962C8B-B14F-4D97-AF65-F5344CB8AC3E}">
        <p14:creationId xmlns:p14="http://schemas.microsoft.com/office/powerpoint/2010/main" val="165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3776A9-A70F-49CD-8F08-D0F7F56F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Yapısına Erişim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87332E8-1E2D-4744-90D6-7A4FF5409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53248"/>
            <a:ext cx="8221647" cy="3642296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F86DF0B-0688-443F-836F-32A831B050B9}"/>
              </a:ext>
            </a:extLst>
          </p:cNvPr>
          <p:cNvSpPr txBox="1"/>
          <p:nvPr/>
        </p:nvSpPr>
        <p:spPr>
          <a:xfrm>
            <a:off x="646111" y="580644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Yada iki farklı yapı tasarlayabiliriz.</a:t>
            </a:r>
          </a:p>
        </p:txBody>
      </p:sp>
    </p:spTree>
    <p:extLst>
      <p:ext uri="{BB962C8B-B14F-4D97-AF65-F5344CB8AC3E}">
        <p14:creationId xmlns:p14="http://schemas.microsoft.com/office/powerpoint/2010/main" val="298805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885E01-9076-4730-9F62-D3DC2522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Örnek-1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56DF615-794B-45B3-B790-AC53FC3D7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01" y="2998874"/>
            <a:ext cx="7601341" cy="300370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2EC5752-4900-488E-B456-40B6A2B22A36}"/>
              </a:ext>
            </a:extLst>
          </p:cNvPr>
          <p:cNvSpPr txBox="1"/>
          <p:nvPr/>
        </p:nvSpPr>
        <p:spPr>
          <a:xfrm>
            <a:off x="1115122" y="224139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1. ADIM</a:t>
            </a:r>
          </a:p>
        </p:txBody>
      </p:sp>
    </p:spTree>
    <p:extLst>
      <p:ext uri="{BB962C8B-B14F-4D97-AF65-F5344CB8AC3E}">
        <p14:creationId xmlns:p14="http://schemas.microsoft.com/office/powerpoint/2010/main" val="2940527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A43C0C-9B7D-44C6-8C7F-F176C161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C00AF0-7681-41F8-927B-050732C47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2. Adım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71A2112-37A4-4297-ACD9-B93086AFB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206" y="1366557"/>
            <a:ext cx="95059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5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FCFD25-3C4E-4346-B1A5-60D5C668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7EB0FA-C5CB-420E-963E-477EF430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3. Adım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F3A1FF-4879-4877-9D49-26CFDDAB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89" y="1629591"/>
            <a:ext cx="8649306" cy="47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0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2B56AA-299C-4662-AE7C-80C60671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Fonksiyonlar - Metodlar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520F3B-8AEB-499D-AC9F-D2651903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9898063" cy="43951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tr-TR" b="1" dirty="0"/>
          </a:p>
          <a:p>
            <a:r>
              <a:rPr lang="tr-TR" dirty="0"/>
              <a:t>Belirli	 işlemleri	temsil	eden	yapılardır.</a:t>
            </a:r>
          </a:p>
          <a:p>
            <a:r>
              <a:rPr lang="tr-TR" dirty="0"/>
              <a:t>Kullanma	amacımız	tekrarlanan	kod	yapılarının	önüne	geçmektir.</a:t>
            </a:r>
          </a:p>
          <a:p>
            <a:r>
              <a:rPr lang="tr-TR" dirty="0"/>
              <a:t>Programlamayı	daha	pratik	bir	hale	getirir.</a:t>
            </a:r>
          </a:p>
          <a:p>
            <a:r>
              <a:rPr lang="tr-TR" dirty="0"/>
              <a:t> Kodun	okunmasına	faydası	vardır.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			</a:t>
            </a:r>
            <a:r>
              <a:rPr lang="tr-TR" dirty="0">
                <a:solidFill>
                  <a:srgbClr val="FFFF00"/>
                </a:solidFill>
              </a:rPr>
              <a:t>dönüş	türü   </a:t>
            </a:r>
            <a:r>
              <a:rPr lang="tr-TR" dirty="0"/>
              <a:t>fonksiyon	 adı (Parametre)</a:t>
            </a:r>
          </a:p>
          <a:p>
            <a:pPr marL="0" indent="0">
              <a:buNone/>
            </a:pPr>
            <a:r>
              <a:rPr lang="tr-TR" dirty="0"/>
              <a:t>			{</a:t>
            </a:r>
          </a:p>
          <a:p>
            <a:pPr marL="0" indent="0">
              <a:buNone/>
            </a:pPr>
            <a:r>
              <a:rPr lang="tr-TR" dirty="0"/>
              <a:t>				//Kodlama	buraya yazılır</a:t>
            </a:r>
          </a:p>
          <a:p>
            <a:pPr marL="0" indent="0">
              <a:buNone/>
            </a:pPr>
            <a:r>
              <a:rPr lang="tr-TR" dirty="0"/>
              <a:t>			}</a:t>
            </a:r>
          </a:p>
          <a:p>
            <a:pPr marL="0" indent="0">
              <a:buNone/>
            </a:pPr>
            <a:r>
              <a:rPr lang="tr-T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9837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106A60-5D3E-46C3-86D4-46883DDE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</a:t>
            </a:r>
            <a:r>
              <a:rPr lang="tr-TR" dirty="0" err="1"/>
              <a:t>Metodlarına</a:t>
            </a:r>
            <a:r>
              <a:rPr lang="tr-TR" dirty="0"/>
              <a:t> Erişim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F45D7BE-5ED1-40CC-A1C2-3405B7406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41" y="1764093"/>
            <a:ext cx="3628183" cy="414649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99D97EF-873F-4E9A-8EEA-FC5AFDEC4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058453"/>
            <a:ext cx="4016377" cy="57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8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04A3E5-C3CE-4682-B79F-08C87661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AA33B1-8A98-4ACE-B6CD-47C45700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4858"/>
            <a:ext cx="6583363" cy="4823542"/>
          </a:xfrm>
        </p:spPr>
        <p:txBody>
          <a:bodyPr>
            <a:normAutofit/>
          </a:bodyPr>
          <a:lstStyle/>
          <a:p>
            <a:r>
              <a:rPr lang="tr-TR" b="1" dirty="0"/>
              <a:t>Geri Dönüş değeri olmayan fonksiyonlar</a:t>
            </a:r>
          </a:p>
          <a:p>
            <a:pPr marL="0" indent="0">
              <a:buNone/>
            </a:pPr>
            <a:r>
              <a:rPr lang="tr-TR" dirty="0"/>
              <a:t>Sadece yaptırılmak istenen işlemi yapan metodu kullanana veri döndürmeyen fonksiyonlardır</a:t>
            </a:r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dirty="0"/>
          </a:p>
          <a:p>
            <a:r>
              <a:rPr lang="tr-TR" b="1" dirty="0"/>
              <a:t>Geri Dönüş değeri olan fonksiyonlar</a:t>
            </a:r>
          </a:p>
          <a:p>
            <a:pPr marL="0" indent="0">
              <a:buNone/>
            </a:pPr>
            <a:r>
              <a:rPr lang="tr-TR" dirty="0"/>
              <a:t>Yapılan işlem sonucunda metodu kullanana veri dönüşü yapan fonksiyonlardır</a:t>
            </a:r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CAEE94E-F634-4CBC-8BD4-DB86E5EC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301" y="1175188"/>
            <a:ext cx="3564195" cy="530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5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746A0-4CBD-4491-83E5-EC5B56C3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Fonksiyonların Parametre Alması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EE2D66C-3A51-4A24-A6B9-D6A9D78C1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03" y="2000565"/>
            <a:ext cx="5631935" cy="3237160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B9F4954-809A-48F9-899B-8C694CD142C0}"/>
              </a:ext>
            </a:extLst>
          </p:cNvPr>
          <p:cNvSpPr txBox="1"/>
          <p:nvPr/>
        </p:nvSpPr>
        <p:spPr>
          <a:xfrm>
            <a:off x="742950" y="2000565"/>
            <a:ext cx="37650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Birden fazla parametre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250271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D33113-A33C-46E7-812A-ABFA1219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2B9E4C-969D-44AB-8C08-200E01D5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3200" dirty="0"/>
              <a:t>Parametre olarak girilen dereceyi </a:t>
            </a:r>
            <a:r>
              <a:rPr lang="tr-TR" sz="3200" dirty="0" err="1"/>
              <a:t>fahrenhiet’a</a:t>
            </a:r>
            <a:r>
              <a:rPr lang="tr-TR" sz="3200" dirty="0"/>
              <a:t> dönüştürdükten sonra geri döndüren bir fonksiyon yazınız. T(°F) = T(°C) × 1.8 + 32 2. </a:t>
            </a:r>
          </a:p>
          <a:p>
            <a:pPr algn="just"/>
            <a:r>
              <a:rPr lang="tr-TR" sz="3200" dirty="0"/>
              <a:t>Kenarları parametre olarak girilen ve dikdörtgenin çevresini hesaplayan bir fonksiyon yazınız.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09223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7B9C36-593F-4E47-865C-FE3421D0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Composition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F052B4-7C02-4902-BDA4-3E77A6411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Başka sınıflardan ( </a:t>
            </a:r>
            <a:r>
              <a:rPr lang="tr-TR" dirty="0" err="1"/>
              <a:t>class</a:t>
            </a:r>
            <a:r>
              <a:rPr lang="tr-TR" dirty="0"/>
              <a:t> ) oluşmuş nesneler bir sınıfın değişkeni olabilir.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A43246-F089-49E0-A589-891B01BD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12" y="2804080"/>
            <a:ext cx="5400776" cy="24727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C257E50-7553-4B4C-93EC-2C8190854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7" y="2664951"/>
            <a:ext cx="4262249" cy="4012073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F9774750-7905-4E91-A628-B62A19DC33CD}"/>
              </a:ext>
            </a:extLst>
          </p:cNvPr>
          <p:cNvCxnSpPr>
            <a:cxnSpLocks/>
          </p:cNvCxnSpPr>
          <p:nvPr/>
        </p:nvCxnSpPr>
        <p:spPr>
          <a:xfrm>
            <a:off x="1647825" y="2804080"/>
            <a:ext cx="0" cy="2849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9EC4F4E-33A4-4518-BC8C-2BC69BCDB23F}"/>
              </a:ext>
            </a:extLst>
          </p:cNvPr>
          <p:cNvCxnSpPr>
            <a:cxnSpLocks/>
          </p:cNvCxnSpPr>
          <p:nvPr/>
        </p:nvCxnSpPr>
        <p:spPr>
          <a:xfrm>
            <a:off x="6746112" y="3533775"/>
            <a:ext cx="3528000" cy="180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7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922DF0-FCF7-43DC-9F25-1B331FE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9BBE1A-03E2-465F-A577-C429427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Sınıf (Class ve </a:t>
            </a:r>
            <a:r>
              <a:rPr lang="tr-TR" sz="2800" dirty="0" err="1"/>
              <a:t>Structure</a:t>
            </a:r>
            <a:r>
              <a:rPr lang="tr-TR" sz="2800" dirty="0"/>
              <a:t> )Nedir </a:t>
            </a:r>
            <a:r>
              <a:rPr lang="tr-TR" sz="2800" b="1" u="none" strike="noStrike" dirty="0">
                <a:effectLst/>
                <a:latin typeface="Arial" panose="020B060402020202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Nesne (Object) </a:t>
            </a: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Nedir </a:t>
            </a:r>
            <a:r>
              <a:rPr kumimoji="0" lang="tr-T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? </a:t>
            </a:r>
            <a:r>
              <a:rPr lang="tr-TR" sz="2800" dirty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Fonksiyonlar - Metodlar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Composition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Kalıtım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Kalıtım İlişkisinde </a:t>
            </a:r>
            <a:r>
              <a:rPr lang="tr-TR" sz="2800" dirty="0" err="1"/>
              <a:t>Constructor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9833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C3E24-0E96-4BBF-BA39-A32DDA1C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Kalıtım ( Inheritance 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D745E7-9AE2-43AE-9019-2AB4323C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339648" cy="4195481"/>
          </a:xfrm>
        </p:spPr>
        <p:txBody>
          <a:bodyPr>
            <a:normAutofit/>
          </a:bodyPr>
          <a:lstStyle/>
          <a:p>
            <a:r>
              <a:rPr lang="tr-TR" dirty="0"/>
              <a:t>Mevcut	bir	sınıftan	başka	bir	sınıf	 türetmek	için	kullanılır.</a:t>
            </a:r>
          </a:p>
          <a:p>
            <a:r>
              <a:rPr lang="tr-TR" dirty="0"/>
              <a:t>Kodun	tekrar	kullanabilirliğini artırır.</a:t>
            </a:r>
          </a:p>
          <a:p>
            <a:r>
              <a:rPr lang="tr-TR" dirty="0"/>
              <a:t> Sadece </a:t>
            </a:r>
            <a:r>
              <a:rPr lang="tr-TR" b="1" dirty="0" err="1">
                <a:solidFill>
                  <a:srgbClr val="FFFF00"/>
                </a:solidFill>
              </a:rPr>
              <a:t>class</a:t>
            </a:r>
            <a:r>
              <a:rPr lang="tr-TR" dirty="0"/>
              <a:t> için geçerlidir.</a:t>
            </a:r>
          </a:p>
          <a:p>
            <a:r>
              <a:rPr lang="tr-TR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Super</a:t>
            </a:r>
            <a:r>
              <a:rPr lang="tr-T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tr-T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extends</a:t>
            </a:r>
            <a:r>
              <a:rPr lang="tr-T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/>
              <a:t>kelimesi ile </a:t>
            </a:r>
            <a:r>
              <a:rPr lang="tr-TR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subclass’a</a:t>
            </a:r>
            <a:r>
              <a:rPr lang="tr-TR" dirty="0"/>
              <a:t> eklenir.</a:t>
            </a:r>
          </a:p>
          <a:p>
            <a:r>
              <a:rPr lang="tr-TR" dirty="0"/>
              <a:t>Bir	sınıfın </a:t>
            </a:r>
            <a:r>
              <a:rPr lang="tr-TR" b="1" dirty="0">
                <a:solidFill>
                  <a:srgbClr val="92D050"/>
                </a:solidFill>
              </a:rPr>
              <a:t>tek</a:t>
            </a:r>
            <a:r>
              <a:rPr lang="tr-TR" b="1" dirty="0"/>
              <a:t> </a:t>
            </a:r>
            <a:r>
              <a:rPr lang="tr-TR" dirty="0"/>
              <a:t>kalıtımı olabilir.</a:t>
            </a:r>
          </a:p>
          <a:p>
            <a:r>
              <a:rPr lang="tr-TR" dirty="0"/>
              <a:t>Bir sınıfa	birden fazla sınıf kalıtım yolu ile bağlanamaz.</a:t>
            </a:r>
          </a:p>
          <a:p>
            <a:r>
              <a:rPr lang="tr-TR" dirty="0"/>
              <a:t>Üst sınıfa </a:t>
            </a:r>
            <a:r>
              <a:rPr lang="tr-TR" b="1" dirty="0" err="1">
                <a:solidFill>
                  <a:srgbClr val="FFC000"/>
                </a:solidFill>
              </a:rPr>
              <a:t>superclass</a:t>
            </a:r>
            <a:r>
              <a:rPr lang="tr-TR" dirty="0"/>
              <a:t> denir.</a:t>
            </a:r>
          </a:p>
          <a:p>
            <a:r>
              <a:rPr lang="tr-TR" dirty="0"/>
              <a:t>Alt sınıfa </a:t>
            </a:r>
            <a:r>
              <a:rPr lang="tr-T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subclass</a:t>
            </a:r>
            <a:r>
              <a:rPr lang="tr-TR" dirty="0"/>
              <a:t> denir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9DB216-C9E9-4BCB-9D9B-4316CE29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02" y="2052918"/>
            <a:ext cx="4079463" cy="26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3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C8E903-2753-48CA-8F39-C9297291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Kalıtım- Örnek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D44E8CE-5E79-4C6F-95A7-EE324468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88" y="1255659"/>
            <a:ext cx="8435708" cy="3972324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A65B61E-955D-4BB3-B4AD-3FB5967D0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91" y="5177580"/>
            <a:ext cx="5147393" cy="16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CDCF0B-05C4-4E94-8FAB-8463EF32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Kalıtım Hiyerarşisi Örnek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08B7D5-A5F5-4072-BC6D-8362E6A14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38" y="1520688"/>
            <a:ext cx="8749997" cy="47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BD42FB-E74A-414D-BFD9-E21F283C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Ödev-Kodlar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0C6005-A82B-40D3-BDEB-D5AE6BAF3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05" y="1735075"/>
            <a:ext cx="6182644" cy="433773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538CE5D-B682-4828-AB84-8A34E9B92B3F}"/>
              </a:ext>
            </a:extLst>
          </p:cNvPr>
          <p:cNvSpPr txBox="1"/>
          <p:nvPr/>
        </p:nvSpPr>
        <p:spPr>
          <a:xfrm>
            <a:off x="8656983" y="2276061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Fahrenhayt Dönüşümü</a:t>
            </a:r>
          </a:p>
        </p:txBody>
      </p:sp>
    </p:spTree>
    <p:extLst>
      <p:ext uri="{BB962C8B-B14F-4D97-AF65-F5344CB8AC3E}">
        <p14:creationId xmlns:p14="http://schemas.microsoft.com/office/powerpoint/2010/main" val="1588250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BEB229-2769-4396-A04C-93B20672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Ödev-Kodlar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206013D-E449-4CA0-A3AA-99FC16599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59" y="1714351"/>
            <a:ext cx="6452637" cy="469093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99BA72A-D269-4053-AE02-50D2EEE63EB0}"/>
              </a:ext>
            </a:extLst>
          </p:cNvPr>
          <p:cNvSpPr txBox="1"/>
          <p:nvPr/>
        </p:nvSpPr>
        <p:spPr>
          <a:xfrm>
            <a:off x="8656983" y="2276061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Dikdörtgen çevresi</a:t>
            </a:r>
          </a:p>
        </p:txBody>
      </p:sp>
    </p:spTree>
    <p:extLst>
      <p:ext uri="{BB962C8B-B14F-4D97-AF65-F5344CB8AC3E}">
        <p14:creationId xmlns:p14="http://schemas.microsoft.com/office/powerpoint/2010/main" val="531953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22216C-0C3D-426B-9A72-F51B04D5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 Kod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A649191-CE26-47B5-81F9-8BE14F9C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67" y="1179613"/>
            <a:ext cx="6579704" cy="564508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1619BAC-2DBB-4991-97F0-A77B38B564B7}"/>
              </a:ext>
            </a:extLst>
          </p:cNvPr>
          <p:cNvSpPr txBox="1"/>
          <p:nvPr/>
        </p:nvSpPr>
        <p:spPr>
          <a:xfrm>
            <a:off x="9931098" y="27730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Kalıtım</a:t>
            </a:r>
          </a:p>
        </p:txBody>
      </p:sp>
    </p:spTree>
    <p:extLst>
      <p:ext uri="{BB962C8B-B14F-4D97-AF65-F5344CB8AC3E}">
        <p14:creationId xmlns:p14="http://schemas.microsoft.com/office/powerpoint/2010/main" val="88556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952083-8C96-485C-8738-0090016F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Sınıf (Class ve </a:t>
            </a:r>
            <a:r>
              <a:rPr lang="tr-TR" sz="4400" dirty="0" err="1"/>
              <a:t>Structure</a:t>
            </a:r>
            <a:r>
              <a:rPr lang="tr-TR" sz="4400" dirty="0"/>
              <a:t> )Nedir </a:t>
            </a:r>
            <a:r>
              <a:rPr lang="tr-TR" sz="4400" b="1" u="none" strike="noStrike" dirty="0">
                <a:effectLst/>
                <a:latin typeface="Arial" panose="020B0604020202020204" pitchFamily="34" charset="0"/>
              </a:rPr>
              <a:t>?</a:t>
            </a:r>
            <a:br>
              <a:rPr lang="tr-TR" sz="4400" b="1" u="none" strike="noStrike" dirty="0">
                <a:effectLst/>
                <a:latin typeface="Arial" panose="020B0604020202020204" pitchFamily="34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3F27C5-83E7-456A-A66D-5A7D028B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/>
              <a:t>Hayatlarımız nesneler çevresinde kuruludur.</a:t>
            </a:r>
          </a:p>
          <a:p>
            <a:pPr algn="just"/>
            <a:r>
              <a:rPr lang="tr-TR" sz="2800" dirty="0"/>
              <a:t>Bu nesneleri soyutlayarak yazılım projelerine yansıtırız.</a:t>
            </a:r>
          </a:p>
          <a:p>
            <a:pPr algn="just"/>
            <a:r>
              <a:rPr lang="tr-TR" sz="2800" dirty="0"/>
              <a:t>Birden çok kullanım için nesneler soyutlanarak bilgisayar koduna dönüştürülür. Oluşan soyut taslaklara sınıf (</a:t>
            </a:r>
            <a:r>
              <a:rPr lang="tr-TR" sz="2800" dirty="0" err="1"/>
              <a:t>class</a:t>
            </a:r>
            <a:r>
              <a:rPr lang="tr-TR" sz="2800" dirty="0"/>
              <a:t>) denir.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D8DFE7-6035-4EB5-94F6-1B047459E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06" y="5117208"/>
            <a:ext cx="1054991" cy="1054991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CF779E02-E31A-4C5D-8F2F-4BB36C80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38" y="5193407"/>
            <a:ext cx="1054992" cy="1054992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FD1A3778-DF38-4404-BE16-9F2DE5D50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8" y="4739824"/>
            <a:ext cx="2057404" cy="20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8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E5C003-9F2F-4477-A4D7-5299F959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Sınıf (Class) Nedir </a:t>
            </a:r>
            <a:r>
              <a:rPr lang="tr-TR" sz="4000" b="1" u="none" strike="noStrike" dirty="0">
                <a:effectLst/>
                <a:latin typeface="Arial" panose="020B0604020202020204" pitchFamily="34" charset="0"/>
              </a:rPr>
              <a:t>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C8891F-A0D6-4B0B-8502-80756E6D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entury Gothic (Başlıklar)"/>
              </a:rPr>
              <a:t>Araba Analojisi</a:t>
            </a:r>
          </a:p>
          <a:p>
            <a:r>
              <a:rPr lang="tr-TR" dirty="0">
                <a:latin typeface="Century Gothic (Başlıklar)"/>
              </a:rPr>
              <a:t>Mühendisler yeni bir araba üretmek için öncelikle proje planı oluşturur.</a:t>
            </a:r>
          </a:p>
          <a:p>
            <a:r>
              <a:rPr lang="tr-TR" dirty="0">
                <a:latin typeface="Century Gothic (Başlıklar)"/>
              </a:rPr>
              <a:t>Benzin emisyonu, motorun nasıl çalıştığı gibi ayrıntılar bu plana yansıtılır.</a:t>
            </a:r>
          </a:p>
          <a:p>
            <a:r>
              <a:rPr lang="tr-TR" dirty="0">
                <a:latin typeface="Century Gothic (Başlıklar)"/>
              </a:rPr>
              <a:t>Planlar arabanın nasıl hareket edeceği, arabayı  oluşturacak parçalar gibi birçok detayı içerir.</a:t>
            </a:r>
          </a:p>
          <a:p>
            <a:pPr marL="0" indent="0">
              <a:buNone/>
            </a:pPr>
            <a:r>
              <a:rPr lang="tr-TR" dirty="0">
                <a:latin typeface="Century Gothic (Başlıklar)"/>
              </a:rPr>
              <a:t>Herhangi bir sürücünün bu detayları bilmesine gerek var mıdır</a:t>
            </a:r>
            <a:r>
              <a:rPr lang="tr-TR" sz="2000" b="1" u="none" strike="noStrike" dirty="0">
                <a:effectLst/>
                <a:latin typeface="Century Gothic (Başlıklar)"/>
              </a:rPr>
              <a:t> ?</a:t>
            </a:r>
            <a:endParaRPr lang="tr-TR" dirty="0">
              <a:latin typeface="Century Gothic (Başlıklar)"/>
            </a:endParaRPr>
          </a:p>
          <a:p>
            <a:pPr marL="0" indent="0">
              <a:buNone/>
            </a:pPr>
            <a:r>
              <a:rPr lang="tr-TR" dirty="0">
                <a:latin typeface="Century Gothic (Başlıklar)"/>
              </a:rPr>
              <a:t>Hayır ehliyetinin olması yeterlidir.</a:t>
            </a:r>
          </a:p>
        </p:txBody>
      </p:sp>
    </p:spTree>
    <p:extLst>
      <p:ext uri="{BB962C8B-B14F-4D97-AF65-F5344CB8AC3E}">
        <p14:creationId xmlns:p14="http://schemas.microsoft.com/office/powerpoint/2010/main" val="338777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BD3E08-B477-4205-9058-09D6882E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( Object ) Nedir </a:t>
            </a:r>
            <a:r>
              <a:rPr lang="tr-TR" sz="4000" b="1" u="none" strike="noStrike" dirty="0">
                <a:effectLst/>
                <a:latin typeface="Arial" panose="020B0604020202020204" pitchFamily="34" charset="0"/>
              </a:rPr>
              <a:t>?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1E78AE-7E5E-4764-AC01-7AE170D49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Nesneler sınıfların somutlaşmış halleridir.</a:t>
            </a:r>
          </a:p>
          <a:p>
            <a:r>
              <a:rPr lang="tr-TR" dirty="0"/>
              <a:t>Nesnelerin durumu (</a:t>
            </a:r>
            <a:r>
              <a:rPr lang="tr-TR" dirty="0" err="1"/>
              <a:t>state</a:t>
            </a:r>
            <a:r>
              <a:rPr lang="tr-TR" dirty="0"/>
              <a:t>) ve davranış biçimleri (</a:t>
            </a:r>
            <a:r>
              <a:rPr lang="tr-TR" dirty="0" err="1"/>
              <a:t>behaviour</a:t>
            </a:r>
            <a:r>
              <a:rPr lang="tr-TR" dirty="0"/>
              <a:t>) vardır.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0EC2DB3-20FB-4005-B6ED-8E3151426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857497"/>
            <a:ext cx="2276477" cy="227647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D8FCFF6-3EBF-406E-8355-1779B42E21E6}"/>
              </a:ext>
            </a:extLst>
          </p:cNvPr>
          <p:cNvSpPr txBox="1"/>
          <p:nvPr/>
        </p:nvSpPr>
        <p:spPr>
          <a:xfrm>
            <a:off x="4529395" y="3267075"/>
            <a:ext cx="3300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Arabanın</a:t>
            </a:r>
          </a:p>
          <a:p>
            <a:r>
              <a:rPr lang="tr-TR" dirty="0"/>
              <a:t>Renk, hız, kapasite</a:t>
            </a:r>
          </a:p>
          <a:p>
            <a:r>
              <a:rPr lang="tr-TR" dirty="0"/>
              <a:t>ve</a:t>
            </a:r>
          </a:p>
          <a:p>
            <a:r>
              <a:rPr lang="tr-TR" dirty="0"/>
              <a:t>Hızlanmak ve yavaşlamak için pedalları vardır</a:t>
            </a:r>
          </a:p>
        </p:txBody>
      </p:sp>
      <p:sp>
        <p:nvSpPr>
          <p:cNvPr id="9" name="Sağ Ayraç 8">
            <a:extLst>
              <a:ext uri="{FF2B5EF4-FFF2-40B4-BE49-F238E27FC236}">
                <a16:creationId xmlns:a16="http://schemas.microsoft.com/office/drawing/2014/main" id="{FFFF8A09-CEA4-405F-89C5-C3E6A0381151}"/>
              </a:ext>
            </a:extLst>
          </p:cNvPr>
          <p:cNvSpPr/>
          <p:nvPr/>
        </p:nvSpPr>
        <p:spPr>
          <a:xfrm>
            <a:off x="7717156" y="3267075"/>
            <a:ext cx="255269" cy="6858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Ayraç 9">
            <a:extLst>
              <a:ext uri="{FF2B5EF4-FFF2-40B4-BE49-F238E27FC236}">
                <a16:creationId xmlns:a16="http://schemas.microsoft.com/office/drawing/2014/main" id="{0CDEF36D-4D77-4023-9003-F30CF6A84DB2}"/>
              </a:ext>
            </a:extLst>
          </p:cNvPr>
          <p:cNvSpPr/>
          <p:nvPr/>
        </p:nvSpPr>
        <p:spPr>
          <a:xfrm>
            <a:off x="7735253" y="4111467"/>
            <a:ext cx="255269" cy="6858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9CA6E23-1F46-4636-AC03-E5D2E3E7CBDD}"/>
              </a:ext>
            </a:extLst>
          </p:cNvPr>
          <p:cNvSpPr txBox="1"/>
          <p:nvPr/>
        </p:nvSpPr>
        <p:spPr>
          <a:xfrm>
            <a:off x="8069751" y="3448050"/>
            <a:ext cx="3090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Durum (</a:t>
            </a:r>
            <a:r>
              <a:rPr lang="tr-TR" dirty="0" err="1"/>
              <a:t>State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Davranış(</a:t>
            </a:r>
            <a:r>
              <a:rPr lang="tr-TR" dirty="0" err="1"/>
              <a:t>Behaviour</a:t>
            </a:r>
            <a:r>
              <a:rPr lang="tr-TR" dirty="0"/>
              <a:t>)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F86A38C5-8AC8-4CF1-937B-415315EC2ED1}"/>
              </a:ext>
            </a:extLst>
          </p:cNvPr>
          <p:cNvSpPr txBox="1"/>
          <p:nvPr/>
        </p:nvSpPr>
        <p:spPr>
          <a:xfrm>
            <a:off x="5638800" y="29622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04CC993-6B19-417D-8DEC-95827FCFEB70}"/>
              </a:ext>
            </a:extLst>
          </p:cNvPr>
          <p:cNvSpPr txBox="1"/>
          <p:nvPr/>
        </p:nvSpPr>
        <p:spPr>
          <a:xfrm>
            <a:off x="1345226" y="5333644"/>
            <a:ext cx="8704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/>
              <a:t>Sınıflar ise nesnelerin durum ve davranışlarını içerir</a:t>
            </a:r>
          </a:p>
        </p:txBody>
      </p:sp>
    </p:spTree>
    <p:extLst>
      <p:ext uri="{BB962C8B-B14F-4D97-AF65-F5344CB8AC3E}">
        <p14:creationId xmlns:p14="http://schemas.microsoft.com/office/powerpoint/2010/main" val="286099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37E0C7-38F6-4581-B79A-772EA8A6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Nesnenin Durumu ve Davranışı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293FE6-182D-42FD-9E85-91F2F9A1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u="sng" dirty="0"/>
              <a:t>Durum (</a:t>
            </a:r>
            <a:r>
              <a:rPr lang="tr-TR" b="1" u="sng" dirty="0" err="1"/>
              <a:t>State</a:t>
            </a:r>
            <a:r>
              <a:rPr lang="tr-TR" b="1" u="sng" dirty="0"/>
              <a:t>):</a:t>
            </a:r>
          </a:p>
          <a:p>
            <a:r>
              <a:rPr lang="tr-TR" b="1" dirty="0"/>
              <a:t>Sınıfların bir- birçok özelliği olabilir.</a:t>
            </a:r>
          </a:p>
          <a:p>
            <a:pPr lvl="1"/>
            <a:r>
              <a:rPr lang="tr-TR" b="1" dirty="0"/>
              <a:t>Somut değişkenler belirler.</a:t>
            </a:r>
          </a:p>
          <a:p>
            <a:pPr lvl="1"/>
            <a:r>
              <a:rPr lang="tr-TR" b="1" dirty="0"/>
              <a:t>Nesneyle birlikte taşınır.</a:t>
            </a:r>
          </a:p>
          <a:p>
            <a:pPr marL="457200" lvl="1" indent="0">
              <a:buNone/>
            </a:pPr>
            <a:r>
              <a:rPr lang="tr-TR" b="1" dirty="0"/>
              <a:t>Sınıfların bir- birçok özelliği olabilir.</a:t>
            </a:r>
          </a:p>
          <a:p>
            <a:pPr marL="457200" lvl="1" indent="0">
              <a:buNone/>
            </a:pPr>
            <a:endParaRPr lang="tr-TR" b="1" dirty="0"/>
          </a:p>
          <a:p>
            <a:pPr marL="457200" lvl="1" indent="0">
              <a:buNone/>
            </a:pPr>
            <a:endParaRPr lang="tr-TR" b="1" dirty="0"/>
          </a:p>
          <a:p>
            <a:pPr marL="457200" lvl="1" indent="0">
              <a:buNone/>
            </a:pPr>
            <a:r>
              <a:rPr lang="tr-TR" b="1" dirty="0"/>
              <a:t>Sınıflar birden çok metoda sahip olabilir.</a:t>
            </a:r>
          </a:p>
          <a:p>
            <a:pPr marL="457200" lvl="1" indent="0">
              <a:buNone/>
            </a:pPr>
            <a:r>
              <a:rPr lang="tr-TR" b="1" dirty="0"/>
              <a:t>Metod program içindeki bir işi temsil eder.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1CE4867-806E-44F5-A425-0B0BF32BD91D}"/>
              </a:ext>
            </a:extLst>
          </p:cNvPr>
          <p:cNvSpPr txBox="1"/>
          <p:nvPr/>
        </p:nvSpPr>
        <p:spPr>
          <a:xfrm>
            <a:off x="1000124" y="4219575"/>
            <a:ext cx="284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u="sng" dirty="0"/>
              <a:t>Davranış (</a:t>
            </a:r>
            <a:r>
              <a:rPr lang="tr-TR" sz="2000" b="1" u="sng" dirty="0" err="1"/>
              <a:t>Behaviour</a:t>
            </a:r>
            <a:r>
              <a:rPr lang="tr-TR" sz="2000" b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423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C2560D4E-F692-4AE9-8DD9-A0EBFB44D436}"/>
              </a:ext>
            </a:extLst>
          </p:cNvPr>
          <p:cNvSpPr/>
          <p:nvPr/>
        </p:nvSpPr>
        <p:spPr>
          <a:xfrm>
            <a:off x="634996" y="1923909"/>
            <a:ext cx="6896099" cy="439515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1EEEC3-63DA-4D78-8004-AE339DB5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ve Sınıf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A3426D-F2E8-4449-A74F-FB8B69BA714C}"/>
              </a:ext>
            </a:extLst>
          </p:cNvPr>
          <p:cNvSpPr/>
          <p:nvPr/>
        </p:nvSpPr>
        <p:spPr>
          <a:xfrm>
            <a:off x="8086724" y="1733550"/>
            <a:ext cx="1076325" cy="1009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Utu1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DCE2FD-EB94-43E1-B88D-A958709C914A}"/>
              </a:ext>
            </a:extLst>
          </p:cNvPr>
          <p:cNvSpPr/>
          <p:nvPr/>
        </p:nvSpPr>
        <p:spPr>
          <a:xfrm>
            <a:off x="9324974" y="2447925"/>
            <a:ext cx="1076325" cy="10096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Utu2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B0E572-6C95-48E0-B07C-ECB4D9CE3647}"/>
              </a:ext>
            </a:extLst>
          </p:cNvPr>
          <p:cNvSpPr/>
          <p:nvPr/>
        </p:nvSpPr>
        <p:spPr>
          <a:xfrm>
            <a:off x="7991474" y="2995332"/>
            <a:ext cx="1076325" cy="1009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Utu3</a:t>
            </a: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B9A157E8-A903-4030-AB84-0C836413135B}"/>
              </a:ext>
            </a:extLst>
          </p:cNvPr>
          <p:cNvSpPr/>
          <p:nvPr/>
        </p:nvSpPr>
        <p:spPr>
          <a:xfrm>
            <a:off x="1183478" y="4052252"/>
            <a:ext cx="2468564" cy="1009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SıcaklıgıArtır</a:t>
            </a:r>
            <a:r>
              <a:rPr lang="tr-TR" dirty="0"/>
              <a:t>()</a:t>
            </a:r>
          </a:p>
          <a:p>
            <a:pPr algn="ctr"/>
            <a:r>
              <a:rPr lang="tr-TR" dirty="0" err="1"/>
              <a:t>BuharPuskurt</a:t>
            </a:r>
            <a:r>
              <a:rPr lang="tr-TR" dirty="0"/>
              <a:t>()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928C7BD-C1BC-4821-A31F-BF2363C3D704}"/>
              </a:ext>
            </a:extLst>
          </p:cNvPr>
          <p:cNvSpPr txBox="1"/>
          <p:nvPr/>
        </p:nvSpPr>
        <p:spPr>
          <a:xfrm>
            <a:off x="1228586" y="3635650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Metod (Davranış)</a:t>
            </a:r>
          </a:p>
        </p:txBody>
      </p:sp>
      <p:sp>
        <p:nvSpPr>
          <p:cNvPr id="11" name="Beşgen 10">
            <a:extLst>
              <a:ext uri="{FF2B5EF4-FFF2-40B4-BE49-F238E27FC236}">
                <a16:creationId xmlns:a16="http://schemas.microsoft.com/office/drawing/2014/main" id="{F55F1C46-6B1B-4AC0-8D05-6A9B2D9E8D2F}"/>
              </a:ext>
            </a:extLst>
          </p:cNvPr>
          <p:cNvSpPr/>
          <p:nvPr/>
        </p:nvSpPr>
        <p:spPr>
          <a:xfrm>
            <a:off x="3967515" y="3228975"/>
            <a:ext cx="2886076" cy="1981200"/>
          </a:xfrm>
          <a:prstGeom prst="pent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Renk</a:t>
            </a:r>
          </a:p>
          <a:p>
            <a:pPr algn="ctr"/>
            <a:r>
              <a:rPr lang="tr-TR" dirty="0" err="1"/>
              <a:t>CalısmaVoltaj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29E1C19-8262-49EF-B1FA-C3EC998BC518}"/>
              </a:ext>
            </a:extLst>
          </p:cNvPr>
          <p:cNvSpPr txBox="1"/>
          <p:nvPr/>
        </p:nvSpPr>
        <p:spPr>
          <a:xfrm>
            <a:off x="4323556" y="274320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</a:rPr>
              <a:t>Özellikleri (Durum)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68C8642-4DEC-4804-A64D-58BB862ECEEA}"/>
              </a:ext>
            </a:extLst>
          </p:cNvPr>
          <p:cNvSpPr txBox="1"/>
          <p:nvPr/>
        </p:nvSpPr>
        <p:spPr>
          <a:xfrm>
            <a:off x="3089274" y="1417419"/>
            <a:ext cx="246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Sınıf (</a:t>
            </a:r>
            <a:r>
              <a:rPr lang="tr-TR" sz="2800" dirty="0" err="1"/>
              <a:t>Utu</a:t>
            </a:r>
            <a:r>
              <a:rPr lang="tr-TR" sz="2800" dirty="0"/>
              <a:t>)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98DB2251-A5F8-46B6-A428-9468D97B6243}"/>
              </a:ext>
            </a:extLst>
          </p:cNvPr>
          <p:cNvSpPr txBox="1"/>
          <p:nvPr/>
        </p:nvSpPr>
        <p:spPr>
          <a:xfrm>
            <a:off x="6638923" y="5672730"/>
            <a:ext cx="5048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Oluşturduğumuz Ütü sınıfı taslağında istediğimiz Kadar Nesne üretebiliriz</a:t>
            </a:r>
          </a:p>
        </p:txBody>
      </p:sp>
    </p:spTree>
    <p:extLst>
      <p:ext uri="{BB962C8B-B14F-4D97-AF65-F5344CB8AC3E}">
        <p14:creationId xmlns:p14="http://schemas.microsoft.com/office/powerpoint/2010/main" val="252231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D1EC08-A15D-44BB-B9BD-DF3A4A20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Nesne Tanımlama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9B0E164-C554-49C9-9280-92C90816B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40" y="2274039"/>
            <a:ext cx="3643170" cy="225986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D298551-C744-4F34-81E9-71A0B0C8C431}"/>
              </a:ext>
            </a:extLst>
          </p:cNvPr>
          <p:cNvSpPr txBox="1"/>
          <p:nvPr/>
        </p:nvSpPr>
        <p:spPr>
          <a:xfrm>
            <a:off x="7181850" y="2876550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var </a:t>
            </a:r>
            <a:r>
              <a:rPr lang="tr-TR" dirty="0" err="1"/>
              <a:t>bmw</a:t>
            </a:r>
            <a:r>
              <a:rPr lang="tr-TR" dirty="0"/>
              <a:t>=</a:t>
            </a:r>
            <a:r>
              <a:rPr lang="tr-TR" dirty="0" err="1"/>
              <a:t>new</a:t>
            </a:r>
            <a:r>
              <a:rPr lang="tr-TR" dirty="0"/>
              <a:t> Araba();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18F245E-466D-4D43-B685-130EBAD86D1B}"/>
              </a:ext>
            </a:extLst>
          </p:cNvPr>
          <p:cNvSpPr txBox="1"/>
          <p:nvPr/>
        </p:nvSpPr>
        <p:spPr>
          <a:xfrm>
            <a:off x="981941" y="5004753"/>
            <a:ext cx="7981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/>
              <a:t>late</a:t>
            </a:r>
            <a:r>
              <a:rPr lang="tr-TR" dirty="0"/>
              <a:t> sınıf içinde değişkene değer aktarmadan değişken oluşturmamızı sağlar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FFBE6C7-A698-4806-A638-154B341EE75A}"/>
              </a:ext>
            </a:extLst>
          </p:cNvPr>
          <p:cNvSpPr txBox="1"/>
          <p:nvPr/>
        </p:nvSpPr>
        <p:spPr>
          <a:xfrm>
            <a:off x="7324724" y="2164011"/>
            <a:ext cx="1362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Nesne adı</a:t>
            </a:r>
          </a:p>
          <a:p>
            <a:r>
              <a:rPr lang="tr-TR" dirty="0"/>
              <a:t>  </a:t>
            </a:r>
          </a:p>
        </p:txBody>
      </p:sp>
      <p:sp>
        <p:nvSpPr>
          <p:cNvPr id="10" name="Ok: Aşağı 9">
            <a:extLst>
              <a:ext uri="{FF2B5EF4-FFF2-40B4-BE49-F238E27FC236}">
                <a16:creationId xmlns:a16="http://schemas.microsoft.com/office/drawing/2014/main" id="{2F59195B-F2FE-4B28-9A2D-B0F09C6C9A37}"/>
              </a:ext>
            </a:extLst>
          </p:cNvPr>
          <p:cNvSpPr/>
          <p:nvPr/>
        </p:nvSpPr>
        <p:spPr>
          <a:xfrm>
            <a:off x="7839075" y="2543175"/>
            <a:ext cx="333375" cy="333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k: Aşağı 10">
            <a:extLst>
              <a:ext uri="{FF2B5EF4-FFF2-40B4-BE49-F238E27FC236}">
                <a16:creationId xmlns:a16="http://schemas.microsoft.com/office/drawing/2014/main" id="{21897063-FD0C-4614-A13E-E9A94C62087B}"/>
              </a:ext>
            </a:extLst>
          </p:cNvPr>
          <p:cNvSpPr/>
          <p:nvPr/>
        </p:nvSpPr>
        <p:spPr>
          <a:xfrm>
            <a:off x="9201151" y="2543174"/>
            <a:ext cx="314325" cy="333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80797A6-2C49-43D6-8666-1E6C7CE59D83}"/>
              </a:ext>
            </a:extLst>
          </p:cNvPr>
          <p:cNvSpPr txBox="1"/>
          <p:nvPr/>
        </p:nvSpPr>
        <p:spPr>
          <a:xfrm>
            <a:off x="8649649" y="1953219"/>
            <a:ext cx="2802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Nesnenin Oluşturulduğu Sınıf Adı</a:t>
            </a:r>
          </a:p>
          <a:p>
            <a:r>
              <a:rPr lang="tr-T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0952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6DB797-D20F-4EB5-BC70-37795599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 Yapısına Erişim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6F93A2-5DF0-49BC-A2F2-35FE1C1F8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183063" cy="4195481"/>
          </a:xfrm>
        </p:spPr>
        <p:txBody>
          <a:bodyPr>
            <a:normAutofit fontScale="92500"/>
          </a:bodyPr>
          <a:lstStyle/>
          <a:p>
            <a:pPr algn="just"/>
            <a:r>
              <a:rPr lang="tr-TR" sz="2400" dirty="0"/>
              <a:t>Bir .dart dosyası açıp içine </a:t>
            </a:r>
            <a:r>
              <a:rPr lang="tr-TR" sz="2400" dirty="0" err="1"/>
              <a:t>class</a:t>
            </a:r>
            <a:r>
              <a:rPr lang="tr-TR" sz="2400" dirty="0"/>
              <a:t> yazıp çağırabiliriz yada 2 </a:t>
            </a:r>
            <a:r>
              <a:rPr lang="tr-TR" sz="2400" dirty="0" err="1"/>
              <a:t>class</a:t>
            </a:r>
            <a:r>
              <a:rPr lang="tr-TR" sz="2400" dirty="0"/>
              <a:t> oluşturup birine özellikleri, diğerine ilk </a:t>
            </a:r>
            <a:r>
              <a:rPr lang="tr-TR" sz="2400" dirty="0" err="1"/>
              <a:t>classı</a:t>
            </a:r>
            <a:r>
              <a:rPr lang="tr-TR" sz="2400" dirty="0"/>
              <a:t> çağırıp metot yazabiliriz.</a:t>
            </a:r>
          </a:p>
          <a:p>
            <a:pPr algn="just"/>
            <a:endParaRPr lang="tr-TR" sz="2400" dirty="0"/>
          </a:p>
          <a:p>
            <a:pPr algn="just"/>
            <a:r>
              <a:rPr lang="tr-TR" sz="2400" dirty="0"/>
              <a:t>Class yapısı içindeki metod ve özelliklerine erişmek için ilk şart bulunduğu Class ’ dan nesne oluşturmalı.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8484FC-CEFF-493A-A4D5-B3FA23DD6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06" y="1605979"/>
            <a:ext cx="6790978" cy="46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3116</TotalTime>
  <Words>615</Words>
  <Application>Microsoft Office PowerPoint</Application>
  <PresentationFormat>Geniş ekran</PresentationFormat>
  <Paragraphs>125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Century Gothic (Başlıklar)</vt:lpstr>
      <vt:lpstr>Wingdings</vt:lpstr>
      <vt:lpstr>Wingdings 3</vt:lpstr>
      <vt:lpstr>İyon</vt:lpstr>
      <vt:lpstr>Mobil Programlama- Nesne Tabanlı Programlama</vt:lpstr>
      <vt:lpstr>İçerik</vt:lpstr>
      <vt:lpstr>Sınıf (Class ve Structure )Nedir ? </vt:lpstr>
      <vt:lpstr>Sınıf (Class) Nedir ?</vt:lpstr>
      <vt:lpstr>Nesne ( Object ) Nedir ?</vt:lpstr>
      <vt:lpstr>Nesnenin Durumu ve Davranışı</vt:lpstr>
      <vt:lpstr>Nesne ve Sınıf</vt:lpstr>
      <vt:lpstr>Nesne Tanımlama</vt:lpstr>
      <vt:lpstr>Class Yapısına Erişim</vt:lpstr>
      <vt:lpstr>Class Yapısına Erişim</vt:lpstr>
      <vt:lpstr>Örnek-1</vt:lpstr>
      <vt:lpstr>Örnek-1</vt:lpstr>
      <vt:lpstr>Örnek-1</vt:lpstr>
      <vt:lpstr>Fonksiyonlar - Metodlar</vt:lpstr>
      <vt:lpstr>Class Metodlarına Erişim</vt:lpstr>
      <vt:lpstr>Fonksiyonlar</vt:lpstr>
      <vt:lpstr>Fonksiyonların Parametre Alması</vt:lpstr>
      <vt:lpstr>Ödevler</vt:lpstr>
      <vt:lpstr>Composition</vt:lpstr>
      <vt:lpstr>Kalıtım ( Inheritance )</vt:lpstr>
      <vt:lpstr>Kalıtım- Örnek</vt:lpstr>
      <vt:lpstr>Kalıtım Hiyerarşisi Örnek</vt:lpstr>
      <vt:lpstr>Ödev-Kodlar</vt:lpstr>
      <vt:lpstr>Ödev-Kodlar</vt:lpstr>
      <vt:lpstr>Örnek- Kod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Programlama</dc:title>
  <dc:creator>Buket KILIÇ</dc:creator>
  <cp:lastModifiedBy>Buket KILIÇ</cp:lastModifiedBy>
  <cp:revision>40</cp:revision>
  <dcterms:created xsi:type="dcterms:W3CDTF">2022-01-17T13:47:27Z</dcterms:created>
  <dcterms:modified xsi:type="dcterms:W3CDTF">2025-03-07T11:58:34Z</dcterms:modified>
</cp:coreProperties>
</file>