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1"/>
  </p:sldMasterIdLst>
  <p:sldIdLst>
    <p:sldId id="256" r:id="rId2"/>
    <p:sldId id="282" r:id="rId3"/>
    <p:sldId id="283" r:id="rId4"/>
    <p:sldId id="281" r:id="rId5"/>
    <p:sldId id="280" r:id="rId6"/>
    <p:sldId id="257" r:id="rId7"/>
    <p:sldId id="260" r:id="rId8"/>
    <p:sldId id="263" r:id="rId9"/>
    <p:sldId id="277" r:id="rId10"/>
    <p:sldId id="259" r:id="rId11"/>
    <p:sldId id="266" r:id="rId12"/>
    <p:sldId id="267" r:id="rId13"/>
    <p:sldId id="269" r:id="rId14"/>
    <p:sldId id="270" r:id="rId15"/>
    <p:sldId id="271" r:id="rId16"/>
    <p:sldId id="285" r:id="rId17"/>
    <p:sldId id="272" r:id="rId18"/>
    <p:sldId id="284" r:id="rId19"/>
    <p:sldId id="273" r:id="rId20"/>
    <p:sldId id="274" r:id="rId21"/>
    <p:sldId id="275" r:id="rId22"/>
    <p:sldId id="276" r:id="rId23"/>
    <p:sldId id="278" r:id="rId24"/>
    <p:sldId id="26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3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88C2C-02F6-4A84-A950-F90A5A308AE9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806D-DC41-45B3-8801-640963D75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257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88C2C-02F6-4A84-A950-F90A5A308AE9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806D-DC41-45B3-8801-640963D75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28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88C2C-02F6-4A84-A950-F90A5A308AE9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806D-DC41-45B3-8801-640963D75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691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e-IL" smtClean="0"/>
              <a:t>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88C2C-02F6-4A84-A950-F90A5A308AE9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806D-DC41-45B3-8801-640963D7580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5276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88C2C-02F6-4A84-A950-F90A5A308AE9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806D-DC41-45B3-8801-640963D75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443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88C2C-02F6-4A84-A950-F90A5A308AE9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806D-DC41-45B3-8801-640963D75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73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88C2C-02F6-4A84-A950-F90A5A308AE9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806D-DC41-45B3-8801-640963D75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174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88C2C-02F6-4A84-A950-F90A5A308AE9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806D-DC41-45B3-8801-640963D75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778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88C2C-02F6-4A84-A950-F90A5A308AE9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806D-DC41-45B3-8801-640963D75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7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88C2C-02F6-4A84-A950-F90A5A308AE9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806D-DC41-45B3-8801-640963D75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86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88C2C-02F6-4A84-A950-F90A5A308AE9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806D-DC41-45B3-8801-640963D75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47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88C2C-02F6-4A84-A950-F90A5A308AE9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806D-DC41-45B3-8801-640963D75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63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88C2C-02F6-4A84-A950-F90A5A308AE9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806D-DC41-45B3-8801-640963D75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426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88C2C-02F6-4A84-A950-F90A5A308AE9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806D-DC41-45B3-8801-640963D75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03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88C2C-02F6-4A84-A950-F90A5A308AE9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806D-DC41-45B3-8801-640963D75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83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88C2C-02F6-4A84-A950-F90A5A308AE9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806D-DC41-45B3-8801-640963D75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00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88C2C-02F6-4A84-A950-F90A5A308AE9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806D-DC41-45B3-8801-640963D75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13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9388C2C-02F6-4A84-A950-F90A5A308AE9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8806D-DC41-45B3-8801-640963D75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526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s.msdn.microsoft.com/wsl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WSL</a:t>
            </a:r>
            <a:endParaRPr lang="en-US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11037045" cy="1454608"/>
          </a:xfrm>
        </p:spPr>
        <p:txBody>
          <a:bodyPr/>
          <a:lstStyle/>
          <a:p>
            <a:r>
              <a:rPr lang="en-US" dirty="0" smtClean="0"/>
              <a:t>Windows Subsystem For Linux</a:t>
            </a:r>
          </a:p>
          <a:p>
            <a:r>
              <a:rPr lang="en-US" sz="1800" dirty="0" smtClean="0"/>
              <a:t>BY Jack Hammons</a:t>
            </a:r>
          </a:p>
          <a:p>
            <a:r>
              <a:rPr lang="en-US" sz="1600" dirty="0">
                <a:hlinkClick r:id="rId2"/>
              </a:rPr>
              <a:t>https://blogs.msdn.microsoft.com/wsl/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46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Subsystems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103312" y="2052918"/>
            <a:ext cx="9738859" cy="4195481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Windows </a:t>
            </a:r>
            <a:r>
              <a:rPr lang="en-US" sz="2400" b="1" dirty="0"/>
              <a:t>XP</a:t>
            </a:r>
            <a:r>
              <a:rPr lang="en-US" sz="2400" dirty="0"/>
              <a:t> dropped support for </a:t>
            </a:r>
            <a:r>
              <a:rPr lang="en-US" sz="2400" dirty="0" smtClean="0"/>
              <a:t>OS/2</a:t>
            </a:r>
          </a:p>
          <a:p>
            <a:r>
              <a:rPr lang="en-US" sz="2400" b="1" dirty="0" smtClean="0"/>
              <a:t>Windows </a:t>
            </a:r>
            <a:r>
              <a:rPr lang="en-US" sz="2400" b="1" dirty="0"/>
              <a:t>8.1 </a:t>
            </a:r>
            <a:r>
              <a:rPr lang="en-US" sz="2400" dirty="0" smtClean="0"/>
              <a:t>dropped support for POSIX (UWIN)</a:t>
            </a:r>
          </a:p>
          <a:p>
            <a:r>
              <a:rPr lang="en-US" sz="2400" b="1" dirty="0"/>
              <a:t>Windows 10 RS1 </a:t>
            </a:r>
            <a:r>
              <a:rPr lang="en-US" sz="2400" dirty="0"/>
              <a:t>introduced </a:t>
            </a:r>
            <a:r>
              <a:rPr lang="en-US" sz="2400" dirty="0" smtClean="0"/>
              <a:t>“Windows Subsystem for Linux”</a:t>
            </a:r>
            <a:endParaRPr lang="en-US" sz="2400" dirty="0"/>
          </a:p>
        </p:txBody>
      </p:sp>
      <p:pic>
        <p:nvPicPr>
          <p:cNvPr id="1032" name="Picture 8" descr="https://upload.wikimedia.org/wikipedia/commons/thumb/c/c7/Windows_logo_-_2012.png/700px-Windows_logo_-_20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7576" y="4086494"/>
            <a:ext cx="1705523" cy="186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upload.wikimedia.org/wikipedia/commons/thumb/d/da/Windows_logo_-_2002%E2%80%932012_%28Multicolored%29.svg/682px-Windows_logo_-_2002%E2%80%932012_%28Multicolored%29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999" y="4126613"/>
            <a:ext cx="2103731" cy="185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logospng.com/images/182/windows-10-logo-vector-eps-free-download-18232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157" y="4151048"/>
            <a:ext cx="1704291" cy="1709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206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Minimal Processes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New </a:t>
            </a:r>
            <a:r>
              <a:rPr lang="en-US" sz="2800" dirty="0"/>
              <a:t>to Windows </a:t>
            </a:r>
            <a:r>
              <a:rPr lang="en-US" sz="2800" dirty="0" smtClean="0"/>
              <a:t>10</a:t>
            </a:r>
          </a:p>
          <a:p>
            <a:r>
              <a:rPr lang="en-US" sz="2800" dirty="0"/>
              <a:t>Creation from kernel </a:t>
            </a:r>
            <a:r>
              <a:rPr lang="en-US" sz="2800" dirty="0" smtClean="0"/>
              <a:t>only</a:t>
            </a:r>
          </a:p>
          <a:p>
            <a:r>
              <a:rPr lang="en-US" sz="2800" dirty="0" smtClean="0"/>
              <a:t>Process </a:t>
            </a:r>
            <a:r>
              <a:rPr lang="en-US" sz="2800" dirty="0"/>
              <a:t>address space is </a:t>
            </a:r>
            <a:r>
              <a:rPr lang="en-US" sz="2800" dirty="0" smtClean="0"/>
              <a:t>empty</a:t>
            </a:r>
          </a:p>
          <a:p>
            <a:pPr lvl="1"/>
            <a:r>
              <a:rPr lang="en-US" sz="2400" dirty="0" smtClean="0"/>
              <a:t>No ntdll.dll </a:t>
            </a:r>
            <a:r>
              <a:rPr lang="en-US" sz="2400" dirty="0"/>
              <a:t>or subsystem </a:t>
            </a:r>
            <a:r>
              <a:rPr lang="en-US" sz="2400" dirty="0" smtClean="0"/>
              <a:t>DLLs</a:t>
            </a:r>
          </a:p>
          <a:p>
            <a:pPr lvl="1"/>
            <a:r>
              <a:rPr lang="en-US" sz="2400" dirty="0" smtClean="0"/>
              <a:t>No </a:t>
            </a:r>
            <a:r>
              <a:rPr lang="en-US" sz="2400" dirty="0"/>
              <a:t>PEB or </a:t>
            </a:r>
            <a:r>
              <a:rPr lang="en-US" sz="2400" dirty="0" smtClean="0"/>
              <a:t>TEBs</a:t>
            </a:r>
          </a:p>
          <a:p>
            <a:r>
              <a:rPr lang="en-US" sz="2800" dirty="0" smtClean="0"/>
              <a:t>Example: Memory Compression</a:t>
            </a:r>
          </a:p>
          <a:p>
            <a:r>
              <a:rPr lang="en-US" sz="2800" i="1" dirty="0" err="1"/>
              <a:t>EPROCESS.Minimal</a:t>
            </a:r>
            <a:r>
              <a:rPr lang="en-US" sz="2800" i="1" dirty="0"/>
              <a:t> == 1</a:t>
            </a:r>
            <a:endParaRPr lang="en-US" sz="2800" i="1" dirty="0" smtClean="0"/>
          </a:p>
        </p:txBody>
      </p:sp>
    </p:spTree>
    <p:extLst>
      <p:ext uri="{BB962C8B-B14F-4D97-AF65-F5344CB8AC3E}">
        <p14:creationId xmlns:p14="http://schemas.microsoft.com/office/powerpoint/2010/main" val="201314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Pico </a:t>
            </a:r>
            <a:r>
              <a:rPr lang="en-US" sz="4400" dirty="0" smtClean="0"/>
              <a:t>Processes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Minimal processes with a supporting </a:t>
            </a:r>
            <a:r>
              <a:rPr lang="en-US" sz="2800" dirty="0" smtClean="0"/>
              <a:t>driver</a:t>
            </a:r>
          </a:p>
          <a:p>
            <a:r>
              <a:rPr lang="en-US" sz="2800" dirty="0" smtClean="0"/>
              <a:t>Pico </a:t>
            </a:r>
            <a:r>
              <a:rPr lang="en-US" sz="2800" dirty="0"/>
              <a:t>Provider intercepts all operations </a:t>
            </a:r>
            <a:r>
              <a:rPr lang="en-US" sz="2800" dirty="0" smtClean="0"/>
              <a:t>requiring </a:t>
            </a:r>
            <a:r>
              <a:rPr lang="en-US" sz="2800" dirty="0"/>
              <a:t>kernel </a:t>
            </a:r>
            <a:r>
              <a:rPr lang="en-US" sz="2800" dirty="0" smtClean="0"/>
              <a:t>handling</a:t>
            </a:r>
          </a:p>
          <a:p>
            <a:pPr lvl="1"/>
            <a:r>
              <a:rPr lang="en-US" sz="2600" dirty="0" smtClean="0"/>
              <a:t>System calls</a:t>
            </a:r>
          </a:p>
          <a:p>
            <a:pPr lvl="1"/>
            <a:r>
              <a:rPr lang="en-US" sz="2600" dirty="0" smtClean="0"/>
              <a:t>exception dispatching</a:t>
            </a:r>
          </a:p>
          <a:p>
            <a:r>
              <a:rPr lang="en-US" sz="2800" dirty="0"/>
              <a:t>used for the </a:t>
            </a:r>
            <a:r>
              <a:rPr lang="en-US" sz="2800" dirty="0" smtClean="0"/>
              <a:t>WSL implementation </a:t>
            </a:r>
          </a:p>
          <a:p>
            <a:r>
              <a:rPr lang="en-US" sz="2800" i="1" dirty="0" err="1"/>
              <a:t>EPROCESS.PicoContext</a:t>
            </a:r>
            <a:r>
              <a:rPr lang="en-US" sz="2800" i="1" dirty="0"/>
              <a:t> is != NULL</a:t>
            </a:r>
          </a:p>
        </p:txBody>
      </p:sp>
    </p:spTree>
    <p:extLst>
      <p:ext uri="{BB962C8B-B14F-4D97-AF65-F5344CB8AC3E}">
        <p14:creationId xmlns:p14="http://schemas.microsoft.com/office/powerpoint/2010/main" val="146785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Processes Overview</a:t>
            </a:r>
            <a:endParaRPr lang="en-US" dirty="0"/>
          </a:p>
        </p:txBody>
      </p:sp>
      <p:pic>
        <p:nvPicPr>
          <p:cNvPr id="9218" name="Picture 2" descr="https://msdnshared.blob.core.windows.net/media/2016/05/picoProce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943" y="1321205"/>
            <a:ext cx="7239182" cy="5393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79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WSL COMPONENTS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103312" y="2052918"/>
            <a:ext cx="10666322" cy="419548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Pico </a:t>
            </a:r>
            <a:r>
              <a:rPr lang="en-US" sz="2800" dirty="0"/>
              <a:t>Provider driver </a:t>
            </a:r>
            <a:r>
              <a:rPr lang="en-US" sz="2800" b="1" dirty="0" smtClean="0"/>
              <a:t>LXSS.SYS </a:t>
            </a:r>
            <a:r>
              <a:rPr lang="en-US" sz="2800" b="1" dirty="0"/>
              <a:t>/ </a:t>
            </a:r>
            <a:r>
              <a:rPr lang="en-US" sz="2800" b="1" dirty="0" smtClean="0"/>
              <a:t>LXCORE.SYS</a:t>
            </a:r>
            <a:endParaRPr lang="en-US" sz="2800" dirty="0" smtClean="0"/>
          </a:p>
          <a:p>
            <a:r>
              <a:rPr lang="en-US" sz="2800" dirty="0" smtClean="0"/>
              <a:t>User-mode service </a:t>
            </a:r>
            <a:r>
              <a:rPr lang="en-US" sz="2800" b="1" dirty="0" err="1" smtClean="0"/>
              <a:t>LxssManager</a:t>
            </a:r>
            <a:r>
              <a:rPr lang="en-US" sz="2800" dirty="0" smtClean="0"/>
              <a:t> -(COM interface)</a:t>
            </a:r>
          </a:p>
          <a:p>
            <a:r>
              <a:rPr lang="en-US" sz="2800" dirty="0"/>
              <a:t>A Linux “</a:t>
            </a:r>
            <a:r>
              <a:rPr lang="en-US" sz="2800" b="1" dirty="0" err="1"/>
              <a:t>init</a:t>
            </a:r>
            <a:r>
              <a:rPr lang="en-US" sz="2800" dirty="0"/>
              <a:t>” daemon</a:t>
            </a:r>
            <a:endParaRPr lang="en-US" sz="2800" dirty="0" smtClean="0"/>
          </a:p>
          <a:p>
            <a:r>
              <a:rPr lang="en-US" sz="2800" dirty="0" smtClean="0"/>
              <a:t>Windows </a:t>
            </a:r>
            <a:r>
              <a:rPr lang="en-US" sz="2800" dirty="0"/>
              <a:t>launcher service </a:t>
            </a:r>
            <a:r>
              <a:rPr lang="en-US" sz="2800" b="1" dirty="0"/>
              <a:t>&lt;distro&gt;.exe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248007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WSL </a:t>
            </a:r>
            <a:r>
              <a:rPr lang="en-US" sz="4400" dirty="0" smtClean="0"/>
              <a:t>OVERVIEW</a:t>
            </a:r>
            <a:endParaRPr lang="en-US" dirty="0"/>
          </a:p>
        </p:txBody>
      </p:sp>
      <p:pic>
        <p:nvPicPr>
          <p:cNvPr id="10244" name="Picture 4" descr="LXSS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1508511"/>
            <a:ext cx="10973979" cy="5058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26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Demo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77771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SYSTEM CALLS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103312" y="2052918"/>
            <a:ext cx="10666322" cy="4195481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A </a:t>
            </a:r>
            <a:r>
              <a:rPr lang="en-US" sz="2800" dirty="0" err="1"/>
              <a:t>syscall</a:t>
            </a:r>
            <a:r>
              <a:rPr lang="en-US" sz="2800" dirty="0"/>
              <a:t> is a service provided by the kernel that can be called from user </a:t>
            </a:r>
            <a:r>
              <a:rPr lang="en-US" sz="2800" dirty="0" smtClean="0"/>
              <a:t>mode</a:t>
            </a:r>
          </a:p>
          <a:p>
            <a:r>
              <a:rPr lang="en-US" sz="2800" dirty="0" smtClean="0"/>
              <a:t>Explicit </a:t>
            </a:r>
            <a:r>
              <a:rPr lang="en-US" sz="2800" dirty="0"/>
              <a:t>contract between user mode and kernel mode called an Application Binary Interface (ABI)</a:t>
            </a:r>
            <a:endParaRPr lang="en-US" sz="2800" dirty="0" smtClean="0"/>
          </a:p>
          <a:p>
            <a:r>
              <a:rPr lang="en-US" sz="2800" dirty="0" smtClean="0"/>
              <a:t>Common usages:</a:t>
            </a:r>
          </a:p>
          <a:p>
            <a:pPr lvl="1"/>
            <a:r>
              <a:rPr lang="en-US" sz="2600" dirty="0" smtClean="0"/>
              <a:t>access files on disk</a:t>
            </a:r>
          </a:p>
          <a:p>
            <a:pPr lvl="1"/>
            <a:r>
              <a:rPr lang="en-US" sz="2600" dirty="0" smtClean="0"/>
              <a:t>handle network requests</a:t>
            </a:r>
          </a:p>
          <a:p>
            <a:pPr lvl="1"/>
            <a:r>
              <a:rPr lang="en-US" sz="2600" dirty="0" smtClean="0"/>
              <a:t>create processes\threads</a:t>
            </a:r>
          </a:p>
          <a:p>
            <a:pPr lvl="1"/>
            <a:r>
              <a:rPr lang="en-US" sz="2600" dirty="0" smtClean="0"/>
              <a:t>and </a:t>
            </a:r>
            <a:r>
              <a:rPr lang="en-US" sz="2600" dirty="0"/>
              <a:t>other operations.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146043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SYSCALLS: Linux VS </a:t>
            </a:r>
            <a:r>
              <a:rPr lang="en-US" sz="4400" dirty="0" err="1" smtClean="0"/>
              <a:t>Windwos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103312" y="2052918"/>
            <a:ext cx="10666322" cy="419548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Expose </a:t>
            </a:r>
            <a:r>
              <a:rPr lang="en-US" sz="2800" dirty="0"/>
              <a:t>different </a:t>
            </a:r>
            <a:r>
              <a:rPr lang="en-US" sz="2800" dirty="0" err="1" smtClean="0"/>
              <a:t>syscalls</a:t>
            </a:r>
            <a:endParaRPr lang="en-US" sz="2800" dirty="0"/>
          </a:p>
          <a:p>
            <a:pPr lvl="1"/>
            <a:r>
              <a:rPr lang="en-US" sz="2600" b="1" dirty="0" smtClean="0"/>
              <a:t>Linux</a:t>
            </a:r>
            <a:r>
              <a:rPr lang="en-US" sz="2600" dirty="0" smtClean="0"/>
              <a:t>: fork</a:t>
            </a:r>
            <a:r>
              <a:rPr lang="en-US" sz="2600" dirty="0"/>
              <a:t>, open, and </a:t>
            </a:r>
            <a:r>
              <a:rPr lang="en-US" sz="2600" dirty="0" smtClean="0"/>
              <a:t>kill</a:t>
            </a:r>
          </a:p>
          <a:p>
            <a:pPr lvl="1"/>
            <a:r>
              <a:rPr lang="en-US" sz="2600" b="1" dirty="0" err="1"/>
              <a:t>Windwos</a:t>
            </a:r>
            <a:r>
              <a:rPr lang="en-US" sz="2600" dirty="0" smtClean="0"/>
              <a:t>: </a:t>
            </a:r>
            <a:r>
              <a:rPr lang="en-US" sz="2600" dirty="0" err="1" smtClean="0"/>
              <a:t>NtCreateProcess</a:t>
            </a:r>
            <a:r>
              <a:rPr lang="en-US" sz="2600" dirty="0"/>
              <a:t>, </a:t>
            </a:r>
            <a:r>
              <a:rPr lang="en-US" sz="2600" dirty="0" err="1"/>
              <a:t>NtOpenFile</a:t>
            </a:r>
            <a:r>
              <a:rPr lang="en-US" sz="2600" dirty="0"/>
              <a:t>, and </a:t>
            </a:r>
            <a:r>
              <a:rPr lang="en-US" sz="2600" dirty="0" err="1"/>
              <a:t>NtTerminateProcess</a:t>
            </a:r>
            <a:r>
              <a:rPr lang="en-US" sz="2600" dirty="0"/>
              <a:t> </a:t>
            </a:r>
            <a:endParaRPr lang="en-US" sz="2600" dirty="0" smtClean="0"/>
          </a:p>
          <a:p>
            <a:r>
              <a:rPr lang="en-US" sz="2800" dirty="0"/>
              <a:t>Different Application Binary Interface (ABI)</a:t>
            </a:r>
            <a:endParaRPr lang="en-US" sz="2800" dirty="0" smtClean="0"/>
          </a:p>
          <a:p>
            <a:pPr lvl="1"/>
            <a:r>
              <a:rPr lang="en-US" sz="2600" dirty="0"/>
              <a:t>Calling </a:t>
            </a:r>
            <a:r>
              <a:rPr lang="en-US" sz="2600" dirty="0" smtClean="0"/>
              <a:t>conventions</a:t>
            </a:r>
          </a:p>
        </p:txBody>
      </p:sp>
    </p:spTree>
    <p:extLst>
      <p:ext uri="{BB962C8B-B14F-4D97-AF65-F5344CB8AC3E}">
        <p14:creationId xmlns:p14="http://schemas.microsoft.com/office/powerpoint/2010/main" val="46634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SYSTEM CALLS</a:t>
            </a:r>
            <a:endParaRPr lang="en-US" dirty="0"/>
          </a:p>
        </p:txBody>
      </p:sp>
      <p:graphicFrame>
        <p:nvGraphicFramePr>
          <p:cNvPr id="9" name="טבלה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739703"/>
              </p:ext>
            </p:extLst>
          </p:nvPr>
        </p:nvGraphicFramePr>
        <p:xfrm>
          <a:off x="196948" y="3313491"/>
          <a:ext cx="11873132" cy="3200400"/>
        </p:xfrm>
        <a:graphic>
          <a:graphicData uri="http://schemas.openxmlformats.org/drawingml/2006/table">
            <a:tbl>
              <a:tblPr/>
              <a:tblGrid>
                <a:gridCol w="6119446">
                  <a:extLst>
                    <a:ext uri="{9D8B030D-6E8A-4147-A177-3AD203B41FA5}">
                      <a16:colId xmlns:a16="http://schemas.microsoft.com/office/drawing/2014/main" val="3508703153"/>
                    </a:ext>
                  </a:extLst>
                </a:gridCol>
                <a:gridCol w="5753686">
                  <a:extLst>
                    <a:ext uri="{9D8B030D-6E8A-4147-A177-3AD203B41FA5}">
                      <a16:colId xmlns:a16="http://schemas.microsoft.com/office/drawing/2014/main" val="1150291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b="1" dirty="0" err="1">
                          <a:effectLst/>
                        </a:rPr>
                        <a:t>Getdents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err="1">
                          <a:effectLst/>
                        </a:rPr>
                        <a:t>NtQueryDirectoryFile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9572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 err="1">
                          <a:effectLst/>
                        </a:rPr>
                        <a:t>mov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rax</a:t>
                      </a:r>
                      <a:r>
                        <a:rPr lang="en-US" sz="2400" dirty="0">
                          <a:effectLst/>
                        </a:rPr>
                        <a:t>, __NR_getdents64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effectLst/>
                        </a:rPr>
                        <a:t>mov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rax</a:t>
                      </a:r>
                      <a:r>
                        <a:rPr lang="en-US" sz="2400" dirty="0">
                          <a:effectLst/>
                        </a:rPr>
                        <a:t>, #</a:t>
                      </a:r>
                      <a:r>
                        <a:rPr lang="en-US" sz="2400" dirty="0" err="1">
                          <a:effectLst/>
                        </a:rPr>
                        <a:t>NtQueryDirectoryFile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03316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mov rdi, Fd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effectLst/>
                        </a:rPr>
                        <a:t>mov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rcx</a:t>
                      </a:r>
                      <a:r>
                        <a:rPr lang="en-US" sz="2400" dirty="0">
                          <a:effectLst/>
                        </a:rPr>
                        <a:t>, </a:t>
                      </a:r>
                      <a:r>
                        <a:rPr lang="en-US" sz="2400" dirty="0" smtClean="0">
                          <a:effectLst/>
                        </a:rPr>
                        <a:t>Foo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25327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mov rsi, Buffer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effectLst/>
                        </a:rPr>
                        <a:t>mov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rdx</a:t>
                      </a:r>
                      <a:r>
                        <a:rPr lang="en-US" sz="2400" dirty="0">
                          <a:effectLst/>
                        </a:rPr>
                        <a:t>, Bar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8978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mov rdx, sizeof(Buffer)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effectLst/>
                        </a:rPr>
                        <a:t>mov</a:t>
                      </a:r>
                      <a:r>
                        <a:rPr lang="en-US" sz="2400" dirty="0">
                          <a:effectLst/>
                        </a:rPr>
                        <a:t> r8, Baz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6487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syscall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effectLst/>
                        </a:rPr>
                        <a:t>syscall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66013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 err="1">
                          <a:effectLst/>
                        </a:rPr>
                        <a:t>cmp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rax</a:t>
                      </a:r>
                      <a:r>
                        <a:rPr lang="en-US" sz="2400" dirty="0">
                          <a:effectLst/>
                        </a:rPr>
                        <a:t>, </a:t>
                      </a:r>
                      <a:r>
                        <a:rPr lang="en-US" sz="2400" dirty="0" smtClean="0">
                          <a:effectLst/>
                        </a:rPr>
                        <a:t>0xFFFFFFFFFFFFF001 // return 1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test </a:t>
                      </a:r>
                      <a:r>
                        <a:rPr lang="en-US" sz="2400" dirty="0" err="1">
                          <a:effectLst/>
                        </a:rPr>
                        <a:t>eax</a:t>
                      </a:r>
                      <a:r>
                        <a:rPr lang="en-US" sz="2400" dirty="0">
                          <a:effectLst/>
                        </a:rPr>
                        <a:t>, </a:t>
                      </a:r>
                      <a:r>
                        <a:rPr lang="en-US" sz="2400" dirty="0" err="1" smtClean="0">
                          <a:effectLst/>
                        </a:rPr>
                        <a:t>eax</a:t>
                      </a:r>
                      <a:r>
                        <a:rPr lang="en-US" sz="2400" dirty="0" smtClean="0">
                          <a:effectLst/>
                        </a:rPr>
                        <a:t> // return</a:t>
                      </a:r>
                      <a:r>
                        <a:rPr lang="en-US" sz="2400" baseline="0" dirty="0" smtClean="0">
                          <a:effectLst/>
                        </a:rPr>
                        <a:t> 1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8445334"/>
                  </a:ext>
                </a:extLst>
              </a:tr>
            </a:tbl>
          </a:graphicData>
        </a:graphic>
      </p:graphicFrame>
      <p:cxnSp>
        <p:nvCxnSpPr>
          <p:cNvPr id="11" name="מחבר ישר 10"/>
          <p:cNvCxnSpPr/>
          <p:nvPr/>
        </p:nvCxnSpPr>
        <p:spPr>
          <a:xfrm>
            <a:off x="6120681" y="3179298"/>
            <a:ext cx="26900" cy="36787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מלבן 14"/>
          <p:cNvSpPr/>
          <p:nvPr/>
        </p:nvSpPr>
        <p:spPr>
          <a:xfrm>
            <a:off x="5736295" y="2187567"/>
            <a:ext cx="63337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 smtClean="0"/>
              <a:t>NtQueryDirectoryFile</a:t>
            </a:r>
            <a:r>
              <a:rPr lang="en-US" sz="2800" b="1" dirty="0" smtClean="0"/>
              <a:t>(Foo, </a:t>
            </a:r>
            <a:r>
              <a:rPr lang="en-US" sz="2800" b="1" dirty="0"/>
              <a:t>Bar, Baz);</a:t>
            </a:r>
          </a:p>
        </p:txBody>
      </p:sp>
      <p:sp>
        <p:nvSpPr>
          <p:cNvPr id="17" name="מלבן 16"/>
          <p:cNvSpPr/>
          <p:nvPr/>
        </p:nvSpPr>
        <p:spPr>
          <a:xfrm>
            <a:off x="477299" y="2161709"/>
            <a:ext cx="49809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 smtClean="0"/>
              <a:t>getdents</a:t>
            </a:r>
            <a:r>
              <a:rPr lang="en-US" sz="2800" b="1" dirty="0" smtClean="0"/>
              <a:t>(</a:t>
            </a:r>
            <a:r>
              <a:rPr lang="en-US" sz="2800" b="1" dirty="0" err="1" smtClean="0"/>
              <a:t>fd</a:t>
            </a:r>
            <a:r>
              <a:rPr lang="en-US" sz="2800" b="1" dirty="0"/>
              <a:t>, </a:t>
            </a:r>
            <a:r>
              <a:rPr lang="en-US" sz="2800" b="1" dirty="0" smtClean="0"/>
              <a:t>buffer, size);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2498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WSL?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103312" y="2052918"/>
            <a:ext cx="10522631" cy="419548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Compatibility </a:t>
            </a:r>
            <a:r>
              <a:rPr lang="en-US" sz="2800" dirty="0"/>
              <a:t>layer for running </a:t>
            </a:r>
            <a:r>
              <a:rPr lang="en-US" sz="2800" b="1" dirty="0"/>
              <a:t>native</a:t>
            </a:r>
            <a:r>
              <a:rPr lang="en-US" sz="2800" dirty="0"/>
              <a:t> Linux ELF64 binaries  on </a:t>
            </a:r>
            <a:r>
              <a:rPr lang="en-US" sz="2800" dirty="0" smtClean="0"/>
              <a:t>Windows</a:t>
            </a:r>
          </a:p>
          <a:p>
            <a:r>
              <a:rPr lang="en-US" sz="2800" dirty="0" smtClean="0"/>
              <a:t>Provides </a:t>
            </a:r>
            <a:r>
              <a:rPr lang="en-US" sz="2800" dirty="0"/>
              <a:t>a Linux-compatible kernel </a:t>
            </a:r>
            <a:r>
              <a:rPr lang="en-US" sz="2800" dirty="0" smtClean="0"/>
              <a:t>interface containing </a:t>
            </a:r>
            <a:r>
              <a:rPr lang="en-US" sz="2800" b="1" dirty="0"/>
              <a:t>no Linux kernel </a:t>
            </a:r>
            <a:r>
              <a:rPr lang="en-US" sz="2800" b="1" dirty="0" smtClean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410178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SYSTEM CALLS</a:t>
            </a:r>
            <a:endParaRPr lang="en-US" dirty="0"/>
          </a:p>
        </p:txBody>
      </p:sp>
      <p:pic>
        <p:nvPicPr>
          <p:cNvPr id="13314" name="Picture 2" descr="syscall_graph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630" y="1429091"/>
            <a:ext cx="7722333" cy="5313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8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Another Example - Fork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103312" y="2052918"/>
            <a:ext cx="10666322" cy="4195481"/>
          </a:xfrm>
        </p:spPr>
        <p:txBody>
          <a:bodyPr>
            <a:noAutofit/>
          </a:bodyPr>
          <a:lstStyle/>
          <a:p>
            <a:r>
              <a:rPr lang="en-US" sz="2800" dirty="0" smtClean="0"/>
              <a:t>The Linux </a:t>
            </a:r>
            <a:r>
              <a:rPr lang="en-US" sz="2800" dirty="0"/>
              <a:t>fork </a:t>
            </a:r>
            <a:r>
              <a:rPr lang="en-US" sz="2800" dirty="0" err="1"/>
              <a:t>syscall</a:t>
            </a:r>
            <a:r>
              <a:rPr lang="en-US" sz="2800" dirty="0"/>
              <a:t> has no documented equivalent for </a:t>
            </a:r>
            <a:r>
              <a:rPr lang="en-US" sz="2800" dirty="0" smtClean="0"/>
              <a:t>Windows</a:t>
            </a:r>
          </a:p>
          <a:p>
            <a:r>
              <a:rPr lang="en-US" sz="2800" dirty="0" smtClean="0"/>
              <a:t>lxss.sys </a:t>
            </a:r>
            <a:r>
              <a:rPr lang="en-US" sz="2800" dirty="0"/>
              <a:t>calls internal NT APIs to create the process </a:t>
            </a:r>
            <a:endParaRPr lang="en-US" sz="2800" dirty="0" smtClean="0"/>
          </a:p>
          <a:p>
            <a:r>
              <a:rPr lang="en-US" sz="2800" dirty="0" smtClean="0"/>
              <a:t>Create a </a:t>
            </a:r>
            <a:r>
              <a:rPr lang="en-US" sz="2800" dirty="0"/>
              <a:t>thread </a:t>
            </a:r>
            <a:r>
              <a:rPr lang="en-US" sz="2800" dirty="0" smtClean="0"/>
              <a:t>with </a:t>
            </a:r>
            <a:r>
              <a:rPr lang="en-US" sz="2800" dirty="0"/>
              <a:t>an identical register </a:t>
            </a:r>
            <a:r>
              <a:rPr lang="en-US" sz="2800" dirty="0" smtClean="0"/>
              <a:t>context</a:t>
            </a:r>
          </a:p>
          <a:p>
            <a:r>
              <a:rPr lang="en-US" sz="2800" dirty="0" smtClean="0"/>
              <a:t> Finish copying </a:t>
            </a:r>
            <a:r>
              <a:rPr lang="en-US" sz="2800" dirty="0"/>
              <a:t>the process and </a:t>
            </a:r>
            <a:r>
              <a:rPr lang="en-US" sz="2800" dirty="0" smtClean="0"/>
              <a:t>resumes </a:t>
            </a:r>
            <a:r>
              <a:rPr lang="en-US" sz="2800" dirty="0"/>
              <a:t>the new </a:t>
            </a:r>
            <a:r>
              <a:rPr lang="en-US" sz="2800" dirty="0" smtClean="0"/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189539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File System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103312" y="2052918"/>
            <a:ext cx="10666322" cy="4195481"/>
          </a:xfrm>
        </p:spPr>
        <p:txBody>
          <a:bodyPr>
            <a:noAutofit/>
          </a:bodyPr>
          <a:lstStyle/>
          <a:p>
            <a:r>
              <a:rPr lang="en-US" sz="2800" dirty="0"/>
              <a:t>Windows and NTFS </a:t>
            </a:r>
            <a:r>
              <a:rPr lang="en-US" sz="2800" dirty="0" smtClean="0"/>
              <a:t>support </a:t>
            </a:r>
            <a:r>
              <a:rPr lang="en-US" sz="2800" dirty="0"/>
              <a:t>case sensitivity, </a:t>
            </a:r>
            <a:r>
              <a:rPr lang="en-US" sz="2800" dirty="0" smtClean="0"/>
              <a:t>behavior </a:t>
            </a:r>
            <a:r>
              <a:rPr lang="en-US" sz="2800" dirty="0"/>
              <a:t>is </a:t>
            </a:r>
            <a:r>
              <a:rPr lang="en-US" sz="2800" dirty="0" smtClean="0"/>
              <a:t>disabled by default</a:t>
            </a:r>
          </a:p>
          <a:p>
            <a:r>
              <a:rPr lang="en-US" sz="2800" dirty="0"/>
              <a:t>WSL has a VFS component that is modeled after the VFS on </a:t>
            </a:r>
            <a:r>
              <a:rPr lang="en-US" sz="2800" dirty="0" smtClean="0"/>
              <a:t>Linux</a:t>
            </a:r>
          </a:p>
          <a:p>
            <a:r>
              <a:rPr lang="en-US" sz="2800" dirty="0" err="1" smtClean="0"/>
              <a:t>VoIFs</a:t>
            </a:r>
            <a:r>
              <a:rPr lang="en-US" sz="2800" dirty="0" smtClean="0"/>
              <a:t> support </a:t>
            </a:r>
            <a:r>
              <a:rPr lang="en-US" sz="2800" dirty="0"/>
              <a:t>- Linux permissions, symbolic links, FIFOs, sockets, and device files</a:t>
            </a:r>
            <a:endParaRPr lang="en-US" sz="2800" dirty="0" smtClean="0"/>
          </a:p>
          <a:p>
            <a:r>
              <a:rPr lang="en-US" sz="2800" dirty="0"/>
              <a:t> </a:t>
            </a:r>
            <a:r>
              <a:rPr lang="en-US" sz="2800" dirty="0" err="1"/>
              <a:t>VolFs</a:t>
            </a:r>
            <a:r>
              <a:rPr lang="en-US" sz="2800" dirty="0"/>
              <a:t> </a:t>
            </a:r>
            <a:r>
              <a:rPr lang="en-US" sz="2800" dirty="0" smtClean="0"/>
              <a:t>requests </a:t>
            </a:r>
            <a:r>
              <a:rPr lang="en-US" sz="2800" dirty="0"/>
              <a:t>the Object Manager to treat paths as case sensitive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58796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File System</a:t>
            </a:r>
          </a:p>
        </p:txBody>
      </p:sp>
      <p:pic>
        <p:nvPicPr>
          <p:cNvPr id="15362" name="Picture 2" descr="file system graph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01" y="1468364"/>
            <a:ext cx="10089556" cy="5389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648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cloudblogs.microsoft.com/uploads/prod/2018/03/ms_loves_linu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381" y="0"/>
            <a:ext cx="1220238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83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WSL?</a:t>
            </a:r>
            <a:endParaRPr lang="en-US" dirty="0"/>
          </a:p>
        </p:txBody>
      </p:sp>
      <p:pic>
        <p:nvPicPr>
          <p:cNvPr id="1026" name="Picture 2" descr="https://technoresult.com/wp-content/uploads/2017/10/wsl-feature-imag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51" t="23650" r="28397" b="10526"/>
          <a:stretch/>
        </p:blipFill>
        <p:spPr bwMode="auto">
          <a:xfrm>
            <a:off x="6279663" y="2004423"/>
            <a:ext cx="4859975" cy="4004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22" t="23643" r="28463" b="11064"/>
          <a:stretch/>
        </p:blipFill>
        <p:spPr bwMode="auto">
          <a:xfrm>
            <a:off x="496612" y="2004423"/>
            <a:ext cx="4851860" cy="4004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557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Supported Linux Distributions</a:t>
            </a:r>
            <a:endParaRPr lang="en-US" dirty="0"/>
          </a:p>
        </p:txBody>
      </p:sp>
      <p:pic>
        <p:nvPicPr>
          <p:cNvPr id="17410" name="Picture 2" descr="https://www.hanselman.com/blog/content/binary/Windows-Live-Writer/60ad8911f2f8_14FB4/image_fef061d5-ab8f-48dd-bcde-4539d30272d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2022060"/>
            <a:ext cx="11039395" cy="3942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404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103312" y="2052918"/>
            <a:ext cx="10522631" cy="4195481"/>
          </a:xfrm>
        </p:spPr>
        <p:txBody>
          <a:bodyPr>
            <a:normAutofit/>
          </a:bodyPr>
          <a:lstStyle/>
          <a:p>
            <a:r>
              <a:rPr lang="en-US" sz="2800" dirty="0"/>
              <a:t>Windows </a:t>
            </a:r>
            <a:r>
              <a:rPr lang="en-US" sz="2800" dirty="0" smtClean="0"/>
              <a:t>NT Subsystems</a:t>
            </a:r>
            <a:endParaRPr lang="en-US" sz="2800" dirty="0"/>
          </a:p>
          <a:p>
            <a:r>
              <a:rPr lang="en-US" sz="2800" dirty="0" smtClean="0"/>
              <a:t>WSL Architectural Overview</a:t>
            </a:r>
          </a:p>
          <a:p>
            <a:pPr lvl="1"/>
            <a:r>
              <a:rPr lang="en-US" sz="2400" dirty="0" smtClean="0"/>
              <a:t>Minimal </a:t>
            </a:r>
            <a:r>
              <a:rPr lang="en-US" sz="2400" dirty="0"/>
              <a:t>and Pico Processes</a:t>
            </a:r>
          </a:p>
          <a:p>
            <a:pPr lvl="1"/>
            <a:r>
              <a:rPr lang="en-US" sz="2400" dirty="0"/>
              <a:t>Pico Provider Interface </a:t>
            </a:r>
          </a:p>
          <a:p>
            <a:pPr lvl="1"/>
            <a:r>
              <a:rPr lang="en-US" sz="2400" dirty="0"/>
              <a:t>LXSS Components</a:t>
            </a:r>
          </a:p>
          <a:p>
            <a:r>
              <a:rPr lang="en-US" sz="2800" dirty="0"/>
              <a:t>Challenges</a:t>
            </a:r>
          </a:p>
          <a:p>
            <a:pPr lvl="1"/>
            <a:r>
              <a:rPr lang="en-US" sz="2600" dirty="0"/>
              <a:t>System Calls</a:t>
            </a:r>
          </a:p>
          <a:p>
            <a:pPr lvl="1"/>
            <a:r>
              <a:rPr lang="en-US" sz="2600" dirty="0"/>
              <a:t>File System</a:t>
            </a:r>
          </a:p>
        </p:txBody>
      </p:sp>
    </p:spTree>
    <p:extLst>
      <p:ext uri="{BB962C8B-B14F-4D97-AF65-F5344CB8AC3E}">
        <p14:creationId xmlns:p14="http://schemas.microsoft.com/office/powerpoint/2010/main" val="320586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Subsystems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103312" y="2052918"/>
            <a:ext cx="10522631" cy="4195481"/>
          </a:xfrm>
        </p:spPr>
        <p:txBody>
          <a:bodyPr>
            <a:normAutofit/>
          </a:bodyPr>
          <a:lstStyle/>
          <a:p>
            <a:r>
              <a:rPr lang="en-US" sz="2800" dirty="0"/>
              <a:t>The interface between user mode applications and </a:t>
            </a:r>
            <a:r>
              <a:rPr lang="en-US" sz="2800" dirty="0" smtClean="0"/>
              <a:t>the kernel </a:t>
            </a:r>
            <a:r>
              <a:rPr lang="en-US" sz="2800" dirty="0"/>
              <a:t>functions is called </a:t>
            </a:r>
            <a:r>
              <a:rPr lang="en-US" sz="2800" dirty="0" smtClean="0"/>
              <a:t>a “Subsystem"</a:t>
            </a:r>
          </a:p>
          <a:p>
            <a:r>
              <a:rPr lang="en-US" sz="2800" dirty="0" smtClean="0"/>
              <a:t>Windows NT Kernel </a:t>
            </a:r>
            <a:r>
              <a:rPr lang="en-US" sz="2800" dirty="0"/>
              <a:t>supported 3 subsystems at </a:t>
            </a:r>
            <a:r>
              <a:rPr lang="en-US" sz="2800" dirty="0" smtClean="0"/>
              <a:t>launch </a:t>
            </a:r>
            <a:r>
              <a:rPr lang="en-US" dirty="0" smtClean="0"/>
              <a:t>(1993)</a:t>
            </a:r>
            <a:endParaRPr lang="en-US" sz="2800" dirty="0" smtClean="0"/>
          </a:p>
          <a:p>
            <a:pPr lvl="1"/>
            <a:r>
              <a:rPr lang="en-US" sz="2400" dirty="0" smtClean="0"/>
              <a:t>OS/2 (IBM)</a:t>
            </a:r>
            <a:endParaRPr lang="en-US" sz="2400" dirty="0"/>
          </a:p>
          <a:p>
            <a:pPr lvl="1"/>
            <a:r>
              <a:rPr lang="en-US" sz="2400" dirty="0" smtClean="0"/>
              <a:t>POSIX</a:t>
            </a:r>
            <a:endParaRPr lang="en-US" sz="2400" dirty="0"/>
          </a:p>
          <a:p>
            <a:pPr lvl="1"/>
            <a:r>
              <a:rPr lang="en-US" sz="2400" dirty="0" smtClean="0"/>
              <a:t>Win32</a:t>
            </a:r>
          </a:p>
        </p:txBody>
      </p:sp>
    </p:spTree>
    <p:extLst>
      <p:ext uri="{BB962C8B-B14F-4D97-AF65-F5344CB8AC3E}">
        <p14:creationId xmlns:p14="http://schemas.microsoft.com/office/powerpoint/2010/main" val="282854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Subsystems</a:t>
            </a:r>
            <a:br>
              <a:rPr lang="en-US" dirty="0"/>
            </a:br>
            <a:endParaRPr lang="en-US" dirty="0"/>
          </a:p>
        </p:txBody>
      </p:sp>
      <p:pic>
        <p:nvPicPr>
          <p:cNvPr id="2052" name="Picture 4" descr="POSIX Subsystem Implement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815" y="1348285"/>
            <a:ext cx="7355568" cy="5322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848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OS/2</a:t>
            </a:r>
            <a:br>
              <a:rPr lang="en-US" dirty="0"/>
            </a:br>
            <a:endParaRPr lang="en-US" dirty="0"/>
          </a:p>
        </p:txBody>
      </p:sp>
      <p:pic>
        <p:nvPicPr>
          <p:cNvPr id="2050" name="Picture 2" descr="https://www.betaarchive.com/imageupload/1298223636.or.795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575" y="1319984"/>
            <a:ext cx="6924493" cy="5217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51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POSIX</a:t>
            </a:r>
            <a:endParaRPr lang="en-US" dirty="0"/>
          </a:p>
        </p:txBody>
      </p:sp>
      <p:pic>
        <p:nvPicPr>
          <p:cNvPr id="14338" name="Picture 2" descr="https://www.willusher.io/assets/img/lesson_0_vs/subsystem_s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284" y="1354381"/>
            <a:ext cx="7683544" cy="5455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260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יונים">
  <a:themeElements>
    <a:clrScheme name="יונים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יונים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יונים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207</TotalTime>
  <Words>470</Words>
  <Application>Microsoft Office PowerPoint</Application>
  <PresentationFormat>מסך רחב</PresentationFormat>
  <Paragraphs>97</Paragraphs>
  <Slides>24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24</vt:i4>
      </vt:variant>
    </vt:vector>
  </HeadingPairs>
  <TitlesOfParts>
    <vt:vector size="29" baseType="lpstr">
      <vt:lpstr>Arial</vt:lpstr>
      <vt:lpstr>Century Gothic</vt:lpstr>
      <vt:lpstr>Times New Roman</vt:lpstr>
      <vt:lpstr>Wingdings 3</vt:lpstr>
      <vt:lpstr>יונים</vt:lpstr>
      <vt:lpstr>WSL</vt:lpstr>
      <vt:lpstr>What is WSL?</vt:lpstr>
      <vt:lpstr>What is WSL?</vt:lpstr>
      <vt:lpstr>Supported Linux Distributions</vt:lpstr>
      <vt:lpstr>Outline</vt:lpstr>
      <vt:lpstr>Subsystems</vt:lpstr>
      <vt:lpstr>Subsystems </vt:lpstr>
      <vt:lpstr>OS/2 </vt:lpstr>
      <vt:lpstr>POSIX</vt:lpstr>
      <vt:lpstr>Subsystems</vt:lpstr>
      <vt:lpstr>Minimal Processes</vt:lpstr>
      <vt:lpstr>Pico Processes</vt:lpstr>
      <vt:lpstr>Processes Overview</vt:lpstr>
      <vt:lpstr>WSL COMPONENTS</vt:lpstr>
      <vt:lpstr>WSL OVERVIEW</vt:lpstr>
      <vt:lpstr>Demo</vt:lpstr>
      <vt:lpstr>SYSTEM CALLS</vt:lpstr>
      <vt:lpstr>SYSCALLS: Linux VS Windwos</vt:lpstr>
      <vt:lpstr>SYSTEM CALLS</vt:lpstr>
      <vt:lpstr>SYSTEM CALLS</vt:lpstr>
      <vt:lpstr>Another Example - Fork</vt:lpstr>
      <vt:lpstr>File System</vt:lpstr>
      <vt:lpstr>File System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WSL</dc:title>
  <dc:creator>Ilay Pilo</dc:creator>
  <cp:lastModifiedBy>Ilay Pilo</cp:lastModifiedBy>
  <cp:revision>96</cp:revision>
  <dcterms:created xsi:type="dcterms:W3CDTF">2019-04-14T17:51:03Z</dcterms:created>
  <dcterms:modified xsi:type="dcterms:W3CDTF">2019-04-17T17:05:38Z</dcterms:modified>
</cp:coreProperties>
</file>