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eidman.CISCO\Desktop\finalProject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TCAM width on skip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skipAvg!$F$2:$F$6</c:f>
              <c:numCache>
                <c:formatCode>General</c:formatCode>
                <c:ptCount val="5"/>
                <c:pt idx="0">
                  <c:v>22</c:v>
                </c:pt>
                <c:pt idx="1">
                  <c:v>40.53846153846154</c:v>
                </c:pt>
                <c:pt idx="2">
                  <c:v>58.75</c:v>
                </c:pt>
                <c:pt idx="3">
                  <c:v>77.25</c:v>
                </c:pt>
                <c:pt idx="4">
                  <c:v>95.833333333333329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skipAvg!$E$2:$E$6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skipAvg!$G$2:$G$6</c:f>
              <c:numCache>
                <c:formatCode>General</c:formatCode>
                <c:ptCount val="5"/>
                <c:pt idx="0">
                  <c:v>9</c:v>
                </c:pt>
                <c:pt idx="1">
                  <c:v>19.076923076923077</c:v>
                </c:pt>
                <c:pt idx="2">
                  <c:v>29.083333333333332</c:v>
                </c:pt>
                <c:pt idx="3">
                  <c:v>39.083333333333336</c:v>
                </c:pt>
                <c:pt idx="4">
                  <c:v>49.166666666666664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890488"/>
        <c:axId val="425897544"/>
      </c:lineChart>
      <c:catAx>
        <c:axId val="425890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Width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97544"/>
        <c:crosses val="autoZero"/>
        <c:auto val="1"/>
        <c:lblAlgn val="ctr"/>
        <c:lblOffset val="100"/>
        <c:noMultiLvlLbl val="0"/>
      </c:catAx>
      <c:valAx>
        <c:axId val="42589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Skip average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9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Impact of packet length of TCAM lookups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Compressed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length!$G$3:$G$7</c:f>
              <c:numCache>
                <c:formatCode>General</c:formatCode>
                <c:ptCount val="5"/>
                <c:pt idx="0">
                  <c:v>210</c:v>
                </c:pt>
                <c:pt idx="1">
                  <c:v>1636.2</c:v>
                </c:pt>
                <c:pt idx="2">
                  <c:v>1730.4</c:v>
                </c:pt>
                <c:pt idx="3">
                  <c:v>1741.2</c:v>
                </c:pt>
                <c:pt idx="4">
                  <c:v>1754</c:v>
                </c:pt>
              </c:numCache>
            </c:numRef>
          </c:val>
          <c:smooth val="0"/>
        </c:ser>
        <c:ser>
          <c:idx val="1"/>
          <c:order val="1"/>
          <c:tx>
            <c:v>Naive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length!$F$3:$F$7</c:f>
              <c:numCache>
                <c:formatCode>General</c:formatCode>
                <c:ptCount val="5"/>
                <c:pt idx="0">
                  <c:v>6939</c:v>
                </c:pt>
                <c:pt idx="1">
                  <c:v>15398</c:v>
                </c:pt>
                <c:pt idx="2">
                  <c:v>38567</c:v>
                </c:pt>
                <c:pt idx="3">
                  <c:v>44711</c:v>
                </c:pt>
                <c:pt idx="4">
                  <c:v>45471</c:v>
                </c:pt>
              </c:numCache>
            </c:numRef>
          </c:cat>
          <c:val>
            <c:numRef>
              <c:f>length!$H$3:$H$7</c:f>
              <c:numCache>
                <c:formatCode>General</c:formatCode>
                <c:ptCount val="5"/>
                <c:pt idx="0">
                  <c:v>477.8</c:v>
                </c:pt>
                <c:pt idx="1">
                  <c:v>2031.2</c:v>
                </c:pt>
                <c:pt idx="2">
                  <c:v>6373</c:v>
                </c:pt>
                <c:pt idx="3">
                  <c:v>6483.4</c:v>
                </c:pt>
                <c:pt idx="4">
                  <c:v>6627.4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929264"/>
        <c:axId val="428646264"/>
      </c:lineChart>
      <c:catAx>
        <c:axId val="4269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Packet length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646264"/>
        <c:crosses val="autoZero"/>
        <c:auto val="1"/>
        <c:lblAlgn val="ctr"/>
        <c:lblOffset val="100"/>
        <c:noMultiLvlLbl val="0"/>
      </c:catAx>
      <c:valAx>
        <c:axId val="428646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lookups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2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E613-1EEF-444A-BFB9-425BD7744BD8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6BD8-ADEA-4E82-98A3-5BFEADAB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0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6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8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78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0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41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255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2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07D8B1-1CC1-4703-9B12-118085B9FDED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8E118B-A6CC-4CC0-B415-035E5618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אלגוריתם להתאמת מחרוזות על תעבורת רשת מכווצת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מציג: עילי זידמן</a:t>
            </a:r>
            <a:endParaRPr lang="en-US" sz="3600" dirty="0"/>
          </a:p>
          <a:p>
            <a:r>
              <a:rPr lang="he-IL" sz="3600" dirty="0" smtClean="0"/>
              <a:t>תאריך: 30.3.17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1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גבול אמצעי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87491" cy="47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דוגמת הרצה – מקסימום </a:t>
            </a:r>
            <a:r>
              <a:rPr lang="en-US" dirty="0" smtClean="0"/>
              <a:t>shift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5" y="1344444"/>
            <a:ext cx="5765075" cy="54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מימוש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שפת </a:t>
            </a:r>
            <a:r>
              <a:rPr lang="en-US" dirty="0" smtClean="0"/>
              <a:t>Scala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במתודולוגיית פיתוח מונחה-בדיקות (</a:t>
            </a:r>
            <a:r>
              <a:rPr lang="en-US" dirty="0"/>
              <a:t>test driven development </a:t>
            </a:r>
            <a:r>
              <a:rPr lang="he-IL" dirty="0"/>
              <a:t>ובקיצור </a:t>
            </a:r>
            <a:r>
              <a:rPr lang="en-US" dirty="0"/>
              <a:t>TDD</a:t>
            </a:r>
            <a:r>
              <a:rPr lang="he-IL" dirty="0" smtClean="0"/>
              <a:t>).</a:t>
            </a:r>
            <a:endParaRPr lang="en-US" dirty="0"/>
          </a:p>
        </p:txBody>
      </p:sp>
      <p:pic>
        <p:nvPicPr>
          <p:cNvPr id="6" name="Picture 5" descr="https://upload.wikimedia.org/wikipedia/he/8/88/Tdd_cyc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96" y="3069182"/>
            <a:ext cx="5690915" cy="378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4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43413"/>
              </p:ext>
            </p:extLst>
          </p:nvPr>
        </p:nvGraphicFramePr>
        <p:xfrm>
          <a:off x="838200" y="1825624"/>
          <a:ext cx="11049000" cy="4792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0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 smtClean="0"/>
              <a:t>מדידות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46815041"/>
              </p:ext>
            </p:extLst>
          </p:nvPr>
        </p:nvGraphicFramePr>
        <p:xfrm>
          <a:off x="2227216" y="1825625"/>
          <a:ext cx="8292737" cy="4877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38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461319"/>
            <a:ext cx="10958384" cy="571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The </a:t>
            </a:r>
            <a:r>
              <a:rPr lang="en-US" sz="9600" dirty="0" smtClean="0"/>
              <a:t>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83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85" y="1448555"/>
            <a:ext cx="9488031" cy="52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בעיה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dirty="0"/>
              <a:t>עלייה בשימוש בכיווץ בפרוטוקול </a:t>
            </a:r>
            <a:r>
              <a:rPr lang="en-US" dirty="0" smtClean="0"/>
              <a:t>HTTP</a:t>
            </a:r>
            <a:r>
              <a:rPr lang="he-IL" dirty="0" smtClean="0"/>
              <a:t>, האלגוריתם הנפוץ לכיווץ הוא </a:t>
            </a:r>
            <a:r>
              <a:rPr lang="en-US" dirty="0" smtClean="0"/>
              <a:t>GZIP</a:t>
            </a:r>
            <a:r>
              <a:rPr lang="he-IL" dirty="0" smtClean="0"/>
              <a:t>.</a:t>
            </a:r>
          </a:p>
          <a:p>
            <a:pPr algn="r" rtl="1"/>
            <a:r>
              <a:rPr lang="en-US" dirty="0" smtClean="0"/>
              <a:t>NIPS</a:t>
            </a:r>
            <a:r>
              <a:rPr lang="he-IL" dirty="0" smtClean="0"/>
              <a:t> כיום </a:t>
            </a:r>
            <a:r>
              <a:rPr lang="he-IL" dirty="0" smtClean="0"/>
              <a:t>מפענחים את החבילה על </a:t>
            </a:r>
            <a:r>
              <a:rPr lang="he-IL" dirty="0"/>
              <a:t>מנת לסרוק את </a:t>
            </a:r>
            <a:r>
              <a:rPr lang="he-IL" dirty="0" smtClean="0"/>
              <a:t>התוכן.</a:t>
            </a:r>
          </a:p>
          <a:p>
            <a:pPr algn="r" rtl="1"/>
            <a:r>
              <a:rPr lang="he-IL" dirty="0" smtClean="0"/>
              <a:t>תהליך כבד עם בזבוז של זיכרון ומשאבים לא </a:t>
            </a:r>
            <a:r>
              <a:rPr lang="en-US" dirty="0" smtClean="0"/>
              <a:t>scalable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הרבה תוכנות אבטחה לא תומכות בכיווץ בגלל בעיה זו.</a:t>
            </a:r>
          </a:p>
          <a:p>
            <a:pPr algn="r" rtl="1"/>
            <a:r>
              <a:rPr lang="he-IL" dirty="0"/>
              <a:t>תוקפים הבינו, </a:t>
            </a:r>
            <a:r>
              <a:rPr lang="he-IL" dirty="0" smtClean="0"/>
              <a:t>שההתקפות </a:t>
            </a:r>
            <a:r>
              <a:rPr lang="he-IL" dirty="0"/>
              <a:t>שלהם יכולות להסתובב ברשת כקבצים מכווצים וכי מערכות מסוג </a:t>
            </a:r>
            <a:r>
              <a:rPr lang="en-US" dirty="0"/>
              <a:t>NIPS </a:t>
            </a:r>
            <a:r>
              <a:rPr lang="he-IL" dirty="0" smtClean="0"/>
              <a:t> עכשוויות </a:t>
            </a:r>
            <a:r>
              <a:rPr lang="he-IL" dirty="0"/>
              <a:t>לא תומכות לגמרי בטיפול של קבצים מסוג זה.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פתרון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אלגוריתם התאמת מחרוזות על </a:t>
            </a:r>
            <a:r>
              <a:rPr lang="en-US" dirty="0"/>
              <a:t>HTTP </a:t>
            </a:r>
            <a:r>
              <a:rPr lang="he-IL" dirty="0" smtClean="0"/>
              <a:t> מכווץ(</a:t>
            </a:r>
            <a:r>
              <a:rPr lang="en-US" dirty="0"/>
              <a:t>GZIP</a:t>
            </a:r>
            <a:r>
              <a:rPr lang="he-IL" dirty="0"/>
              <a:t>). </a:t>
            </a:r>
            <a:endParaRPr lang="he-IL" dirty="0" smtClean="0"/>
          </a:p>
          <a:p>
            <a:pPr algn="r" rtl="1"/>
            <a:r>
              <a:rPr lang="he-IL" dirty="0"/>
              <a:t>משתמש </a:t>
            </a:r>
            <a:r>
              <a:rPr lang="he-IL" dirty="0" smtClean="0"/>
              <a:t>ב- </a:t>
            </a:r>
            <a:r>
              <a:rPr lang="en-US" dirty="0"/>
              <a:t>Ternary Content Addressable Memory </a:t>
            </a:r>
            <a:r>
              <a:rPr lang="he-IL" dirty="0"/>
              <a:t>(</a:t>
            </a:r>
            <a:r>
              <a:rPr lang="en-US" dirty="0"/>
              <a:t>TCAM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/>
              <a:t>האלגוריתם </a:t>
            </a:r>
            <a:r>
              <a:rPr lang="he-IL" dirty="0" smtClean="0"/>
              <a:t>מנצל את העובדה </a:t>
            </a:r>
            <a:r>
              <a:rPr lang="he-IL" dirty="0"/>
              <a:t>שהחבילות מכווצות </a:t>
            </a:r>
            <a:r>
              <a:rPr lang="he-IL" dirty="0" smtClean="0"/>
              <a:t>לטובתו.</a:t>
            </a:r>
          </a:p>
          <a:p>
            <a:pPr algn="r" rtl="1"/>
            <a:r>
              <a:rPr lang="he-IL" dirty="0" smtClean="0"/>
              <a:t>לא מבצע </a:t>
            </a:r>
            <a:r>
              <a:rPr lang="en-US" dirty="0"/>
              <a:t>decompression</a:t>
            </a:r>
            <a:r>
              <a:rPr lang="he-IL" dirty="0"/>
              <a:t> של </a:t>
            </a:r>
            <a:r>
              <a:rPr lang="he-IL" dirty="0" smtClean="0"/>
              <a:t>החבילה לכן יעיל במשאבים.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בשלב הראשון שקורה מראש אנחנו מחלקים את החתימות כך שיתאימו לרוחב ה </a:t>
            </a:r>
            <a:r>
              <a:rPr lang="en-US" dirty="0"/>
              <a:t>TCAM</a:t>
            </a:r>
            <a:r>
              <a:rPr lang="he-IL" dirty="0"/>
              <a:t>, </a:t>
            </a:r>
            <a:r>
              <a:rPr lang="en-US" dirty="0"/>
              <a:t>w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/>
              <a:t>חתימות אשר יותר גדולות מ </a:t>
            </a:r>
            <a:r>
              <a:rPr lang="en-US" dirty="0"/>
              <a:t>w</a:t>
            </a:r>
            <a:r>
              <a:rPr lang="he-IL" dirty="0"/>
              <a:t> יפוצלו ליותר </a:t>
            </a:r>
            <a:r>
              <a:rPr lang="he-IL" dirty="0" smtClean="0"/>
              <a:t>משורה.</a:t>
            </a:r>
          </a:p>
          <a:p>
            <a:pPr algn="r" rtl="1"/>
            <a:r>
              <a:rPr lang="he-IL" dirty="0" smtClean="0"/>
              <a:t>דוגמא</a:t>
            </a:r>
            <a:r>
              <a:rPr lang="he-IL" dirty="0" smtClean="0"/>
              <a:t>: </a:t>
            </a:r>
            <a:r>
              <a:rPr lang="en-US" dirty="0" smtClean="0"/>
              <a:t>w=3</a:t>
            </a:r>
            <a:r>
              <a:rPr lang="he-IL" dirty="0" smtClean="0"/>
              <a:t> חתימה: </a:t>
            </a:r>
            <a:r>
              <a:rPr lang="en-US" dirty="0" err="1" smtClean="0"/>
              <a:t>abcdef</a:t>
            </a:r>
            <a:endParaRPr lang="he-IL" dirty="0" smtClean="0"/>
          </a:p>
          <a:p>
            <a:pPr algn="r" rtl="1"/>
            <a:r>
              <a:rPr lang="he-IL" dirty="0" smtClean="0"/>
              <a:t>יכנס בשתי שורות ל</a:t>
            </a:r>
            <a:r>
              <a:rPr lang="he-IL" dirty="0"/>
              <a:t> </a:t>
            </a:r>
            <a:r>
              <a:rPr lang="en-US" dirty="0" smtClean="0"/>
              <a:t>TCAM</a:t>
            </a:r>
            <a:r>
              <a:rPr lang="he-IL" dirty="0" smtClean="0"/>
              <a:t>:</a:t>
            </a:r>
          </a:p>
          <a:p>
            <a:pPr algn="r" rtl="1"/>
            <a:r>
              <a:rPr lang="en-US" dirty="0" err="1"/>
              <a:t>abc</a:t>
            </a:r>
            <a:r>
              <a:rPr lang="en-US" dirty="0"/>
              <a:t>, index=0, 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/>
              <a:t>sigNum</a:t>
            </a:r>
            <a:r>
              <a:rPr lang="en-US" dirty="0"/>
              <a:t>=1</a:t>
            </a:r>
            <a:endParaRPr lang="he-IL" dirty="0" smtClean="0"/>
          </a:p>
          <a:p>
            <a:pPr algn="r" rtl="1"/>
            <a:r>
              <a:rPr lang="en-US" dirty="0" err="1"/>
              <a:t>def</a:t>
            </a:r>
            <a:r>
              <a:rPr lang="en-US" dirty="0"/>
              <a:t>, index=1,length=6, </a:t>
            </a:r>
            <a:r>
              <a:rPr lang="en-US" dirty="0" smtClean="0"/>
              <a:t>shift=0,</a:t>
            </a:r>
            <a:r>
              <a:rPr lang="en-US" dirty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=1</a:t>
            </a:r>
          </a:p>
          <a:p>
            <a:pPr algn="r" rtl="1"/>
            <a:r>
              <a:rPr lang="en-US" dirty="0"/>
              <a:t>shift</a:t>
            </a:r>
            <a:r>
              <a:rPr lang="he-IL" dirty="0"/>
              <a:t> </a:t>
            </a:r>
            <a:r>
              <a:rPr lang="en-US" dirty="0" smtClean="0"/>
              <a:t> =</a:t>
            </a:r>
            <a:r>
              <a:rPr lang="he-IL" dirty="0" smtClean="0"/>
              <a:t>כמה </a:t>
            </a:r>
            <a:r>
              <a:rPr lang="he-IL" dirty="0"/>
              <a:t>בייטים אנחנו יכולים לדלג כאשר יש התאמה בחיפוש ב </a:t>
            </a:r>
            <a:r>
              <a:rPr lang="en-US" dirty="0" smtClean="0"/>
              <a:t>.TCAM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אתחול ה </a:t>
            </a:r>
            <a:r>
              <a:rPr lang="en-US" dirty="0" smtClean="0"/>
              <a:t>TCAM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שלב שני - </a:t>
            </a:r>
            <a:r>
              <a:rPr lang="he-IL" dirty="0"/>
              <a:t>אנחנו יוצרים מכל שורה, שורה חדשה עם הזזה של בייט אחד לצד ימין כאשר מאבדים את התו הכי ימני של השורה </a:t>
            </a:r>
            <a:r>
              <a:rPr lang="he-IL" dirty="0" smtClean="0"/>
              <a:t>המקורית.</a:t>
            </a:r>
          </a:p>
          <a:p>
            <a:pPr algn="r" rtl="1"/>
            <a:r>
              <a:rPr lang="en-US" dirty="0"/>
              <a:t>?ab, index=0, 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en-US" dirty="0"/>
              <a:t>?de, index=1,length=6, </a:t>
            </a:r>
            <a:r>
              <a:rPr lang="en-US" dirty="0" smtClean="0"/>
              <a:t>shift=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,sigNum=1</a:t>
            </a:r>
            <a:endParaRPr lang="he-IL" dirty="0" smtClean="0"/>
          </a:p>
          <a:p>
            <a:pPr algn="r" rtl="1"/>
            <a:r>
              <a:rPr lang="he-IL" dirty="0" smtClean="0"/>
              <a:t>ממשיכים כך עד </a:t>
            </a:r>
            <a:r>
              <a:rPr lang="he-IL" dirty="0"/>
              <a:t>שהשורה האחרונה תהיה כולה </a:t>
            </a:r>
            <a:r>
              <a:rPr lang="en-US" dirty="0"/>
              <a:t>don’t </a:t>
            </a:r>
            <a:r>
              <a:rPr lang="en-US" dirty="0" smtClean="0"/>
              <a:t>care</a:t>
            </a:r>
            <a:r>
              <a:rPr lang="he-I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ריצת האלגוריתם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985" y="1503492"/>
            <a:ext cx="6442029" cy="5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טיפול במצביעים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שתת חתימה נמצאה באינדקס הזה והיא מתחילה באינקס פחות רוחב ה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TCAM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PMB</a:t>
            </a:r>
            <a:r>
              <a:rPr lang="he-IL" sz="3600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שומר ערך בוליאני עבור כל ביט, אם באינדקס מסוים הערך הבוליאני הוא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זה מסמן לנו שחתימה מלאה נמצאה באינדקס הזה.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מימוש האלגוריתם – גבול שמאלי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12" y="1690688"/>
            <a:ext cx="7526300" cy="491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11359</TotalTime>
  <Words>331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 3</vt:lpstr>
      <vt:lpstr>Office Theme</vt:lpstr>
      <vt:lpstr>Slice</vt:lpstr>
      <vt:lpstr>אלגוריתם להתאמת מחרוזות על תעבורת רשת מכווצת</vt:lpstr>
      <vt:lpstr>  בעיה  </vt:lpstr>
      <vt:lpstr>  בעיה  </vt:lpstr>
      <vt:lpstr>  פתרון  </vt:lpstr>
      <vt:lpstr>  מימוש האלגוריתם – אתחול ה TCAM  </vt:lpstr>
      <vt:lpstr>  מימוש האלגוריתם – אתחול ה TCAM  </vt:lpstr>
      <vt:lpstr>  מימוש האלגוריתם – ריצת האלגוריתם  </vt:lpstr>
      <vt:lpstr>  מימוש האלגוריתם – טיפול במצביעים  </vt:lpstr>
      <vt:lpstr>  מימוש האלגוריתם – גבול שמאלי  </vt:lpstr>
      <vt:lpstr>  מימוש האלגוריתם – גבול אמצעי  </vt:lpstr>
      <vt:lpstr>  דוגמת הרצה – מקסימום shift  </vt:lpstr>
      <vt:lpstr>מימוש</vt:lpstr>
      <vt:lpstr>מדידות</vt:lpstr>
      <vt:lpstr>מדידות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RTCAM Multi-Pattern Matching on compressed HTTP Traffic</dc:title>
  <dc:creator>Ilay Zeidman (izeidman)</dc:creator>
  <cp:lastModifiedBy>ilay zeidman</cp:lastModifiedBy>
  <cp:revision>72</cp:revision>
  <dcterms:created xsi:type="dcterms:W3CDTF">2016-05-14T17:50:30Z</dcterms:created>
  <dcterms:modified xsi:type="dcterms:W3CDTF">2017-03-29T03:09:57Z</dcterms:modified>
</cp:coreProperties>
</file>