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9D6"/>
    <a:srgbClr val="FFFFFF"/>
    <a:srgbClr val="75FFFF"/>
    <a:srgbClr val="D7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17"/>
    <p:restoredTop sz="94634"/>
  </p:normalViewPr>
  <p:slideViewPr>
    <p:cSldViewPr snapToGrid="0" snapToObjects="1">
      <p:cViewPr>
        <p:scale>
          <a:sx n="109" d="100"/>
          <a:sy n="109" d="100"/>
        </p:scale>
        <p:origin x="-3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53.6</c:v>
                </c:pt>
                <c:pt idx="3">
                  <c:v>316.2</c:v>
                </c:pt>
                <c:pt idx="4">
                  <c:v>8147.4</c:v>
                </c:pt>
                <c:pt idx="5">
                  <c:v>39305.75</c:v>
                </c:pt>
                <c:pt idx="6">
                  <c:v>76342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4-374C-BD3A-4C1B24F73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2.8288546290587443E-3"/>
                  <c:y val="-4.293345261467039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1.6</c:v>
                </c:pt>
                <c:pt idx="1">
                  <c:v>1.6</c:v>
                </c:pt>
                <c:pt idx="2">
                  <c:v>10.199999999999999</c:v>
                </c:pt>
                <c:pt idx="3">
                  <c:v>31.6</c:v>
                </c:pt>
                <c:pt idx="4">
                  <c:v>301.2</c:v>
                </c:pt>
                <c:pt idx="5">
                  <c:v>1568.8</c:v>
                </c:pt>
                <c:pt idx="6">
                  <c:v>23249.599999999999</c:v>
                </c:pt>
                <c:pt idx="7">
                  <c:v>4294.25</c:v>
                </c:pt>
                <c:pt idx="8">
                  <c:v>55797</c:v>
                </c:pt>
                <c:pt idx="9">
                  <c:v>5020</c:v>
                </c:pt>
                <c:pt idx="10">
                  <c:v>15684</c:v>
                </c:pt>
                <c:pt idx="11">
                  <c:v>78787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4-374C-BD3A-4C1B24F73049}"/>
            </c:ext>
          </c:extLst>
        </c:ser>
        <c:ser>
          <c:idx val="7"/>
          <c:order val="2"/>
          <c:tx>
            <c:strRef>
              <c:f>Sheet1!$I$1</c:f>
              <c:strCache>
                <c:ptCount val="1"/>
                <c:pt idx="0">
                  <c:v>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53</c:v>
                </c:pt>
                <c:pt idx="4">
                  <c:v>243.6</c:v>
                </c:pt>
                <c:pt idx="5">
                  <c:v>2323.4</c:v>
                </c:pt>
                <c:pt idx="6">
                  <c:v>20705.8</c:v>
                </c:pt>
                <c:pt idx="7">
                  <c:v>13215.5</c:v>
                </c:pt>
                <c:pt idx="8">
                  <c:v>19311.5</c:v>
                </c:pt>
                <c:pt idx="9">
                  <c:v>45797.5</c:v>
                </c:pt>
                <c:pt idx="10">
                  <c:v>14222</c:v>
                </c:pt>
                <c:pt idx="11">
                  <c:v>56976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EE-452A-BE68-4670F6E91979}"/>
            </c:ext>
          </c:extLst>
        </c:ser>
        <c:ser>
          <c:idx val="8"/>
          <c:order val="3"/>
          <c:tx>
            <c:strRef>
              <c:f>Sheet1!$J$1</c:f>
              <c:strCache>
                <c:ptCount val="1"/>
                <c:pt idx="0">
                  <c:v>MTD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0.8</c:v>
                </c:pt>
                <c:pt idx="1">
                  <c:v>4.4000000000000004</c:v>
                </c:pt>
                <c:pt idx="2">
                  <c:v>7.8</c:v>
                </c:pt>
                <c:pt idx="3">
                  <c:v>37.6</c:v>
                </c:pt>
                <c:pt idx="4">
                  <c:v>275.60000000000002</c:v>
                </c:pt>
                <c:pt idx="5">
                  <c:v>1411</c:v>
                </c:pt>
                <c:pt idx="6">
                  <c:v>18080.599999999999</c:v>
                </c:pt>
                <c:pt idx="7">
                  <c:v>14235</c:v>
                </c:pt>
                <c:pt idx="8">
                  <c:v>51672.5</c:v>
                </c:pt>
                <c:pt idx="9">
                  <c:v>16809</c:v>
                </c:pt>
                <c:pt idx="10">
                  <c:v>66295</c:v>
                </c:pt>
                <c:pt idx="11">
                  <c:v>43844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DEE-452A-BE68-4670F6E91979}"/>
            </c:ext>
          </c:extLst>
        </c:ser>
        <c:ser>
          <c:idx val="2"/>
          <c:order val="4"/>
          <c:tx>
            <c:strRef>
              <c:f>Sheet1!$P$1</c:f>
              <c:strCache>
                <c:ptCount val="1"/>
                <c:pt idx="0">
                  <c:v>MTD2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0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19-FF43-8266-C89797C93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Sheet1!$P$2:$P$16</c:f>
              <c:numCache>
                <c:formatCode>General</c:formatCode>
                <c:ptCount val="15"/>
                <c:pt idx="0">
                  <c:v>3.2</c:v>
                </c:pt>
                <c:pt idx="1">
                  <c:v>3.2</c:v>
                </c:pt>
                <c:pt idx="2">
                  <c:v>9.4</c:v>
                </c:pt>
                <c:pt idx="3">
                  <c:v>30.8</c:v>
                </c:pt>
                <c:pt idx="4">
                  <c:v>209.4</c:v>
                </c:pt>
                <c:pt idx="5">
                  <c:v>1293.5999999999999</c:v>
                </c:pt>
                <c:pt idx="6">
                  <c:v>15882.8</c:v>
                </c:pt>
                <c:pt idx="7">
                  <c:v>2380.5</c:v>
                </c:pt>
                <c:pt idx="8">
                  <c:v>44525.5</c:v>
                </c:pt>
                <c:pt idx="9">
                  <c:v>5053</c:v>
                </c:pt>
                <c:pt idx="10">
                  <c:v>17562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19-FF43-8266-C89797C93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089216"/>
        <c:axId val="1932503632"/>
      </c:lineChart>
      <c:catAx>
        <c:axId val="19300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2503632"/>
        <c:crosses val="autoZero"/>
        <c:auto val="1"/>
        <c:lblAlgn val="ctr"/>
        <c:lblOffset val="100"/>
        <c:noMultiLvlLbl val="0"/>
      </c:catAx>
      <c:valAx>
        <c:axId val="1932503632"/>
        <c:scaling>
          <c:orientation val="minMax"/>
          <c:max val="13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008921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Seconds**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53.6</c:v>
                </c:pt>
                <c:pt idx="3">
                  <c:v>316.2</c:v>
                </c:pt>
                <c:pt idx="4">
                  <c:v>8147.4</c:v>
                </c:pt>
                <c:pt idx="5">
                  <c:v>39305.75</c:v>
                </c:pt>
                <c:pt idx="6">
                  <c:v>76342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4-374C-BD3A-4C1B24F73049}"/>
            </c:ext>
          </c:extLst>
        </c:ser>
        <c:ser>
          <c:idx val="7"/>
          <c:order val="1"/>
          <c:tx>
            <c:strRef>
              <c:f>Sheet1!$I$1</c:f>
              <c:strCache>
                <c:ptCount val="1"/>
                <c:pt idx="0">
                  <c:v>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53</c:v>
                </c:pt>
                <c:pt idx="4">
                  <c:v>243.6</c:v>
                </c:pt>
                <c:pt idx="5">
                  <c:v>2323.4</c:v>
                </c:pt>
                <c:pt idx="6">
                  <c:v>20705.8</c:v>
                </c:pt>
                <c:pt idx="7">
                  <c:v>13215.5</c:v>
                </c:pt>
                <c:pt idx="8">
                  <c:v>19311.5</c:v>
                </c:pt>
                <c:pt idx="9">
                  <c:v>45797.5</c:v>
                </c:pt>
                <c:pt idx="10">
                  <c:v>14222</c:v>
                </c:pt>
                <c:pt idx="11">
                  <c:v>56976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EE-452A-BE68-4670F6E919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AB+K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3.253182823417447E-2"/>
                  <c:y val="-5.197207421775890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1.4</c:v>
                </c:pt>
                <c:pt idx="1">
                  <c:v>2.4</c:v>
                </c:pt>
                <c:pt idx="2">
                  <c:v>6.8</c:v>
                </c:pt>
                <c:pt idx="3">
                  <c:v>22.8</c:v>
                </c:pt>
                <c:pt idx="4">
                  <c:v>160.4</c:v>
                </c:pt>
                <c:pt idx="5">
                  <c:v>1281.4000000000001</c:v>
                </c:pt>
                <c:pt idx="6">
                  <c:v>19702.400000000001</c:v>
                </c:pt>
                <c:pt idx="7">
                  <c:v>4981</c:v>
                </c:pt>
                <c:pt idx="8">
                  <c:v>32704</c:v>
                </c:pt>
                <c:pt idx="9">
                  <c:v>70329.5</c:v>
                </c:pt>
                <c:pt idx="10">
                  <c:v>17350</c:v>
                </c:pt>
                <c:pt idx="11">
                  <c:v>94386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EE-452A-BE68-4670F6E9197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AB+H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9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168.8</c:v>
                </c:pt>
                <c:pt idx="1">
                  <c:v>6.4</c:v>
                </c:pt>
                <c:pt idx="2">
                  <c:v>3</c:v>
                </c:pt>
                <c:pt idx="3">
                  <c:v>19.25</c:v>
                </c:pt>
                <c:pt idx="4">
                  <c:v>53</c:v>
                </c:pt>
                <c:pt idx="5">
                  <c:v>1344</c:v>
                </c:pt>
                <c:pt idx="6">
                  <c:v>835</c:v>
                </c:pt>
                <c:pt idx="7">
                  <c:v>4296.25</c:v>
                </c:pt>
                <c:pt idx="8">
                  <c:v>7929.666666666667</c:v>
                </c:pt>
                <c:pt idx="9">
                  <c:v>68033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EE-452A-BE68-4670F6E91979}"/>
            </c:ext>
          </c:extLst>
        </c:ser>
        <c:ser>
          <c:idx val="9"/>
          <c:order val="4"/>
          <c:tx>
            <c:strRef>
              <c:f>Sheet1!$K$1</c:f>
              <c:strCache>
                <c:ptCount val="1"/>
                <c:pt idx="0">
                  <c:v>MTD+H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9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168.8</c:v>
                </c:pt>
                <c:pt idx="1">
                  <c:v>3.2</c:v>
                </c:pt>
                <c:pt idx="2">
                  <c:v>9.4</c:v>
                </c:pt>
                <c:pt idx="3">
                  <c:v>21.8</c:v>
                </c:pt>
                <c:pt idx="4">
                  <c:v>95.8</c:v>
                </c:pt>
                <c:pt idx="5">
                  <c:v>1545.8</c:v>
                </c:pt>
                <c:pt idx="6">
                  <c:v>26996.2</c:v>
                </c:pt>
                <c:pt idx="7">
                  <c:v>22056</c:v>
                </c:pt>
                <c:pt idx="8">
                  <c:v>50677.666666666664</c:v>
                </c:pt>
                <c:pt idx="9">
                  <c:v>84574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DEE-452A-BE68-4670F6E91979}"/>
            </c:ext>
          </c:extLst>
        </c:ser>
        <c:ser>
          <c:idx val="15"/>
          <c:order val="5"/>
          <c:tx>
            <c:strRef>
              <c:f>Sheet1!$Q$1</c:f>
              <c:strCache>
                <c:ptCount val="1"/>
                <c:pt idx="0">
                  <c:v>MTD2+H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2.263083703246923E-2"/>
                  <c:y val="8.360724982856866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0">
                  <c:v>7.6</c:v>
                </c:pt>
                <c:pt idx="1">
                  <c:v>1.4</c:v>
                </c:pt>
                <c:pt idx="2">
                  <c:v>9.4</c:v>
                </c:pt>
                <c:pt idx="3">
                  <c:v>19.8</c:v>
                </c:pt>
                <c:pt idx="4">
                  <c:v>63.2</c:v>
                </c:pt>
                <c:pt idx="5">
                  <c:v>3599.2</c:v>
                </c:pt>
                <c:pt idx="6">
                  <c:v>817</c:v>
                </c:pt>
                <c:pt idx="7">
                  <c:v>5461.75</c:v>
                </c:pt>
                <c:pt idx="8">
                  <c:v>48367.25</c:v>
                </c:pt>
                <c:pt idx="9">
                  <c:v>18329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E81-6144-B144-BA164A41A899}"/>
            </c:ext>
          </c:extLst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AB+RH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3.536068286323301E-2"/>
                  <c:y val="-4.519310801544251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168.8</c:v>
                </c:pt>
                <c:pt idx="1">
                  <c:v>3</c:v>
                </c:pt>
                <c:pt idx="2">
                  <c:v>6.2</c:v>
                </c:pt>
                <c:pt idx="3">
                  <c:v>22</c:v>
                </c:pt>
                <c:pt idx="4">
                  <c:v>65.599999999999994</c:v>
                </c:pt>
                <c:pt idx="5">
                  <c:v>310.8</c:v>
                </c:pt>
                <c:pt idx="6">
                  <c:v>1597</c:v>
                </c:pt>
                <c:pt idx="7">
                  <c:v>16776</c:v>
                </c:pt>
                <c:pt idx="8">
                  <c:v>20273.5</c:v>
                </c:pt>
                <c:pt idx="9">
                  <c:v>15332.5</c:v>
                </c:pt>
                <c:pt idx="10">
                  <c:v>9819</c:v>
                </c:pt>
                <c:pt idx="11">
                  <c:v>36148</c:v>
                </c:pt>
                <c:pt idx="12">
                  <c:v>104994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EE-452A-BE68-4670F6E91979}"/>
            </c:ext>
          </c:extLst>
        </c:ser>
        <c:ser>
          <c:idx val="10"/>
          <c:order val="7"/>
          <c:tx>
            <c:strRef>
              <c:f>Sheet1!$L$1</c:f>
              <c:strCache>
                <c:ptCount val="1"/>
                <c:pt idx="0">
                  <c:v>MTD+RH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1.1315418516234459E-2"/>
                  <c:y val="-1.6570614847172183E-16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22</c:v>
                </c:pt>
                <c:pt idx="1">
                  <c:v>3.2</c:v>
                </c:pt>
                <c:pt idx="2">
                  <c:v>9.4</c:v>
                </c:pt>
                <c:pt idx="3">
                  <c:v>31.2</c:v>
                </c:pt>
                <c:pt idx="4">
                  <c:v>84.6</c:v>
                </c:pt>
                <c:pt idx="5">
                  <c:v>324.8</c:v>
                </c:pt>
                <c:pt idx="6">
                  <c:v>1798.4</c:v>
                </c:pt>
                <c:pt idx="7">
                  <c:v>17241.400000000001</c:v>
                </c:pt>
                <c:pt idx="8">
                  <c:v>21578.25</c:v>
                </c:pt>
                <c:pt idx="9">
                  <c:v>37951</c:v>
                </c:pt>
                <c:pt idx="10">
                  <c:v>30565</c:v>
                </c:pt>
                <c:pt idx="11">
                  <c:v>16655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DEE-452A-BE68-4670F6E91979}"/>
            </c:ext>
          </c:extLst>
        </c:ser>
        <c:ser>
          <c:idx val="16"/>
          <c:order val="8"/>
          <c:tx>
            <c:strRef>
              <c:f>Sheet1!$R$1</c:f>
              <c:strCache>
                <c:ptCount val="1"/>
                <c:pt idx="0">
                  <c:v>MTD2+RH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1.0372347150975621E-16"/>
                  <c:y val="2.485620940849330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0">
                  <c:v>15.6</c:v>
                </c:pt>
                <c:pt idx="1">
                  <c:v>3.2</c:v>
                </c:pt>
                <c:pt idx="2">
                  <c:v>3.2</c:v>
                </c:pt>
                <c:pt idx="3">
                  <c:v>21.6</c:v>
                </c:pt>
                <c:pt idx="4">
                  <c:v>56.4</c:v>
                </c:pt>
                <c:pt idx="5">
                  <c:v>225.2</c:v>
                </c:pt>
                <c:pt idx="6">
                  <c:v>1155.5999999999999</c:v>
                </c:pt>
                <c:pt idx="7">
                  <c:v>14011.4</c:v>
                </c:pt>
                <c:pt idx="8">
                  <c:v>21792</c:v>
                </c:pt>
                <c:pt idx="9">
                  <c:v>67563.666666666672</c:v>
                </c:pt>
                <c:pt idx="10">
                  <c:v>7909</c:v>
                </c:pt>
                <c:pt idx="11">
                  <c:v>76474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CE81-6144-B144-BA164A41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089216"/>
        <c:axId val="1932503632"/>
      </c:lineChart>
      <c:catAx>
        <c:axId val="19300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2503632"/>
        <c:crosses val="autoZero"/>
        <c:auto val="1"/>
        <c:lblAlgn val="ctr"/>
        <c:lblOffset val="100"/>
        <c:noMultiLvlLbl val="0"/>
      </c:catAx>
      <c:valAx>
        <c:axId val="1932503632"/>
        <c:scaling>
          <c:orientation val="minMax"/>
          <c:max val="13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008921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Seconds**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53.6</c:v>
                </c:pt>
                <c:pt idx="3">
                  <c:v>316.2</c:v>
                </c:pt>
                <c:pt idx="4">
                  <c:v>8147.4</c:v>
                </c:pt>
                <c:pt idx="5">
                  <c:v>39305.75</c:v>
                </c:pt>
                <c:pt idx="6">
                  <c:v>76342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4-374C-BD3A-4C1B24F73049}"/>
            </c:ext>
          </c:extLst>
        </c:ser>
        <c:ser>
          <c:idx val="7"/>
          <c:order val="1"/>
          <c:tx>
            <c:strRef>
              <c:f>Sheet1!$I$1</c:f>
              <c:strCache>
                <c:ptCount val="1"/>
                <c:pt idx="0">
                  <c:v>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53</c:v>
                </c:pt>
                <c:pt idx="4">
                  <c:v>243.6</c:v>
                </c:pt>
                <c:pt idx="5">
                  <c:v>2323.4</c:v>
                </c:pt>
                <c:pt idx="6">
                  <c:v>20705.8</c:v>
                </c:pt>
                <c:pt idx="7">
                  <c:v>13215.5</c:v>
                </c:pt>
                <c:pt idx="8">
                  <c:v>19311.5</c:v>
                </c:pt>
                <c:pt idx="9">
                  <c:v>45797.5</c:v>
                </c:pt>
                <c:pt idx="10">
                  <c:v>14222</c:v>
                </c:pt>
                <c:pt idx="11">
                  <c:v>56976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EE-452A-BE68-4670F6E91979}"/>
            </c:ext>
          </c:extLst>
        </c:ser>
        <c:ser>
          <c:idx val="5"/>
          <c:order val="2"/>
          <c:tx>
            <c:strRef>
              <c:f>Sheet1!$G$1</c:f>
              <c:strCache>
                <c:ptCount val="1"/>
                <c:pt idx="0">
                  <c:v>AB+RH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3.536068286323301E-2"/>
                  <c:y val="-4.519310801544251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168.8</c:v>
                </c:pt>
                <c:pt idx="1">
                  <c:v>3</c:v>
                </c:pt>
                <c:pt idx="2">
                  <c:v>6.2</c:v>
                </c:pt>
                <c:pt idx="3">
                  <c:v>22</c:v>
                </c:pt>
                <c:pt idx="4">
                  <c:v>65.599999999999994</c:v>
                </c:pt>
                <c:pt idx="5">
                  <c:v>310.8</c:v>
                </c:pt>
                <c:pt idx="6">
                  <c:v>1597</c:v>
                </c:pt>
                <c:pt idx="7">
                  <c:v>16776</c:v>
                </c:pt>
                <c:pt idx="8">
                  <c:v>20273.5</c:v>
                </c:pt>
                <c:pt idx="9">
                  <c:v>15332.5</c:v>
                </c:pt>
                <c:pt idx="10">
                  <c:v>9819</c:v>
                </c:pt>
                <c:pt idx="11">
                  <c:v>36148</c:v>
                </c:pt>
                <c:pt idx="12">
                  <c:v>104994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EE-452A-BE68-4670F6E91979}"/>
            </c:ext>
          </c:extLst>
        </c:ser>
        <c:ser>
          <c:idx val="10"/>
          <c:order val="3"/>
          <c:tx>
            <c:strRef>
              <c:f>Sheet1!$L$1</c:f>
              <c:strCache>
                <c:ptCount val="1"/>
                <c:pt idx="0">
                  <c:v>MTD+RH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1.1315418516234459E-2"/>
                  <c:y val="-1.6570614847172183E-16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22</c:v>
                </c:pt>
                <c:pt idx="1">
                  <c:v>3.2</c:v>
                </c:pt>
                <c:pt idx="2">
                  <c:v>9.4</c:v>
                </c:pt>
                <c:pt idx="3">
                  <c:v>31.2</c:v>
                </c:pt>
                <c:pt idx="4">
                  <c:v>84.6</c:v>
                </c:pt>
                <c:pt idx="5">
                  <c:v>324.8</c:v>
                </c:pt>
                <c:pt idx="6">
                  <c:v>1798.4</c:v>
                </c:pt>
                <c:pt idx="7">
                  <c:v>17241.400000000001</c:v>
                </c:pt>
                <c:pt idx="8">
                  <c:v>21578.25</c:v>
                </c:pt>
                <c:pt idx="9">
                  <c:v>37951</c:v>
                </c:pt>
                <c:pt idx="10">
                  <c:v>30565</c:v>
                </c:pt>
                <c:pt idx="11">
                  <c:v>16655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DEE-452A-BE68-4670F6E91979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AB+TT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14"/>
              <c:layout>
                <c:manualLayout>
                  <c:x val="-6.9306938411936594E-2"/>
                  <c:y val="4.5193108015442107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12</c:v>
                </c:pt>
                <c:pt idx="1">
                  <c:v>2.6</c:v>
                </c:pt>
                <c:pt idx="2">
                  <c:v>7.6</c:v>
                </c:pt>
                <c:pt idx="3">
                  <c:v>13.8</c:v>
                </c:pt>
                <c:pt idx="4">
                  <c:v>62.6</c:v>
                </c:pt>
                <c:pt idx="5">
                  <c:v>116.2</c:v>
                </c:pt>
                <c:pt idx="6">
                  <c:v>341.2</c:v>
                </c:pt>
                <c:pt idx="7">
                  <c:v>1152.5999999999999</c:v>
                </c:pt>
                <c:pt idx="8">
                  <c:v>3035.2</c:v>
                </c:pt>
                <c:pt idx="9">
                  <c:v>10850</c:v>
                </c:pt>
                <c:pt idx="10">
                  <c:v>16482.333333333332</c:v>
                </c:pt>
                <c:pt idx="11">
                  <c:v>3023</c:v>
                </c:pt>
                <c:pt idx="12">
                  <c:v>4814</c:v>
                </c:pt>
                <c:pt idx="13">
                  <c:v>19858</c:v>
                </c:pt>
                <c:pt idx="14">
                  <c:v>131147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E-452A-BE68-4670F6E91979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MTD+TT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0">
                  <c:v>3</c:v>
                </c:pt>
                <c:pt idx="1">
                  <c:v>6.4</c:v>
                </c:pt>
                <c:pt idx="2">
                  <c:v>3.2</c:v>
                </c:pt>
                <c:pt idx="3">
                  <c:v>15.6</c:v>
                </c:pt>
                <c:pt idx="4">
                  <c:v>68.599999999999994</c:v>
                </c:pt>
                <c:pt idx="5">
                  <c:v>159.6</c:v>
                </c:pt>
                <c:pt idx="6">
                  <c:v>437.4</c:v>
                </c:pt>
                <c:pt idx="7">
                  <c:v>2339.4</c:v>
                </c:pt>
                <c:pt idx="8">
                  <c:v>4492.3999999999996</c:v>
                </c:pt>
                <c:pt idx="9">
                  <c:v>54592</c:v>
                </c:pt>
                <c:pt idx="10">
                  <c:v>38697.666666666664</c:v>
                </c:pt>
                <c:pt idx="11">
                  <c:v>2706</c:v>
                </c:pt>
                <c:pt idx="12">
                  <c:v>41286</c:v>
                </c:pt>
                <c:pt idx="13">
                  <c:v>32011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DEE-452A-BE68-4670F6E91979}"/>
            </c:ext>
          </c:extLst>
        </c:ser>
        <c:ser>
          <c:idx val="17"/>
          <c:order val="6"/>
          <c:tx>
            <c:strRef>
              <c:f>Sheet1!$S$1</c:f>
              <c:strCache>
                <c:ptCount val="1"/>
                <c:pt idx="0">
                  <c:v>MTD2+TT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0">
                  <c:v>12.2</c:v>
                </c:pt>
                <c:pt idx="1">
                  <c:v>3.2</c:v>
                </c:pt>
                <c:pt idx="2">
                  <c:v>3.2</c:v>
                </c:pt>
                <c:pt idx="3">
                  <c:v>25.2</c:v>
                </c:pt>
                <c:pt idx="4">
                  <c:v>65.599999999999994</c:v>
                </c:pt>
                <c:pt idx="5">
                  <c:v>131.19999999999999</c:v>
                </c:pt>
                <c:pt idx="6">
                  <c:v>386</c:v>
                </c:pt>
                <c:pt idx="7">
                  <c:v>1331.6</c:v>
                </c:pt>
                <c:pt idx="8">
                  <c:v>3263.8</c:v>
                </c:pt>
                <c:pt idx="9">
                  <c:v>30306.2</c:v>
                </c:pt>
                <c:pt idx="10">
                  <c:v>19756.666666666668</c:v>
                </c:pt>
                <c:pt idx="11">
                  <c:v>22984</c:v>
                </c:pt>
                <c:pt idx="12">
                  <c:v>30175</c:v>
                </c:pt>
                <c:pt idx="13">
                  <c:v>23025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E81-6144-B144-BA164A41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089216"/>
        <c:axId val="1932503632"/>
      </c:lineChart>
      <c:catAx>
        <c:axId val="19300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2503632"/>
        <c:crosses val="autoZero"/>
        <c:auto val="1"/>
        <c:lblAlgn val="ctr"/>
        <c:lblOffset val="100"/>
        <c:noMultiLvlLbl val="0"/>
      </c:catAx>
      <c:valAx>
        <c:axId val="1932503632"/>
        <c:scaling>
          <c:orientation val="minMax"/>
          <c:max val="13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008921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Seconds**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53.6</c:v>
                </c:pt>
                <c:pt idx="3">
                  <c:v>316.2</c:v>
                </c:pt>
                <c:pt idx="4">
                  <c:v>8147.4</c:v>
                </c:pt>
                <c:pt idx="5">
                  <c:v>39305.75</c:v>
                </c:pt>
                <c:pt idx="6">
                  <c:v>76342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4-374C-BD3A-4C1B24F73049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AB+RH</c:v>
                </c:pt>
              </c:strCache>
            </c:strRef>
          </c:tx>
          <c:spPr>
            <a:ln w="28575" cap="rnd">
              <a:solidFill>
                <a:srgbClr val="3F89D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F89D6"/>
              </a:solidFill>
              <a:ln w="9525">
                <a:solidFill>
                  <a:srgbClr val="3F89D6"/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3.536068286323301E-2"/>
                  <c:y val="-4.519310801544251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C6-494C-ADDC-836CDAA553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Sheet1!$G$2:$G$16</c:f>
              <c:numCache>
                <c:formatCode>General</c:formatCode>
                <c:ptCount val="15"/>
                <c:pt idx="0">
                  <c:v>168.8</c:v>
                </c:pt>
                <c:pt idx="1">
                  <c:v>3</c:v>
                </c:pt>
                <c:pt idx="2">
                  <c:v>6.2</c:v>
                </c:pt>
                <c:pt idx="3">
                  <c:v>22</c:v>
                </c:pt>
                <c:pt idx="4">
                  <c:v>65.599999999999994</c:v>
                </c:pt>
                <c:pt idx="5">
                  <c:v>310.8</c:v>
                </c:pt>
                <c:pt idx="6">
                  <c:v>1597</c:v>
                </c:pt>
                <c:pt idx="7">
                  <c:v>16776</c:v>
                </c:pt>
                <c:pt idx="8">
                  <c:v>20273.5</c:v>
                </c:pt>
                <c:pt idx="9">
                  <c:v>15332.5</c:v>
                </c:pt>
                <c:pt idx="10">
                  <c:v>9819</c:v>
                </c:pt>
                <c:pt idx="11">
                  <c:v>36148</c:v>
                </c:pt>
                <c:pt idx="12">
                  <c:v>104994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6-494C-ADDC-836CDAA553E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AB+TT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14"/>
              <c:layout>
                <c:manualLayout>
                  <c:x val="-6.9306938411936594E-2"/>
                  <c:y val="4.5193108015442107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12</c:v>
                </c:pt>
                <c:pt idx="1">
                  <c:v>2.6</c:v>
                </c:pt>
                <c:pt idx="2">
                  <c:v>7.6</c:v>
                </c:pt>
                <c:pt idx="3">
                  <c:v>13.8</c:v>
                </c:pt>
                <c:pt idx="4">
                  <c:v>62.6</c:v>
                </c:pt>
                <c:pt idx="5">
                  <c:v>116.2</c:v>
                </c:pt>
                <c:pt idx="6">
                  <c:v>341.2</c:v>
                </c:pt>
                <c:pt idx="7">
                  <c:v>1152.5999999999999</c:v>
                </c:pt>
                <c:pt idx="8">
                  <c:v>3035.2</c:v>
                </c:pt>
                <c:pt idx="9">
                  <c:v>10850</c:v>
                </c:pt>
                <c:pt idx="10">
                  <c:v>16482.333333333332</c:v>
                </c:pt>
                <c:pt idx="11">
                  <c:v>3023</c:v>
                </c:pt>
                <c:pt idx="12">
                  <c:v>4814</c:v>
                </c:pt>
                <c:pt idx="13">
                  <c:v>19858</c:v>
                </c:pt>
                <c:pt idx="14">
                  <c:v>131147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E-452A-BE68-4670F6E91979}"/>
            </c:ext>
          </c:extLst>
        </c:ser>
        <c:ser>
          <c:idx val="12"/>
          <c:order val="3"/>
          <c:tx>
            <c:strRef>
              <c:f>Sheet1!$N$1</c:f>
              <c:strCache>
                <c:ptCount val="1"/>
                <c:pt idx="0">
                  <c:v>MTD+H+TT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0">
                  <c:v>10.6</c:v>
                </c:pt>
                <c:pt idx="1">
                  <c:v>0</c:v>
                </c:pt>
                <c:pt idx="2">
                  <c:v>18.8</c:v>
                </c:pt>
                <c:pt idx="3">
                  <c:v>15.6</c:v>
                </c:pt>
                <c:pt idx="4">
                  <c:v>84.2</c:v>
                </c:pt>
                <c:pt idx="5">
                  <c:v>178</c:v>
                </c:pt>
                <c:pt idx="6">
                  <c:v>913.8</c:v>
                </c:pt>
                <c:pt idx="7">
                  <c:v>3107.6</c:v>
                </c:pt>
                <c:pt idx="8">
                  <c:v>6929.4</c:v>
                </c:pt>
                <c:pt idx="9">
                  <c:v>63055.5</c:v>
                </c:pt>
                <c:pt idx="10">
                  <c:v>11287</c:v>
                </c:pt>
                <c:pt idx="11">
                  <c:v>31916</c:v>
                </c:pt>
                <c:pt idx="12">
                  <c:v>50126</c:v>
                </c:pt>
                <c:pt idx="13">
                  <c:v>106713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DEE-452A-BE68-4670F6E91979}"/>
            </c:ext>
          </c:extLst>
        </c:ser>
        <c:ser>
          <c:idx val="18"/>
          <c:order val="4"/>
          <c:tx>
            <c:strRef>
              <c:f>Sheet1!$T$1</c:f>
              <c:strCache>
                <c:ptCount val="1"/>
                <c:pt idx="0">
                  <c:v>MTD2+H+TT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5.6577092581173855E-3"/>
                  <c:y val="-2.553712471487341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0">
                  <c:v>12.6</c:v>
                </c:pt>
                <c:pt idx="1">
                  <c:v>0</c:v>
                </c:pt>
                <c:pt idx="2">
                  <c:v>12.2</c:v>
                </c:pt>
                <c:pt idx="3">
                  <c:v>12.6</c:v>
                </c:pt>
                <c:pt idx="4">
                  <c:v>56.2</c:v>
                </c:pt>
                <c:pt idx="5">
                  <c:v>134.4</c:v>
                </c:pt>
                <c:pt idx="6">
                  <c:v>737.4</c:v>
                </c:pt>
                <c:pt idx="7">
                  <c:v>2251</c:v>
                </c:pt>
                <c:pt idx="8">
                  <c:v>5920</c:v>
                </c:pt>
                <c:pt idx="9">
                  <c:v>37237.75</c:v>
                </c:pt>
                <c:pt idx="10">
                  <c:v>6804.5</c:v>
                </c:pt>
                <c:pt idx="11">
                  <c:v>50951</c:v>
                </c:pt>
                <c:pt idx="12">
                  <c:v>52216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CE81-6144-B144-BA164A41A899}"/>
            </c:ext>
          </c:extLst>
        </c:ser>
        <c:ser>
          <c:idx val="13"/>
          <c:order val="5"/>
          <c:tx>
            <c:strRef>
              <c:f>Sheet1!$O$1</c:f>
              <c:strCache>
                <c:ptCount val="1"/>
                <c:pt idx="0">
                  <c:v>MTD+RH+TT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-5.9405947210231562E-2"/>
                  <c:y val="-0.10214811620345519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0">
                  <c:v>9.4</c:v>
                </c:pt>
                <c:pt idx="1">
                  <c:v>3.2</c:v>
                </c:pt>
                <c:pt idx="2">
                  <c:v>19</c:v>
                </c:pt>
                <c:pt idx="3">
                  <c:v>18.600000000000001</c:v>
                </c:pt>
                <c:pt idx="4">
                  <c:v>52.8</c:v>
                </c:pt>
                <c:pt idx="5">
                  <c:v>178.2</c:v>
                </c:pt>
                <c:pt idx="6">
                  <c:v>451.8</c:v>
                </c:pt>
                <c:pt idx="7">
                  <c:v>1637</c:v>
                </c:pt>
                <c:pt idx="8">
                  <c:v>3494.4</c:v>
                </c:pt>
                <c:pt idx="9">
                  <c:v>28366.799999999999</c:v>
                </c:pt>
                <c:pt idx="10">
                  <c:v>55102.333333333336</c:v>
                </c:pt>
                <c:pt idx="11">
                  <c:v>4205</c:v>
                </c:pt>
                <c:pt idx="12">
                  <c:v>66619</c:v>
                </c:pt>
                <c:pt idx="13">
                  <c:v>61303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DEE-452A-BE68-4670F6E91979}"/>
            </c:ext>
          </c:extLst>
        </c:ser>
        <c:ser>
          <c:idx val="19"/>
          <c:order val="6"/>
          <c:tx>
            <c:strRef>
              <c:f>Sheet1!$U$1</c:f>
              <c:strCache>
                <c:ptCount val="1"/>
                <c:pt idx="0">
                  <c:v>MTD2+RH+TT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0"/>
                  <c:y val="9.053890597873273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0">
                  <c:v>165.6</c:v>
                </c:pt>
                <c:pt idx="1">
                  <c:v>11.2</c:v>
                </c:pt>
                <c:pt idx="2">
                  <c:v>3.4</c:v>
                </c:pt>
                <c:pt idx="3">
                  <c:v>15.4</c:v>
                </c:pt>
                <c:pt idx="4">
                  <c:v>40.799999999999997</c:v>
                </c:pt>
                <c:pt idx="5">
                  <c:v>90.6</c:v>
                </c:pt>
                <c:pt idx="6">
                  <c:v>274.8</c:v>
                </c:pt>
                <c:pt idx="7">
                  <c:v>794.8</c:v>
                </c:pt>
                <c:pt idx="8">
                  <c:v>1616</c:v>
                </c:pt>
                <c:pt idx="9">
                  <c:v>9517.2000000000007</c:v>
                </c:pt>
                <c:pt idx="10">
                  <c:v>31828</c:v>
                </c:pt>
                <c:pt idx="11">
                  <c:v>51768</c:v>
                </c:pt>
                <c:pt idx="12">
                  <c:v>50946</c:v>
                </c:pt>
                <c:pt idx="13">
                  <c:v>37177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CE81-6144-B144-BA164A41A899}"/>
            </c:ext>
          </c:extLst>
        </c:ser>
        <c:ser>
          <c:idx val="6"/>
          <c:order val="7"/>
          <c:tx>
            <c:strRef>
              <c:f>Sheet1!$H$1</c:f>
              <c:strCache>
                <c:ptCount val="1"/>
                <c:pt idx="0">
                  <c:v>AB+RH+TT</c:v>
                </c:pt>
              </c:strCache>
            </c:strRef>
          </c:tx>
          <c:spPr>
            <a:ln w="57150" cap="rnd">
              <a:solidFill>
                <a:srgbClr val="FFFF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57150">
                <a:solidFill>
                  <a:srgbClr val="FFFF00"/>
                </a:solidFill>
                <a:prstDash val="solid"/>
              </a:ln>
              <a:effectLst/>
            </c:spPr>
          </c:marker>
          <c:dLbls>
            <c:dLbl>
              <c:idx val="14"/>
              <c:layout>
                <c:manualLayout>
                  <c:x val="0"/>
                  <c:y val="-3.7345890063685445E-2"/>
                </c:manualLayout>
              </c:layout>
              <c:tx>
                <c:rich>
                  <a:bodyPr/>
                  <a:lstStyle/>
                  <a:p>
                    <a:fld id="{F3E52A99-E852-144F-8952-0C7ECC42BF65}" type="SERIESNAME">
                      <a:rPr lang="en-US" sz="1600" b="1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  <c:pt idx="0">
                  <c:v>15.4</c:v>
                </c:pt>
                <c:pt idx="1">
                  <c:v>0</c:v>
                </c:pt>
                <c:pt idx="2">
                  <c:v>3.2</c:v>
                </c:pt>
                <c:pt idx="3">
                  <c:v>21.8</c:v>
                </c:pt>
                <c:pt idx="4">
                  <c:v>31.2</c:v>
                </c:pt>
                <c:pt idx="5">
                  <c:v>39.799999999999997</c:v>
                </c:pt>
                <c:pt idx="6">
                  <c:v>293.8</c:v>
                </c:pt>
                <c:pt idx="7">
                  <c:v>884.4</c:v>
                </c:pt>
                <c:pt idx="8">
                  <c:v>2064.8000000000002</c:v>
                </c:pt>
                <c:pt idx="9">
                  <c:v>9293</c:v>
                </c:pt>
                <c:pt idx="10">
                  <c:v>37273.75</c:v>
                </c:pt>
                <c:pt idx="11">
                  <c:v>2909</c:v>
                </c:pt>
                <c:pt idx="12">
                  <c:v>4499</c:v>
                </c:pt>
                <c:pt idx="13">
                  <c:v>23223</c:v>
                </c:pt>
                <c:pt idx="14">
                  <c:v>63939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EE-452A-BE68-4670F6E91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089216"/>
        <c:axId val="1932503632"/>
      </c:lineChart>
      <c:catAx>
        <c:axId val="19300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2503632"/>
        <c:crosses val="autoZero"/>
        <c:auto val="1"/>
        <c:lblAlgn val="ctr"/>
        <c:lblOffset val="100"/>
        <c:noMultiLvlLbl val="0"/>
      </c:catAx>
      <c:valAx>
        <c:axId val="1932503632"/>
        <c:scaling>
          <c:orientation val="minMax"/>
          <c:max val="13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008921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Seconds**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53.6</c:v>
                </c:pt>
                <c:pt idx="3">
                  <c:v>316.2</c:v>
                </c:pt>
                <c:pt idx="4">
                  <c:v>8147.4</c:v>
                </c:pt>
                <c:pt idx="5">
                  <c:v>39305.75</c:v>
                </c:pt>
                <c:pt idx="6">
                  <c:v>76342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4-374C-BD3A-4C1B24F73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2.8288546290587443E-3"/>
                  <c:y val="-4.293345261467039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1.6</c:v>
                </c:pt>
                <c:pt idx="1">
                  <c:v>1.6</c:v>
                </c:pt>
                <c:pt idx="2">
                  <c:v>10.199999999999999</c:v>
                </c:pt>
                <c:pt idx="3">
                  <c:v>31.6</c:v>
                </c:pt>
                <c:pt idx="4">
                  <c:v>301.2</c:v>
                </c:pt>
                <c:pt idx="5">
                  <c:v>1568.8</c:v>
                </c:pt>
                <c:pt idx="6">
                  <c:v>23249.599999999999</c:v>
                </c:pt>
                <c:pt idx="7">
                  <c:v>4294.25</c:v>
                </c:pt>
                <c:pt idx="8">
                  <c:v>55797</c:v>
                </c:pt>
                <c:pt idx="9">
                  <c:v>5020</c:v>
                </c:pt>
                <c:pt idx="10">
                  <c:v>15684</c:v>
                </c:pt>
                <c:pt idx="11">
                  <c:v>78787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4-374C-BD3A-4C1B24F73049}"/>
            </c:ext>
          </c:extLst>
        </c:ser>
        <c:ser>
          <c:idx val="7"/>
          <c:order val="2"/>
          <c:tx>
            <c:strRef>
              <c:f>Sheet1!$I$1</c:f>
              <c:strCache>
                <c:ptCount val="1"/>
                <c:pt idx="0">
                  <c:v>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53</c:v>
                </c:pt>
                <c:pt idx="4">
                  <c:v>243.6</c:v>
                </c:pt>
                <c:pt idx="5">
                  <c:v>2323.4</c:v>
                </c:pt>
                <c:pt idx="6">
                  <c:v>20705.8</c:v>
                </c:pt>
                <c:pt idx="7">
                  <c:v>13215.5</c:v>
                </c:pt>
                <c:pt idx="8">
                  <c:v>19311.5</c:v>
                </c:pt>
                <c:pt idx="9">
                  <c:v>45797.5</c:v>
                </c:pt>
                <c:pt idx="10">
                  <c:v>14222</c:v>
                </c:pt>
                <c:pt idx="11">
                  <c:v>56976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EE-452A-BE68-4670F6E91979}"/>
            </c:ext>
          </c:extLst>
        </c:ser>
        <c:ser>
          <c:idx val="8"/>
          <c:order val="3"/>
          <c:tx>
            <c:strRef>
              <c:f>Sheet1!$J$1</c:f>
              <c:strCache>
                <c:ptCount val="1"/>
                <c:pt idx="0">
                  <c:v>MTD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0.8</c:v>
                </c:pt>
                <c:pt idx="1">
                  <c:v>4.4000000000000004</c:v>
                </c:pt>
                <c:pt idx="2">
                  <c:v>7.8</c:v>
                </c:pt>
                <c:pt idx="3">
                  <c:v>37.6</c:v>
                </c:pt>
                <c:pt idx="4">
                  <c:v>275.60000000000002</c:v>
                </c:pt>
                <c:pt idx="5">
                  <c:v>1411</c:v>
                </c:pt>
                <c:pt idx="6">
                  <c:v>18080.599999999999</c:v>
                </c:pt>
                <c:pt idx="7">
                  <c:v>14235</c:v>
                </c:pt>
                <c:pt idx="8">
                  <c:v>51672.5</c:v>
                </c:pt>
                <c:pt idx="9">
                  <c:v>16809</c:v>
                </c:pt>
                <c:pt idx="10">
                  <c:v>66295</c:v>
                </c:pt>
                <c:pt idx="11">
                  <c:v>43844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DEE-452A-BE68-4670F6E91979}"/>
            </c:ext>
          </c:extLst>
        </c:ser>
        <c:ser>
          <c:idx val="14"/>
          <c:order val="4"/>
          <c:tx>
            <c:strRef>
              <c:f>Sheet1!$P$1</c:f>
              <c:strCache>
                <c:ptCount val="1"/>
                <c:pt idx="0">
                  <c:v>MTD2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E81-6144-B144-BA164A41A89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E81-6144-B144-BA164A41A89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E81-6144-B144-BA164A41A89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E81-6144-B144-BA164A41A89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E81-6144-B144-BA164A41A89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E81-6144-B144-BA164A41A89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E81-6144-B144-BA164A41A89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E81-6144-B144-BA164A41A89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E81-6144-B144-BA164A41A89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E81-6144-B144-BA164A41A899}"/>
                </c:ext>
              </c:extLst>
            </c:dLbl>
            <c:dLbl>
              <c:idx val="10"/>
              <c:layout>
                <c:manualLayout>
                  <c:x val="0"/>
                  <c:y val="2.259655400772125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Sheet1!$P$2:$P$16</c:f>
              <c:numCache>
                <c:formatCode>General</c:formatCode>
                <c:ptCount val="15"/>
                <c:pt idx="0">
                  <c:v>3.2</c:v>
                </c:pt>
                <c:pt idx="1">
                  <c:v>3.2</c:v>
                </c:pt>
                <c:pt idx="2">
                  <c:v>9.4</c:v>
                </c:pt>
                <c:pt idx="3">
                  <c:v>30.8</c:v>
                </c:pt>
                <c:pt idx="4">
                  <c:v>209.4</c:v>
                </c:pt>
                <c:pt idx="5">
                  <c:v>1293.5999999999999</c:v>
                </c:pt>
                <c:pt idx="6">
                  <c:v>15882.8</c:v>
                </c:pt>
                <c:pt idx="7">
                  <c:v>2380.5</c:v>
                </c:pt>
                <c:pt idx="8">
                  <c:v>44525.5</c:v>
                </c:pt>
                <c:pt idx="9">
                  <c:v>5053</c:v>
                </c:pt>
                <c:pt idx="10">
                  <c:v>17562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DEE-452A-BE68-4670F6E91979}"/>
            </c:ext>
          </c:extLst>
        </c:ser>
        <c:ser>
          <c:idx val="2"/>
          <c:order val="5"/>
          <c:tx>
            <c:strRef>
              <c:f>Sheet1!$D$1</c:f>
              <c:strCache>
                <c:ptCount val="1"/>
                <c:pt idx="0">
                  <c:v>AB+K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3.253182823417447E-2"/>
                  <c:y val="-5.197207421775890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1.4</c:v>
                </c:pt>
                <c:pt idx="1">
                  <c:v>2.4</c:v>
                </c:pt>
                <c:pt idx="2">
                  <c:v>6.8</c:v>
                </c:pt>
                <c:pt idx="3">
                  <c:v>22.8</c:v>
                </c:pt>
                <c:pt idx="4">
                  <c:v>160.4</c:v>
                </c:pt>
                <c:pt idx="5">
                  <c:v>1281.4000000000001</c:v>
                </c:pt>
                <c:pt idx="6">
                  <c:v>19702.400000000001</c:v>
                </c:pt>
                <c:pt idx="7">
                  <c:v>4981</c:v>
                </c:pt>
                <c:pt idx="8">
                  <c:v>32704</c:v>
                </c:pt>
                <c:pt idx="9">
                  <c:v>70329.5</c:v>
                </c:pt>
                <c:pt idx="10">
                  <c:v>17350</c:v>
                </c:pt>
                <c:pt idx="11">
                  <c:v>94386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EE-452A-BE68-4670F6E91979}"/>
            </c:ext>
          </c:extLst>
        </c:ser>
        <c:ser>
          <c:idx val="4"/>
          <c:order val="6"/>
          <c:tx>
            <c:strRef>
              <c:f>Sheet1!$F$1</c:f>
              <c:strCache>
                <c:ptCount val="1"/>
                <c:pt idx="0">
                  <c:v>AB+H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9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168.8</c:v>
                </c:pt>
                <c:pt idx="1">
                  <c:v>6.4</c:v>
                </c:pt>
                <c:pt idx="2">
                  <c:v>3</c:v>
                </c:pt>
                <c:pt idx="3">
                  <c:v>19.25</c:v>
                </c:pt>
                <c:pt idx="4">
                  <c:v>53</c:v>
                </c:pt>
                <c:pt idx="5">
                  <c:v>1344</c:v>
                </c:pt>
                <c:pt idx="6">
                  <c:v>835</c:v>
                </c:pt>
                <c:pt idx="7">
                  <c:v>4296.25</c:v>
                </c:pt>
                <c:pt idx="8">
                  <c:v>7929.666666666667</c:v>
                </c:pt>
                <c:pt idx="9">
                  <c:v>68033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EE-452A-BE68-4670F6E91979}"/>
            </c:ext>
          </c:extLst>
        </c:ser>
        <c:ser>
          <c:idx val="9"/>
          <c:order val="7"/>
          <c:tx>
            <c:strRef>
              <c:f>Sheet1!$K$1</c:f>
              <c:strCache>
                <c:ptCount val="1"/>
                <c:pt idx="0">
                  <c:v>MTD+H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9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168.8</c:v>
                </c:pt>
                <c:pt idx="1">
                  <c:v>3.2</c:v>
                </c:pt>
                <c:pt idx="2">
                  <c:v>9.4</c:v>
                </c:pt>
                <c:pt idx="3">
                  <c:v>21.8</c:v>
                </c:pt>
                <c:pt idx="4">
                  <c:v>95.8</c:v>
                </c:pt>
                <c:pt idx="5">
                  <c:v>1545.8</c:v>
                </c:pt>
                <c:pt idx="6">
                  <c:v>26996.2</c:v>
                </c:pt>
                <c:pt idx="7">
                  <c:v>22056</c:v>
                </c:pt>
                <c:pt idx="8">
                  <c:v>50677.666666666664</c:v>
                </c:pt>
                <c:pt idx="9">
                  <c:v>84574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DEE-452A-BE68-4670F6E91979}"/>
            </c:ext>
          </c:extLst>
        </c:ser>
        <c:ser>
          <c:idx val="15"/>
          <c:order val="8"/>
          <c:tx>
            <c:strRef>
              <c:f>Sheet1!$Q$1</c:f>
              <c:strCache>
                <c:ptCount val="1"/>
                <c:pt idx="0">
                  <c:v>MTD2+H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2.263083703246923E-2"/>
                  <c:y val="8.360724982856866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0">
                  <c:v>7.6</c:v>
                </c:pt>
                <c:pt idx="1">
                  <c:v>1.4</c:v>
                </c:pt>
                <c:pt idx="2">
                  <c:v>9.4</c:v>
                </c:pt>
                <c:pt idx="3">
                  <c:v>19.8</c:v>
                </c:pt>
                <c:pt idx="4">
                  <c:v>63.2</c:v>
                </c:pt>
                <c:pt idx="5">
                  <c:v>3599.2</c:v>
                </c:pt>
                <c:pt idx="6">
                  <c:v>817</c:v>
                </c:pt>
                <c:pt idx="7">
                  <c:v>5461.75</c:v>
                </c:pt>
                <c:pt idx="8">
                  <c:v>48367.25</c:v>
                </c:pt>
                <c:pt idx="9">
                  <c:v>18329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E81-6144-B144-BA164A41A899}"/>
            </c:ext>
          </c:extLst>
        </c:ser>
        <c:ser>
          <c:idx val="5"/>
          <c:order val="9"/>
          <c:tx>
            <c:strRef>
              <c:f>Sheet1!$G$1</c:f>
              <c:strCache>
                <c:ptCount val="1"/>
                <c:pt idx="0">
                  <c:v>AB+RH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3.536068286323301E-2"/>
                  <c:y val="-4.519310801544251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168.8</c:v>
                </c:pt>
                <c:pt idx="1">
                  <c:v>3</c:v>
                </c:pt>
                <c:pt idx="2">
                  <c:v>6.2</c:v>
                </c:pt>
                <c:pt idx="3">
                  <c:v>22</c:v>
                </c:pt>
                <c:pt idx="4">
                  <c:v>65.599999999999994</c:v>
                </c:pt>
                <c:pt idx="5">
                  <c:v>310.8</c:v>
                </c:pt>
                <c:pt idx="6">
                  <c:v>1597</c:v>
                </c:pt>
                <c:pt idx="7">
                  <c:v>16776</c:v>
                </c:pt>
                <c:pt idx="8">
                  <c:v>20273.5</c:v>
                </c:pt>
                <c:pt idx="9">
                  <c:v>15332.5</c:v>
                </c:pt>
                <c:pt idx="10">
                  <c:v>9819</c:v>
                </c:pt>
                <c:pt idx="11">
                  <c:v>36148</c:v>
                </c:pt>
                <c:pt idx="12">
                  <c:v>104994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EE-452A-BE68-4670F6E9197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MTD+RH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1.1315418516234459E-2"/>
                  <c:y val="-1.6570614847172183E-16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22</c:v>
                </c:pt>
                <c:pt idx="1">
                  <c:v>3.2</c:v>
                </c:pt>
                <c:pt idx="2">
                  <c:v>9.4</c:v>
                </c:pt>
                <c:pt idx="3">
                  <c:v>31.2</c:v>
                </c:pt>
                <c:pt idx="4">
                  <c:v>84.6</c:v>
                </c:pt>
                <c:pt idx="5">
                  <c:v>324.8</c:v>
                </c:pt>
                <c:pt idx="6">
                  <c:v>1798.4</c:v>
                </c:pt>
                <c:pt idx="7">
                  <c:v>17241.400000000001</c:v>
                </c:pt>
                <c:pt idx="8">
                  <c:v>21578.25</c:v>
                </c:pt>
                <c:pt idx="9">
                  <c:v>37951</c:v>
                </c:pt>
                <c:pt idx="10">
                  <c:v>30565</c:v>
                </c:pt>
                <c:pt idx="11">
                  <c:v>16655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DEE-452A-BE68-4670F6E91979}"/>
            </c:ext>
          </c:extLst>
        </c:ser>
        <c:ser>
          <c:idx val="16"/>
          <c:order val="11"/>
          <c:tx>
            <c:strRef>
              <c:f>Sheet1!$R$1</c:f>
              <c:strCache>
                <c:ptCount val="1"/>
                <c:pt idx="0">
                  <c:v>MTD2+RH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1.0372347150975621E-16"/>
                  <c:y val="2.485620940849330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0">
                  <c:v>15.6</c:v>
                </c:pt>
                <c:pt idx="1">
                  <c:v>3.2</c:v>
                </c:pt>
                <c:pt idx="2">
                  <c:v>3.2</c:v>
                </c:pt>
                <c:pt idx="3">
                  <c:v>21.6</c:v>
                </c:pt>
                <c:pt idx="4">
                  <c:v>56.4</c:v>
                </c:pt>
                <c:pt idx="5">
                  <c:v>225.2</c:v>
                </c:pt>
                <c:pt idx="6">
                  <c:v>1155.5999999999999</c:v>
                </c:pt>
                <c:pt idx="7">
                  <c:v>14011.4</c:v>
                </c:pt>
                <c:pt idx="8">
                  <c:v>21792</c:v>
                </c:pt>
                <c:pt idx="9">
                  <c:v>67563.666666666672</c:v>
                </c:pt>
                <c:pt idx="10">
                  <c:v>7909</c:v>
                </c:pt>
                <c:pt idx="11">
                  <c:v>76474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CE81-6144-B144-BA164A41A899}"/>
            </c:ext>
          </c:extLst>
        </c:ser>
        <c:ser>
          <c:idx val="3"/>
          <c:order val="12"/>
          <c:tx>
            <c:strRef>
              <c:f>Sheet1!$E$1</c:f>
              <c:strCache>
                <c:ptCount val="1"/>
                <c:pt idx="0">
                  <c:v>AB+TT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14"/>
              <c:layout>
                <c:manualLayout>
                  <c:x val="-6.9306938411936594E-2"/>
                  <c:y val="4.5193108015442107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12</c:v>
                </c:pt>
                <c:pt idx="1">
                  <c:v>2.6</c:v>
                </c:pt>
                <c:pt idx="2">
                  <c:v>7.6</c:v>
                </c:pt>
                <c:pt idx="3">
                  <c:v>13.8</c:v>
                </c:pt>
                <c:pt idx="4">
                  <c:v>62.6</c:v>
                </c:pt>
                <c:pt idx="5">
                  <c:v>116.2</c:v>
                </c:pt>
                <c:pt idx="6">
                  <c:v>341.2</c:v>
                </c:pt>
                <c:pt idx="7">
                  <c:v>1152.5999999999999</c:v>
                </c:pt>
                <c:pt idx="8">
                  <c:v>3035.2</c:v>
                </c:pt>
                <c:pt idx="9">
                  <c:v>10850</c:v>
                </c:pt>
                <c:pt idx="10">
                  <c:v>16482.333333333332</c:v>
                </c:pt>
                <c:pt idx="11">
                  <c:v>3023</c:v>
                </c:pt>
                <c:pt idx="12">
                  <c:v>4814</c:v>
                </c:pt>
                <c:pt idx="13">
                  <c:v>19858</c:v>
                </c:pt>
                <c:pt idx="14">
                  <c:v>131147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EE-452A-BE68-4670F6E91979}"/>
            </c:ext>
          </c:extLst>
        </c:ser>
        <c:ser>
          <c:idx val="11"/>
          <c:order val="13"/>
          <c:tx>
            <c:strRef>
              <c:f>Sheet1!$M$1</c:f>
              <c:strCache>
                <c:ptCount val="1"/>
                <c:pt idx="0">
                  <c:v>MTD+TT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0">
                  <c:v>3</c:v>
                </c:pt>
                <c:pt idx="1">
                  <c:v>6.4</c:v>
                </c:pt>
                <c:pt idx="2">
                  <c:v>3.2</c:v>
                </c:pt>
                <c:pt idx="3">
                  <c:v>15.6</c:v>
                </c:pt>
                <c:pt idx="4">
                  <c:v>68.599999999999994</c:v>
                </c:pt>
                <c:pt idx="5">
                  <c:v>159.6</c:v>
                </c:pt>
                <c:pt idx="6">
                  <c:v>437.4</c:v>
                </c:pt>
                <c:pt idx="7">
                  <c:v>2339.4</c:v>
                </c:pt>
                <c:pt idx="8">
                  <c:v>4492.3999999999996</c:v>
                </c:pt>
                <c:pt idx="9">
                  <c:v>54592</c:v>
                </c:pt>
                <c:pt idx="10">
                  <c:v>38697.666666666664</c:v>
                </c:pt>
                <c:pt idx="11">
                  <c:v>2706</c:v>
                </c:pt>
                <c:pt idx="12">
                  <c:v>41286</c:v>
                </c:pt>
                <c:pt idx="13">
                  <c:v>32011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DEE-452A-BE68-4670F6E91979}"/>
            </c:ext>
          </c:extLst>
        </c:ser>
        <c:ser>
          <c:idx val="17"/>
          <c:order val="14"/>
          <c:tx>
            <c:strRef>
              <c:f>Sheet1!$S$1</c:f>
              <c:strCache>
                <c:ptCount val="1"/>
                <c:pt idx="0">
                  <c:v>MTD2+TT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0">
                  <c:v>12.2</c:v>
                </c:pt>
                <c:pt idx="1">
                  <c:v>3.2</c:v>
                </c:pt>
                <c:pt idx="2">
                  <c:v>3.2</c:v>
                </c:pt>
                <c:pt idx="3">
                  <c:v>25.2</c:v>
                </c:pt>
                <c:pt idx="4">
                  <c:v>65.599999999999994</c:v>
                </c:pt>
                <c:pt idx="5">
                  <c:v>131.19999999999999</c:v>
                </c:pt>
                <c:pt idx="6">
                  <c:v>386</c:v>
                </c:pt>
                <c:pt idx="7">
                  <c:v>1331.6</c:v>
                </c:pt>
                <c:pt idx="8">
                  <c:v>3263.8</c:v>
                </c:pt>
                <c:pt idx="9">
                  <c:v>30306.2</c:v>
                </c:pt>
                <c:pt idx="10">
                  <c:v>19756.666666666668</c:v>
                </c:pt>
                <c:pt idx="11">
                  <c:v>22984</c:v>
                </c:pt>
                <c:pt idx="12">
                  <c:v>30175</c:v>
                </c:pt>
                <c:pt idx="13">
                  <c:v>23025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E81-6144-B144-BA164A41A899}"/>
            </c:ext>
          </c:extLst>
        </c:ser>
        <c:ser>
          <c:idx val="12"/>
          <c:order val="15"/>
          <c:tx>
            <c:strRef>
              <c:f>Sheet1!$N$1</c:f>
              <c:strCache>
                <c:ptCount val="1"/>
                <c:pt idx="0">
                  <c:v>MTD+H+TT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0">
                  <c:v>10.6</c:v>
                </c:pt>
                <c:pt idx="1">
                  <c:v>0</c:v>
                </c:pt>
                <c:pt idx="2">
                  <c:v>18.8</c:v>
                </c:pt>
                <c:pt idx="3">
                  <c:v>15.6</c:v>
                </c:pt>
                <c:pt idx="4">
                  <c:v>84.2</c:v>
                </c:pt>
                <c:pt idx="5">
                  <c:v>178</c:v>
                </c:pt>
                <c:pt idx="6">
                  <c:v>913.8</c:v>
                </c:pt>
                <c:pt idx="7">
                  <c:v>3107.6</c:v>
                </c:pt>
                <c:pt idx="8">
                  <c:v>6929.4</c:v>
                </c:pt>
                <c:pt idx="9">
                  <c:v>63055.5</c:v>
                </c:pt>
                <c:pt idx="10">
                  <c:v>11287</c:v>
                </c:pt>
                <c:pt idx="11">
                  <c:v>31916</c:v>
                </c:pt>
                <c:pt idx="12">
                  <c:v>50126</c:v>
                </c:pt>
                <c:pt idx="13">
                  <c:v>106713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DEE-452A-BE68-4670F6E91979}"/>
            </c:ext>
          </c:extLst>
        </c:ser>
        <c:ser>
          <c:idx val="18"/>
          <c:order val="16"/>
          <c:tx>
            <c:strRef>
              <c:f>Sheet1!$T$1</c:f>
              <c:strCache>
                <c:ptCount val="1"/>
                <c:pt idx="0">
                  <c:v>MTD2+H+TT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12"/>
              <c:layout>
                <c:manualLayout>
                  <c:x val="-2.8288546290586407E-3"/>
                  <c:y val="-1.581758780540488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0">
                  <c:v>12.6</c:v>
                </c:pt>
                <c:pt idx="1">
                  <c:v>0</c:v>
                </c:pt>
                <c:pt idx="2">
                  <c:v>12.2</c:v>
                </c:pt>
                <c:pt idx="3">
                  <c:v>12.6</c:v>
                </c:pt>
                <c:pt idx="4">
                  <c:v>56.2</c:v>
                </c:pt>
                <c:pt idx="5">
                  <c:v>134.4</c:v>
                </c:pt>
                <c:pt idx="6">
                  <c:v>737.4</c:v>
                </c:pt>
                <c:pt idx="7">
                  <c:v>2251</c:v>
                </c:pt>
                <c:pt idx="8">
                  <c:v>5920</c:v>
                </c:pt>
                <c:pt idx="9">
                  <c:v>37237.75</c:v>
                </c:pt>
                <c:pt idx="10">
                  <c:v>6804.5</c:v>
                </c:pt>
                <c:pt idx="11">
                  <c:v>50951</c:v>
                </c:pt>
                <c:pt idx="12">
                  <c:v>52216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CE81-6144-B144-BA164A41A899}"/>
            </c:ext>
          </c:extLst>
        </c:ser>
        <c:ser>
          <c:idx val="13"/>
          <c:order val="17"/>
          <c:tx>
            <c:strRef>
              <c:f>Sheet1!$O$1</c:f>
              <c:strCache>
                <c:ptCount val="1"/>
                <c:pt idx="0">
                  <c:v>MTD+RH+TT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-3.2531828234174366E-2"/>
                  <c:y val="-6.327035122161961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0">
                  <c:v>9.4</c:v>
                </c:pt>
                <c:pt idx="1">
                  <c:v>3.2</c:v>
                </c:pt>
                <c:pt idx="2">
                  <c:v>19</c:v>
                </c:pt>
                <c:pt idx="3">
                  <c:v>18.600000000000001</c:v>
                </c:pt>
                <c:pt idx="4">
                  <c:v>52.8</c:v>
                </c:pt>
                <c:pt idx="5">
                  <c:v>178.2</c:v>
                </c:pt>
                <c:pt idx="6">
                  <c:v>451.8</c:v>
                </c:pt>
                <c:pt idx="7">
                  <c:v>1637</c:v>
                </c:pt>
                <c:pt idx="8">
                  <c:v>3494.4</c:v>
                </c:pt>
                <c:pt idx="9">
                  <c:v>28366.799999999999</c:v>
                </c:pt>
                <c:pt idx="10">
                  <c:v>55102.333333333336</c:v>
                </c:pt>
                <c:pt idx="11">
                  <c:v>4205</c:v>
                </c:pt>
                <c:pt idx="12">
                  <c:v>66619</c:v>
                </c:pt>
                <c:pt idx="13">
                  <c:v>61303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DEE-452A-BE68-4670F6E91979}"/>
            </c:ext>
          </c:extLst>
        </c:ser>
        <c:ser>
          <c:idx val="19"/>
          <c:order val="18"/>
          <c:tx>
            <c:strRef>
              <c:f>Sheet1!$U$1</c:f>
              <c:strCache>
                <c:ptCount val="1"/>
                <c:pt idx="0">
                  <c:v>MTD2+RH+TT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-5.6577092581171773E-3"/>
                  <c:y val="-4.067379721389827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0">
                  <c:v>165.6</c:v>
                </c:pt>
                <c:pt idx="1">
                  <c:v>11.2</c:v>
                </c:pt>
                <c:pt idx="2">
                  <c:v>3.4</c:v>
                </c:pt>
                <c:pt idx="3">
                  <c:v>15.4</c:v>
                </c:pt>
                <c:pt idx="4">
                  <c:v>40.799999999999997</c:v>
                </c:pt>
                <c:pt idx="5">
                  <c:v>90.6</c:v>
                </c:pt>
                <c:pt idx="6">
                  <c:v>274.8</c:v>
                </c:pt>
                <c:pt idx="7">
                  <c:v>794.8</c:v>
                </c:pt>
                <c:pt idx="8">
                  <c:v>1616</c:v>
                </c:pt>
                <c:pt idx="9">
                  <c:v>9517.2000000000007</c:v>
                </c:pt>
                <c:pt idx="10">
                  <c:v>31828</c:v>
                </c:pt>
                <c:pt idx="11">
                  <c:v>51768</c:v>
                </c:pt>
                <c:pt idx="12">
                  <c:v>50946</c:v>
                </c:pt>
                <c:pt idx="13">
                  <c:v>37177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CE81-6144-B144-BA164A41A899}"/>
            </c:ext>
          </c:extLst>
        </c:ser>
        <c:ser>
          <c:idx val="6"/>
          <c:order val="19"/>
          <c:tx>
            <c:strRef>
              <c:f>Sheet1!$H$1</c:f>
              <c:strCache>
                <c:ptCount val="1"/>
                <c:pt idx="0">
                  <c:v>AB+RH+TT</c:v>
                </c:pt>
              </c:strCache>
            </c:strRef>
          </c:tx>
          <c:spPr>
            <a:ln w="571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57150">
                <a:solidFill>
                  <a:srgbClr val="FFFF00"/>
                </a:solidFill>
              </a:ln>
              <a:effectLst/>
            </c:spPr>
          </c:marker>
          <c:dLbls>
            <c:dLbl>
              <c:idx val="14"/>
              <c:layout>
                <c:manualLayout>
                  <c:x val="-2.8288546290587443E-3"/>
                  <c:y val="-2.0336898606949216E-2"/>
                </c:manualLayout>
              </c:layout>
              <c:tx>
                <c:rich>
                  <a:bodyPr/>
                  <a:lstStyle/>
                  <a:p>
                    <a:fld id="{F3E52A99-E852-144F-8952-0C7ECC42BF65}" type="SERIESNAME">
                      <a:rPr lang="en-US" b="1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81-6144-B144-BA164A41A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Lv1</c:v>
                </c:pt>
                <c:pt idx="1">
                  <c:v>Lv2</c:v>
                </c:pt>
                <c:pt idx="2">
                  <c:v>Lv3</c:v>
                </c:pt>
                <c:pt idx="3">
                  <c:v>Lv4</c:v>
                </c:pt>
                <c:pt idx="4">
                  <c:v>Lv5</c:v>
                </c:pt>
                <c:pt idx="5">
                  <c:v>Lv6</c:v>
                </c:pt>
                <c:pt idx="6">
                  <c:v>Lv7</c:v>
                </c:pt>
                <c:pt idx="7">
                  <c:v>Lv8</c:v>
                </c:pt>
                <c:pt idx="8">
                  <c:v>Lv9</c:v>
                </c:pt>
                <c:pt idx="9">
                  <c:v>Lv10</c:v>
                </c:pt>
                <c:pt idx="10">
                  <c:v>Lv11</c:v>
                </c:pt>
                <c:pt idx="11">
                  <c:v>Lv12</c:v>
                </c:pt>
                <c:pt idx="12">
                  <c:v>Lv13</c:v>
                </c:pt>
                <c:pt idx="13">
                  <c:v>Lv14</c:v>
                </c:pt>
                <c:pt idx="14">
                  <c:v>Lv15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  <c:pt idx="0">
                  <c:v>15.4</c:v>
                </c:pt>
                <c:pt idx="1">
                  <c:v>0</c:v>
                </c:pt>
                <c:pt idx="2">
                  <c:v>3.2</c:v>
                </c:pt>
                <c:pt idx="3">
                  <c:v>21.8</c:v>
                </c:pt>
                <c:pt idx="4">
                  <c:v>31.2</c:v>
                </c:pt>
                <c:pt idx="5">
                  <c:v>39.799999999999997</c:v>
                </c:pt>
                <c:pt idx="6">
                  <c:v>293.8</c:v>
                </c:pt>
                <c:pt idx="7">
                  <c:v>884.4</c:v>
                </c:pt>
                <c:pt idx="8">
                  <c:v>2064.8000000000002</c:v>
                </c:pt>
                <c:pt idx="9">
                  <c:v>9293</c:v>
                </c:pt>
                <c:pt idx="10">
                  <c:v>37273.75</c:v>
                </c:pt>
                <c:pt idx="11">
                  <c:v>2909</c:v>
                </c:pt>
                <c:pt idx="12">
                  <c:v>4499</c:v>
                </c:pt>
                <c:pt idx="13">
                  <c:v>23223</c:v>
                </c:pt>
                <c:pt idx="14">
                  <c:v>63939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EE-452A-BE68-4670F6E91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089216"/>
        <c:axId val="1932503632"/>
      </c:lineChart>
      <c:catAx>
        <c:axId val="19300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2503632"/>
        <c:crosses val="autoZero"/>
        <c:auto val="1"/>
        <c:lblAlgn val="ctr"/>
        <c:lblOffset val="100"/>
        <c:noMultiLvlLbl val="0"/>
      </c:catAx>
      <c:valAx>
        <c:axId val="1932503632"/>
        <c:scaling>
          <c:orientation val="minMax"/>
          <c:max val="13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008921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Seconds**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65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8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4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3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227B-485E-784B-980F-868DC0C5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08452"/>
            <a:ext cx="7315200" cy="1825096"/>
          </a:xfrm>
        </p:spPr>
        <p:txBody>
          <a:bodyPr anchor="ctr"/>
          <a:lstStyle/>
          <a:p>
            <a:pPr algn="ctr"/>
            <a:r>
              <a:rPr lang="it-IT" sz="4000" dirty="0"/>
              <a:t>TEAM</a:t>
            </a:r>
            <a:br>
              <a:rPr lang="it-IT" dirty="0"/>
            </a:br>
            <a:r>
              <a:rPr lang="it-IT" sz="7200" dirty="0"/>
              <a:t>CIRAM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8B3A34-42BD-FD4F-BA0A-C7A50B88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901"/>
              </p:ext>
            </p:extLst>
          </p:nvPr>
        </p:nvGraphicFramePr>
        <p:xfrm>
          <a:off x="2238375" y="3685540"/>
          <a:ext cx="46672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435394758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3492808794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620370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Federico </a:t>
                      </a:r>
                    </a:p>
                    <a:p>
                      <a:pPr algn="ctr"/>
                      <a:r>
                        <a:rPr lang="en-US" b="0" i="1" dirty="0" err="1"/>
                        <a:t>Domeniconi</a:t>
                      </a:r>
                      <a:endParaRPr lang="en-US" b="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Andrea </a:t>
                      </a:r>
                    </a:p>
                    <a:p>
                      <a:pPr algn="ctr"/>
                      <a:r>
                        <a:rPr lang="en-US" b="0" i="1" dirty="0" err="1"/>
                        <a:t>Gavagna</a:t>
                      </a:r>
                      <a:endParaRPr lang="en-US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Federico </a:t>
                      </a:r>
                    </a:p>
                    <a:p>
                      <a:pPr algn="ctr"/>
                      <a:r>
                        <a:rPr lang="en-US" b="0" i="1" dirty="0"/>
                        <a:t>Stella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1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A9A2-338E-5B43-842C-190A9F65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4699"/>
            <a:ext cx="6377940" cy="1293028"/>
          </a:xfrm>
        </p:spPr>
        <p:txBody>
          <a:bodyPr/>
          <a:lstStyle/>
          <a:p>
            <a:r>
              <a:rPr lang="en-US" dirty="0"/>
              <a:t>Strategies comparison*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EF7D3-3ACA-DB4A-B5ED-9EEEF7EC2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768584"/>
              </p:ext>
            </p:extLst>
          </p:nvPr>
        </p:nvGraphicFramePr>
        <p:xfrm>
          <a:off x="0" y="1072574"/>
          <a:ext cx="8978899" cy="52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62E34-336D-144D-90D6-088E66F3EBDC}"/>
              </a:ext>
            </a:extLst>
          </p:cNvPr>
          <p:cNvSpPr txBox="1"/>
          <p:nvPr/>
        </p:nvSpPr>
        <p:spPr>
          <a:xfrm>
            <a:off x="1087108" y="1226127"/>
            <a:ext cx="2736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 = </a:t>
            </a:r>
            <a:r>
              <a:rPr lang="en-US" dirty="0" err="1"/>
              <a:t>MiniMax</a:t>
            </a:r>
            <a:endParaRPr lang="en-US" dirty="0"/>
          </a:p>
          <a:p>
            <a:r>
              <a:rPr lang="en-US" dirty="0"/>
              <a:t>AB = </a:t>
            </a:r>
            <a:r>
              <a:rPr lang="en-US" dirty="0" err="1"/>
              <a:t>AlphaBeta</a:t>
            </a:r>
            <a:endParaRPr lang="en-US" dirty="0"/>
          </a:p>
          <a:p>
            <a:r>
              <a:rPr lang="en-US" dirty="0"/>
              <a:t>NS = </a:t>
            </a:r>
            <a:r>
              <a:rPr lang="en-US" dirty="0" err="1"/>
              <a:t>NegaScout</a:t>
            </a:r>
            <a:endParaRPr lang="en-US" dirty="0"/>
          </a:p>
          <a:p>
            <a:r>
              <a:rPr lang="en-US" dirty="0"/>
              <a:t>K = Killer</a:t>
            </a:r>
          </a:p>
          <a:p>
            <a:r>
              <a:rPr lang="en-US" dirty="0"/>
              <a:t>H = History</a:t>
            </a:r>
          </a:p>
          <a:p>
            <a:r>
              <a:rPr lang="en-US" dirty="0"/>
              <a:t>RH = Relative History</a:t>
            </a:r>
          </a:p>
          <a:p>
            <a:r>
              <a:rPr lang="en-US" dirty="0"/>
              <a:t>TT = Transposition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F930-3015-2640-82EB-D139B9073044}"/>
              </a:ext>
            </a:extLst>
          </p:cNvPr>
          <p:cNvSpPr txBox="1"/>
          <p:nvPr/>
        </p:nvSpPr>
        <p:spPr>
          <a:xfrm>
            <a:off x="387201" y="6248400"/>
            <a:ext cx="743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*Limited tests on 5 states. K, H and RH perform much better in real games.</a:t>
            </a:r>
          </a:p>
          <a:p>
            <a:r>
              <a:rPr lang="en-US" sz="1600" dirty="0"/>
              <a:t>**w/ i7-7500U @3.5GHz</a:t>
            </a:r>
          </a:p>
        </p:txBody>
      </p:sp>
    </p:spTree>
    <p:extLst>
      <p:ext uri="{BB962C8B-B14F-4D97-AF65-F5344CB8AC3E}">
        <p14:creationId xmlns:p14="http://schemas.microsoft.com/office/powerpoint/2010/main" val="17323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A9A2-338E-5B43-842C-190A9F65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4699"/>
            <a:ext cx="6377940" cy="1293028"/>
          </a:xfrm>
        </p:spPr>
        <p:txBody>
          <a:bodyPr/>
          <a:lstStyle/>
          <a:p>
            <a:r>
              <a:rPr lang="en-US" dirty="0"/>
              <a:t>Strategies comparison*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EF7D3-3ACA-DB4A-B5ED-9EEEF7EC2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474406"/>
              </p:ext>
            </p:extLst>
          </p:nvPr>
        </p:nvGraphicFramePr>
        <p:xfrm>
          <a:off x="0" y="1072574"/>
          <a:ext cx="8978899" cy="52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62E34-336D-144D-90D6-088E66F3EBDC}"/>
              </a:ext>
            </a:extLst>
          </p:cNvPr>
          <p:cNvSpPr txBox="1"/>
          <p:nvPr/>
        </p:nvSpPr>
        <p:spPr>
          <a:xfrm>
            <a:off x="1087108" y="1226127"/>
            <a:ext cx="2736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 = </a:t>
            </a:r>
            <a:r>
              <a:rPr lang="en-US" dirty="0" err="1"/>
              <a:t>MiniMax</a:t>
            </a:r>
            <a:endParaRPr lang="en-US" dirty="0"/>
          </a:p>
          <a:p>
            <a:r>
              <a:rPr lang="en-US" dirty="0"/>
              <a:t>AB = </a:t>
            </a:r>
            <a:r>
              <a:rPr lang="en-US" dirty="0" err="1"/>
              <a:t>AlphaBeta</a:t>
            </a:r>
            <a:endParaRPr lang="en-US" dirty="0"/>
          </a:p>
          <a:p>
            <a:r>
              <a:rPr lang="en-US" dirty="0"/>
              <a:t>NS = </a:t>
            </a:r>
            <a:r>
              <a:rPr lang="en-US" dirty="0" err="1"/>
              <a:t>NegaScout</a:t>
            </a:r>
            <a:endParaRPr lang="en-US" dirty="0"/>
          </a:p>
          <a:p>
            <a:r>
              <a:rPr lang="en-US" dirty="0"/>
              <a:t>K = Killer</a:t>
            </a:r>
          </a:p>
          <a:p>
            <a:r>
              <a:rPr lang="en-US" dirty="0"/>
              <a:t>H = History</a:t>
            </a:r>
          </a:p>
          <a:p>
            <a:r>
              <a:rPr lang="en-US" dirty="0"/>
              <a:t>RH = Relative History</a:t>
            </a:r>
          </a:p>
          <a:p>
            <a:r>
              <a:rPr lang="en-US" dirty="0"/>
              <a:t>TT = Transposition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F930-3015-2640-82EB-D139B9073044}"/>
              </a:ext>
            </a:extLst>
          </p:cNvPr>
          <p:cNvSpPr txBox="1"/>
          <p:nvPr/>
        </p:nvSpPr>
        <p:spPr>
          <a:xfrm>
            <a:off x="387201" y="6248400"/>
            <a:ext cx="743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*Limited tests on 5 states. K, H and RH perform much better in real games.</a:t>
            </a:r>
          </a:p>
          <a:p>
            <a:r>
              <a:rPr lang="en-US" sz="1600" dirty="0"/>
              <a:t>**w/ i7-7500U @3.5GHz</a:t>
            </a:r>
          </a:p>
        </p:txBody>
      </p:sp>
    </p:spTree>
    <p:extLst>
      <p:ext uri="{BB962C8B-B14F-4D97-AF65-F5344CB8AC3E}">
        <p14:creationId xmlns:p14="http://schemas.microsoft.com/office/powerpoint/2010/main" val="18031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A9A2-338E-5B43-842C-190A9F65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4699"/>
            <a:ext cx="6377940" cy="1293028"/>
          </a:xfrm>
        </p:spPr>
        <p:txBody>
          <a:bodyPr/>
          <a:lstStyle/>
          <a:p>
            <a:r>
              <a:rPr lang="en-US" dirty="0"/>
              <a:t>Strategies comparison*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EF7D3-3ACA-DB4A-B5ED-9EEEF7EC2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9585"/>
              </p:ext>
            </p:extLst>
          </p:nvPr>
        </p:nvGraphicFramePr>
        <p:xfrm>
          <a:off x="0" y="1072574"/>
          <a:ext cx="8978899" cy="52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62E34-336D-144D-90D6-088E66F3EBDC}"/>
              </a:ext>
            </a:extLst>
          </p:cNvPr>
          <p:cNvSpPr txBox="1"/>
          <p:nvPr/>
        </p:nvSpPr>
        <p:spPr>
          <a:xfrm>
            <a:off x="1087108" y="1226127"/>
            <a:ext cx="2736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 = </a:t>
            </a:r>
            <a:r>
              <a:rPr lang="en-US" dirty="0" err="1"/>
              <a:t>MiniMax</a:t>
            </a:r>
            <a:endParaRPr lang="en-US" dirty="0"/>
          </a:p>
          <a:p>
            <a:r>
              <a:rPr lang="en-US" dirty="0"/>
              <a:t>AB = </a:t>
            </a:r>
            <a:r>
              <a:rPr lang="en-US" dirty="0" err="1"/>
              <a:t>AlphaBeta</a:t>
            </a:r>
            <a:endParaRPr lang="en-US" dirty="0"/>
          </a:p>
          <a:p>
            <a:r>
              <a:rPr lang="en-US" dirty="0"/>
              <a:t>NS = </a:t>
            </a:r>
            <a:r>
              <a:rPr lang="en-US" dirty="0" err="1"/>
              <a:t>NegaScout</a:t>
            </a:r>
            <a:endParaRPr lang="en-US" dirty="0"/>
          </a:p>
          <a:p>
            <a:r>
              <a:rPr lang="en-US" dirty="0"/>
              <a:t>K = Killer</a:t>
            </a:r>
          </a:p>
          <a:p>
            <a:r>
              <a:rPr lang="en-US" dirty="0"/>
              <a:t>H = History</a:t>
            </a:r>
          </a:p>
          <a:p>
            <a:r>
              <a:rPr lang="en-US" dirty="0"/>
              <a:t>RH = Relative History</a:t>
            </a:r>
          </a:p>
          <a:p>
            <a:r>
              <a:rPr lang="en-US" dirty="0"/>
              <a:t>TT = Transposition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F930-3015-2640-82EB-D139B9073044}"/>
              </a:ext>
            </a:extLst>
          </p:cNvPr>
          <p:cNvSpPr txBox="1"/>
          <p:nvPr/>
        </p:nvSpPr>
        <p:spPr>
          <a:xfrm>
            <a:off x="387201" y="6248400"/>
            <a:ext cx="743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*Limited tests on 5 states. K, H and RH perform much better in real games.</a:t>
            </a:r>
          </a:p>
          <a:p>
            <a:r>
              <a:rPr lang="en-US" sz="1600" dirty="0"/>
              <a:t>**w/ i7-7500U @3.5GHz</a:t>
            </a:r>
          </a:p>
        </p:txBody>
      </p:sp>
    </p:spTree>
    <p:extLst>
      <p:ext uri="{BB962C8B-B14F-4D97-AF65-F5344CB8AC3E}">
        <p14:creationId xmlns:p14="http://schemas.microsoft.com/office/powerpoint/2010/main" val="23965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A9A2-338E-5B43-842C-190A9F65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4699"/>
            <a:ext cx="6377940" cy="1293028"/>
          </a:xfrm>
        </p:spPr>
        <p:txBody>
          <a:bodyPr/>
          <a:lstStyle/>
          <a:p>
            <a:r>
              <a:rPr lang="en-US" dirty="0"/>
              <a:t>Strategies comparison*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EF7D3-3ACA-DB4A-B5ED-9EEEF7EC22F9}"/>
              </a:ext>
            </a:extLst>
          </p:cNvPr>
          <p:cNvGraphicFramePr/>
          <p:nvPr>
            <p:extLst/>
          </p:nvPr>
        </p:nvGraphicFramePr>
        <p:xfrm>
          <a:off x="0" y="1072574"/>
          <a:ext cx="8978899" cy="52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62E34-336D-144D-90D6-088E66F3EBDC}"/>
              </a:ext>
            </a:extLst>
          </p:cNvPr>
          <p:cNvSpPr txBox="1"/>
          <p:nvPr/>
        </p:nvSpPr>
        <p:spPr>
          <a:xfrm>
            <a:off x="1087108" y="1226127"/>
            <a:ext cx="2736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 = </a:t>
            </a:r>
            <a:r>
              <a:rPr lang="en-US" dirty="0" err="1"/>
              <a:t>MiniMax</a:t>
            </a:r>
            <a:endParaRPr lang="en-US" dirty="0"/>
          </a:p>
          <a:p>
            <a:r>
              <a:rPr lang="en-US" dirty="0"/>
              <a:t>AB = </a:t>
            </a:r>
            <a:r>
              <a:rPr lang="en-US" dirty="0" err="1"/>
              <a:t>AlphaBeta</a:t>
            </a:r>
            <a:endParaRPr lang="en-US" dirty="0"/>
          </a:p>
          <a:p>
            <a:r>
              <a:rPr lang="en-US" dirty="0"/>
              <a:t>NS = </a:t>
            </a:r>
            <a:r>
              <a:rPr lang="en-US" dirty="0" err="1"/>
              <a:t>NegaScout</a:t>
            </a:r>
            <a:endParaRPr lang="en-US" dirty="0"/>
          </a:p>
          <a:p>
            <a:r>
              <a:rPr lang="en-US" dirty="0"/>
              <a:t>K = Killer</a:t>
            </a:r>
          </a:p>
          <a:p>
            <a:r>
              <a:rPr lang="en-US" dirty="0"/>
              <a:t>H = History</a:t>
            </a:r>
          </a:p>
          <a:p>
            <a:r>
              <a:rPr lang="en-US" dirty="0"/>
              <a:t>RH = Relative History</a:t>
            </a:r>
          </a:p>
          <a:p>
            <a:r>
              <a:rPr lang="en-US" dirty="0"/>
              <a:t>TT = Transposition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F930-3015-2640-82EB-D139B9073044}"/>
              </a:ext>
            </a:extLst>
          </p:cNvPr>
          <p:cNvSpPr txBox="1"/>
          <p:nvPr/>
        </p:nvSpPr>
        <p:spPr>
          <a:xfrm>
            <a:off x="387201" y="6248400"/>
            <a:ext cx="743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*Limited tests on 5 states. K, H and RH perform much better in real games.</a:t>
            </a:r>
          </a:p>
          <a:p>
            <a:r>
              <a:rPr lang="en-US" sz="1600" dirty="0"/>
              <a:t>**w/ i7-7500U @3.5GHz</a:t>
            </a:r>
          </a:p>
        </p:txBody>
      </p:sp>
    </p:spTree>
    <p:extLst>
      <p:ext uri="{BB962C8B-B14F-4D97-AF65-F5344CB8AC3E}">
        <p14:creationId xmlns:p14="http://schemas.microsoft.com/office/powerpoint/2010/main" val="25082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F972-0C45-9648-9042-5C842956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1927860"/>
            <a:ext cx="8460740" cy="40690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/>
              <a:t>BEST STRATEGY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i="1" dirty="0" err="1"/>
              <a:t>AlphaBeta</a:t>
            </a:r>
            <a:r>
              <a:rPr lang="en-US" sz="4000" i="1" dirty="0"/>
              <a:t> + TT + </a:t>
            </a:r>
            <a:r>
              <a:rPr lang="en-US" sz="4000" i="1" dirty="0" err="1"/>
              <a:t>RelativeHistory</a:t>
            </a:r>
            <a:endParaRPr lang="en-US" sz="4000" i="1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800" dirty="0"/>
              <a:t>(+ Modified </a:t>
            </a:r>
            <a:r>
              <a:rPr lang="en-US" sz="2800" dirty="0" err="1"/>
              <a:t>Pectu-Holban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7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B18-6864-9646-ADE1-BED8438F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192873"/>
            <a:ext cx="6377940" cy="1293028"/>
          </a:xfrm>
        </p:spPr>
        <p:txBody>
          <a:bodyPr/>
          <a:lstStyle/>
          <a:p>
            <a:r>
              <a:rPr lang="en-US" dirty="0"/>
              <a:t>HISTORY Heuristic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6DE74A-B0A6-214A-B5A7-F7D4512B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49873"/>
              </p:ext>
            </p:extLst>
          </p:nvPr>
        </p:nvGraphicFramePr>
        <p:xfrm>
          <a:off x="1314230" y="1918970"/>
          <a:ext cx="6413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17">
                  <a:extLst>
                    <a:ext uri="{9D8B030D-6E8A-4147-A177-3AD203B41FA5}">
                      <a16:colId xmlns:a16="http://schemas.microsoft.com/office/drawing/2014/main" val="2417357290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4255853434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1226855964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2541484166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3646330857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256813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a4a1g7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591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959BF-A6C0-4A48-8EF3-B647479BD00A}"/>
              </a:ext>
            </a:extLst>
          </p:cNvPr>
          <p:cNvSpPr txBox="1"/>
          <p:nvPr/>
        </p:nvSpPr>
        <p:spPr>
          <a:xfrm>
            <a:off x="279400" y="1397000"/>
            <a:ext cx="683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sort possible moves with a most-pruning-first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EA359-0470-B94A-8365-753A3D1CBBB1}"/>
              </a:ext>
            </a:extLst>
          </p:cNvPr>
          <p:cNvSpPr txBox="1"/>
          <p:nvPr/>
        </p:nvSpPr>
        <p:spPr>
          <a:xfrm>
            <a:off x="279400" y="3564677"/>
            <a:ext cx="869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prioritizes good moves that prune a lot, but also average moves that prune just a little but happen to be used very often. </a:t>
            </a:r>
          </a:p>
          <a:p>
            <a:r>
              <a:rPr lang="en-US" b="1" i="1" dirty="0"/>
              <a:t>Not all moves occur with the same frequency.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Add a table that has information about the occurring frequency of every move.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This is called </a:t>
            </a:r>
            <a:r>
              <a:rPr lang="en-US" dirty="0">
                <a:solidFill>
                  <a:schemeClr val="accent2"/>
                </a:solidFill>
              </a:rPr>
              <a:t>Butterfly Heuristic</a:t>
            </a:r>
            <a:r>
              <a:rPr lang="en-US" dirty="0"/>
              <a:t>, updated when a move </a:t>
            </a:r>
            <a:r>
              <a:rPr lang="en-US" u="sng" dirty="0"/>
              <a:t>is used</a:t>
            </a:r>
            <a:r>
              <a:rPr lang="en-US" dirty="0"/>
              <a:t>.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Symbol" pitchFamily="2" charset="2"/>
              <a:buChar char="Þ"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resulting value for each action is calculated as a relative value: </a:t>
            </a:r>
            <a:r>
              <a:rPr lang="en-US" dirty="0" err="1">
                <a:solidFill>
                  <a:schemeClr val="accent2"/>
                </a:solidFill>
              </a:rPr>
              <a:t>HistoryValue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ButterflyValue</a:t>
            </a:r>
            <a:r>
              <a:rPr lang="en-US" dirty="0"/>
              <a:t>.</a:t>
            </a:r>
          </a:p>
          <a:p>
            <a:r>
              <a:rPr lang="en-US" dirty="0"/>
              <a:t>This architecture is called </a:t>
            </a:r>
            <a:r>
              <a:rPr lang="en-US" dirty="0">
                <a:solidFill>
                  <a:schemeClr val="accent2"/>
                </a:solidFill>
              </a:rPr>
              <a:t>Relative History Heuristic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3A93A-3C50-794C-A7D2-95087508B81F}"/>
              </a:ext>
            </a:extLst>
          </p:cNvPr>
          <p:cNvSpPr txBox="1"/>
          <p:nvPr/>
        </p:nvSpPr>
        <p:spPr>
          <a:xfrm>
            <a:off x="279400" y="2970459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“a4a1g7” cuts the tree with a remaining depth of </a:t>
            </a:r>
            <a:r>
              <a:rPr lang="en-US" dirty="0">
                <a:solidFill>
                  <a:schemeClr val="accent2"/>
                </a:solidFill>
                <a:ea typeface="Cambria Math" panose="02040503050406030204" pitchFamily="18" charset="0"/>
              </a:rPr>
              <a:t>n</a:t>
            </a:r>
            <a:r>
              <a:rPr lang="en-US" dirty="0"/>
              <a:t>, then sum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baseline="30000" dirty="0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C815E5-B786-2C4D-A1C1-EC149022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15259"/>
              </p:ext>
            </p:extLst>
          </p:nvPr>
        </p:nvGraphicFramePr>
        <p:xfrm>
          <a:off x="1314230" y="1918970"/>
          <a:ext cx="6413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17">
                  <a:extLst>
                    <a:ext uri="{9D8B030D-6E8A-4147-A177-3AD203B41FA5}">
                      <a16:colId xmlns:a16="http://schemas.microsoft.com/office/drawing/2014/main" val="2417357290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4255853434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1226855964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2541484166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3646330857"/>
                    </a:ext>
                  </a:extLst>
                </a:gridCol>
                <a:gridCol w="1068917">
                  <a:extLst>
                    <a:ext uri="{9D8B030D-6E8A-4147-A177-3AD203B41FA5}">
                      <a16:colId xmlns:a16="http://schemas.microsoft.com/office/drawing/2014/main" val="256813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a4a1g7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0+n</a:t>
                      </a:r>
                      <a:r>
                        <a:rPr lang="en-US" b="1" baseline="30000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5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5388-0C58-224C-9A3D-64C3132F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484973"/>
            <a:ext cx="6377940" cy="1293028"/>
          </a:xfrm>
        </p:spPr>
        <p:txBody>
          <a:bodyPr/>
          <a:lstStyle/>
          <a:p>
            <a:r>
              <a:rPr lang="en-US" dirty="0"/>
              <a:t>Transposition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BF6B-EEAC-E742-843C-BF9D2CC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578101"/>
            <a:ext cx="828802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A2CE"/>
                </a:solidFill>
                <a:latin typeface="Monaco" pitchFamily="2" charset="77"/>
              </a:rPr>
              <a:t>LRUMap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&lt;</a:t>
            </a:r>
            <a:r>
              <a:rPr lang="en-US" sz="1600" dirty="0">
                <a:solidFill>
                  <a:srgbClr val="E09791"/>
                </a:solidFill>
                <a:latin typeface="Monaco" pitchFamily="2" charset="77"/>
              </a:rPr>
              <a:t>Long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,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E09791"/>
                </a:solidFill>
                <a:latin typeface="Monaco" pitchFamily="2" charset="77"/>
              </a:rPr>
              <a:t>BitBoardEntry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&gt;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5E6FA"/>
                </a:solidFill>
                <a:latin typeface="Monaco" pitchFamily="2" charset="77"/>
              </a:rPr>
              <a:t>transpositionTable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class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A2CE"/>
                </a:solidFill>
                <a:latin typeface="Monaco" pitchFamily="2" charset="77"/>
              </a:rPr>
              <a:t>BitBoardEntry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{</a:t>
            </a:r>
            <a:endParaRPr lang="en-US" sz="1600" dirty="0">
              <a:solidFill>
                <a:srgbClr val="EBECFB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A2CE"/>
                </a:solidFill>
                <a:latin typeface="Monaco" pitchFamily="2" charset="77"/>
              </a:rPr>
              <a:t>BitBoardAction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[]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75E6FA"/>
                </a:solidFill>
                <a:latin typeface="Monaco" pitchFamily="2" charset="77"/>
              </a:rPr>
              <a:t>actions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new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A2CE"/>
                </a:solidFill>
                <a:latin typeface="Monaco" pitchFamily="2" charset="77"/>
              </a:rPr>
              <a:t>BitBoardAction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</a:t>
            </a:r>
            <a:r>
              <a:rPr lang="en-US" sz="1600" dirty="0">
                <a:solidFill>
                  <a:srgbClr val="7AA8C7"/>
                </a:solidFill>
                <a:latin typeface="Monaco" pitchFamily="2" charset="77"/>
              </a:rPr>
              <a:t>2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]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  <a:endParaRPr lang="en-US" sz="1600" dirty="0">
              <a:solidFill>
                <a:srgbClr val="00A2CE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75E6FA"/>
                </a:solidFill>
                <a:latin typeface="Monaco" pitchFamily="2" charset="77"/>
              </a:rPr>
              <a:t>depth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EBECFB"/>
              </a:solidFill>
              <a:latin typeface="Monaco" pitchFamily="2" charset="77"/>
            </a:endParaRPr>
          </a:p>
          <a:p>
            <a:r>
              <a:rPr lang="en-US" sz="1800" dirty="0">
                <a:solidFill>
                  <a:srgbClr val="EBECFB"/>
                </a:solidFill>
              </a:rPr>
              <a:t>Hash </a:t>
            </a:r>
            <a:r>
              <a:rPr lang="en-US" sz="1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rgbClr val="EBECFB"/>
                </a:solidFill>
                <a:sym typeface="Wingdings" pitchFamily="2" charset="2"/>
              </a:rPr>
              <a:t> Full 57 bit state representation, no collisions</a:t>
            </a:r>
          </a:p>
          <a:p>
            <a:r>
              <a:rPr lang="en-US" sz="1800" dirty="0">
                <a:solidFill>
                  <a:srgbClr val="EBECFB"/>
                </a:solidFill>
                <a:sym typeface="Wingdings" pitchFamily="2" charset="2"/>
              </a:rPr>
              <a:t>Update strategy </a:t>
            </a:r>
            <a:r>
              <a:rPr lang="en-US" sz="1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rgbClr val="EBECFB"/>
                </a:solidFill>
                <a:sym typeface="Wingdings" pitchFamily="2" charset="2"/>
              </a:rPr>
              <a:t> Depth + Always</a:t>
            </a:r>
          </a:p>
          <a:p>
            <a:r>
              <a:rPr lang="en-US" sz="1800" dirty="0">
                <a:solidFill>
                  <a:srgbClr val="EBECFB"/>
                </a:solidFill>
                <a:sym typeface="Wingdings" pitchFamily="2" charset="2"/>
              </a:rPr>
              <a:t>Symmetries </a:t>
            </a:r>
            <a:r>
              <a:rPr lang="en-US" sz="1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rgbClr val="EBECFB"/>
                </a:solidFill>
                <a:sym typeface="Wingdings" pitchFamily="2" charset="2"/>
              </a:rPr>
              <a:t> 4 + Color symmetry (hash is computed as minimum 		     	   hash of all 32 possible symmetrical states)</a:t>
            </a:r>
            <a:endParaRPr lang="en-US" sz="1800" dirty="0">
              <a:solidFill>
                <a:srgbClr val="D78B4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5E6FA"/>
              </a:solidFill>
              <a:latin typeface="Monac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1932D-57AB-EE4B-89F0-E89D7F02A052}"/>
              </a:ext>
            </a:extLst>
          </p:cNvPr>
          <p:cNvSpPr txBox="1"/>
          <p:nvPr/>
        </p:nvSpPr>
        <p:spPr>
          <a:xfrm>
            <a:off x="614680" y="1733035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store the 2 best-pruning moves for each state.</a:t>
            </a:r>
          </a:p>
          <a:p>
            <a:r>
              <a:rPr lang="en-US" dirty="0"/>
              <a:t>The state space is NOT a true graph </a:t>
            </a:r>
            <a:r>
              <a:rPr lang="en-US" dirty="0">
                <a:sym typeface="Wingdings" pitchFamily="2" charset="2"/>
              </a:rPr>
              <a:t>=&gt; no bounds in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0A2-713B-A642-AE45-C8F7D89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BA1A-A2DE-0848-8365-13A210C2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" y="2462529"/>
            <a:ext cx="7955280" cy="535940"/>
          </a:xfrm>
        </p:spPr>
        <p:txBody>
          <a:bodyPr>
            <a:normAutofit/>
          </a:bodyPr>
          <a:lstStyle/>
          <a:p>
            <a:r>
              <a:rPr lang="en-US" sz="2800" dirty="0"/>
              <a:t>Transposition Table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EE410-9BA2-4143-9C7C-4B4FBACEBA29}"/>
              </a:ext>
            </a:extLst>
          </p:cNvPr>
          <p:cNvSpPr/>
          <p:nvPr/>
        </p:nvSpPr>
        <p:spPr>
          <a:xfrm>
            <a:off x="200660" y="3755310"/>
            <a:ext cx="31264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400" indent="-230400" algn="ctr">
              <a:buFont typeface="Arial" panose="020B0604020202020204" pitchFamily="34" charset="0"/>
              <a:buChar char="•"/>
            </a:pPr>
            <a:r>
              <a:rPr lang="en-US" sz="2800" dirty="0"/>
              <a:t>Relative History </a:t>
            </a:r>
            <a:br>
              <a:rPr lang="en-US" sz="2800" dirty="0"/>
            </a:br>
            <a:r>
              <a:rPr lang="en-US" sz="2800" dirty="0"/>
              <a:t>Heuristic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3A666-5360-E041-8048-52D19C2111EC}"/>
              </a:ext>
            </a:extLst>
          </p:cNvPr>
          <p:cNvSpPr txBox="1"/>
          <p:nvPr/>
        </p:nvSpPr>
        <p:spPr>
          <a:xfrm>
            <a:off x="6403253" y="2315001"/>
            <a:ext cx="2106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Best 2 moves</a:t>
            </a:r>
          </a:p>
          <a:p>
            <a:pPr algn="ctr"/>
            <a:r>
              <a:rPr lang="en-US" sz="2400" i="1" u="sng" dirty="0"/>
              <a:t>per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C98AC-53DC-4C4B-8C18-92335A193294}"/>
              </a:ext>
            </a:extLst>
          </p:cNvPr>
          <p:cNvSpPr txBox="1"/>
          <p:nvPr/>
        </p:nvSpPr>
        <p:spPr>
          <a:xfrm>
            <a:off x="5918045" y="3632200"/>
            <a:ext cx="307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Ordering strategy for the rest of the moves</a:t>
            </a:r>
            <a:endParaRPr lang="en-US" sz="2400" i="1" u="sng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45A716-D244-6946-BB39-B2961D3E5F68}"/>
              </a:ext>
            </a:extLst>
          </p:cNvPr>
          <p:cNvSpPr/>
          <p:nvPr/>
        </p:nvSpPr>
        <p:spPr>
          <a:xfrm>
            <a:off x="4559145" y="2628899"/>
            <a:ext cx="1333500" cy="203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B49378-E190-2F4F-8A7E-91065F087BDC}"/>
              </a:ext>
            </a:extLst>
          </p:cNvPr>
          <p:cNvSpPr/>
          <p:nvPr/>
        </p:nvSpPr>
        <p:spPr>
          <a:xfrm>
            <a:off x="4178300" y="4130763"/>
            <a:ext cx="1333500" cy="203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80B89-0866-5D49-A18E-AC55B9206F8E}"/>
              </a:ext>
            </a:extLst>
          </p:cNvPr>
          <p:cNvSpPr txBox="1"/>
          <p:nvPr/>
        </p:nvSpPr>
        <p:spPr>
          <a:xfrm>
            <a:off x="1777004" y="5594627"/>
            <a:ext cx="5589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Complementary strategies!</a:t>
            </a:r>
          </a:p>
        </p:txBody>
      </p:sp>
    </p:spTree>
    <p:extLst>
      <p:ext uri="{BB962C8B-B14F-4D97-AF65-F5344CB8AC3E}">
        <p14:creationId xmlns:p14="http://schemas.microsoft.com/office/powerpoint/2010/main" val="23574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2" grpId="0" animBg="1"/>
      <p:bldP spid="13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C566-C688-CC41-9E89-D1D817E9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implemented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ECA3-D862-144A-BD2F-24905568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296160"/>
            <a:ext cx="7955280" cy="406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Quiescence (considered irrelevant, not used)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Opening move-set for both colors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Parallel search (slower than single-threaded search, not used)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Idle-time search (only to handicap opponent)</a:t>
            </a:r>
          </a:p>
        </p:txBody>
      </p:sp>
    </p:spTree>
    <p:extLst>
      <p:ext uri="{BB962C8B-B14F-4D97-AF65-F5344CB8AC3E}">
        <p14:creationId xmlns:p14="http://schemas.microsoft.com/office/powerpoint/2010/main" val="22034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227B-485E-784B-980F-868DC0C5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552"/>
            <a:ext cx="7315200" cy="1064948"/>
          </a:xfrm>
        </p:spPr>
        <p:txBody>
          <a:bodyPr anchor="ctr">
            <a:normAutofit/>
          </a:bodyPr>
          <a:lstStyle/>
          <a:p>
            <a:pPr algn="ctr"/>
            <a:r>
              <a:rPr lang="it-IT" sz="2000" dirty="0"/>
              <a:t>TEAM</a:t>
            </a:r>
            <a:br>
              <a:rPr lang="it-IT" sz="2000" dirty="0"/>
            </a:br>
            <a:r>
              <a:rPr lang="it-IT" sz="3200" dirty="0"/>
              <a:t>CIRAM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95F5-C8D3-9C4B-8C4C-DE821DD2D02F}"/>
              </a:ext>
            </a:extLst>
          </p:cNvPr>
          <p:cNvSpPr txBox="1"/>
          <p:nvPr/>
        </p:nvSpPr>
        <p:spPr>
          <a:xfrm>
            <a:off x="3256576" y="2501900"/>
            <a:ext cx="26308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THANK</a:t>
            </a:r>
          </a:p>
          <a:p>
            <a:pPr algn="ctr"/>
            <a:r>
              <a:rPr lang="en-US" sz="60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58740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1DE2-7B1A-D744-BB11-F14D2A31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0A5A-B1F5-B340-BDBC-C55381A6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development</a:t>
            </a:r>
          </a:p>
          <a:p>
            <a:r>
              <a:rPr lang="en-US" dirty="0" err="1"/>
              <a:t>Chesani’s</a:t>
            </a:r>
            <a:r>
              <a:rPr lang="en-US" dirty="0"/>
              <a:t> state and action representation</a:t>
            </a:r>
          </a:p>
          <a:p>
            <a:r>
              <a:rPr lang="en-US" dirty="0"/>
              <a:t>Minimax (with Alpha-Beta pruning and Killer Heuristic)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dirty="0"/>
              <a:t>∼280K nodes/second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2800" dirty="0"/>
              <a:t>w/ i7-4790K @4.4GHz</a:t>
            </a:r>
          </a:p>
        </p:txBody>
      </p:sp>
    </p:spTree>
    <p:extLst>
      <p:ext uri="{BB962C8B-B14F-4D97-AF65-F5344CB8AC3E}">
        <p14:creationId xmlns:p14="http://schemas.microsoft.com/office/powerpoint/2010/main" val="1487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9DE5-E8CE-0740-B3C4-EA333D2F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584032"/>
            <a:ext cx="6377940" cy="1293028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896C-CA0B-6548-86D6-1ECD7111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98" y="1660062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public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class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A2CE"/>
                </a:solidFill>
                <a:latin typeface="Monaco" pitchFamily="2" charset="77"/>
              </a:rPr>
              <a:t>BitBoardState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implements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8FF3F8"/>
                </a:solidFill>
                <a:latin typeface="Monaco" pitchFamily="2" charset="77"/>
              </a:rPr>
              <a:t>IState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{</a:t>
            </a: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D78B40"/>
                </a:solidFill>
                <a:latin typeface="Monaco" pitchFamily="2" charset="77"/>
              </a:rPr>
              <a:t>int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[]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75E6FA"/>
                </a:solidFill>
                <a:latin typeface="Monaco" pitchFamily="2" charset="77"/>
              </a:rPr>
              <a:t>board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new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D78B40"/>
                </a:solidFill>
                <a:latin typeface="Monaco" pitchFamily="2" charset="77"/>
              </a:rPr>
              <a:t>int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</a:t>
            </a:r>
            <a:r>
              <a:rPr lang="en-US" sz="1600" dirty="0">
                <a:solidFill>
                  <a:srgbClr val="7AA8C7"/>
                </a:solidFill>
                <a:latin typeface="Monaco" pitchFamily="2" charset="77"/>
              </a:rPr>
              <a:t>2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]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[]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5E6FA"/>
                </a:solidFill>
                <a:latin typeface="Monaco" pitchFamily="2" charset="77"/>
              </a:rPr>
              <a:t>checkersToPut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new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</a:t>
            </a:r>
            <a:r>
              <a:rPr lang="en-US" sz="1600" dirty="0">
                <a:solidFill>
                  <a:srgbClr val="7AA8C7"/>
                </a:solidFill>
                <a:latin typeface="Monaco" pitchFamily="2" charset="77"/>
              </a:rPr>
              <a:t>2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]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[]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5E6FA"/>
                </a:solidFill>
                <a:latin typeface="Monaco" pitchFamily="2" charset="77"/>
              </a:rPr>
              <a:t>checkersOnBoard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=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new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[</a:t>
            </a:r>
            <a:r>
              <a:rPr lang="en-US" sz="1600" dirty="0">
                <a:solidFill>
                  <a:srgbClr val="7AA8C7"/>
                </a:solidFill>
                <a:latin typeface="Monaco" pitchFamily="2" charset="77"/>
              </a:rPr>
              <a:t>2</a:t>
            </a:r>
            <a:r>
              <a:rPr lang="en-US" sz="1600" dirty="0">
                <a:solidFill>
                  <a:srgbClr val="FAFBF6"/>
                </a:solidFill>
                <a:latin typeface="Monaco" pitchFamily="2" charset="77"/>
              </a:rPr>
              <a:t>]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public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5E6FA"/>
                </a:solidFill>
                <a:latin typeface="Monaco" pitchFamily="2" charset="77"/>
              </a:rPr>
              <a:t>playerToMove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  <a:endParaRPr lang="en-US" sz="1600" dirty="0">
              <a:solidFill>
                <a:srgbClr val="75E6FA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    private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D78B40"/>
                </a:solidFill>
                <a:latin typeface="Monaco" pitchFamily="2" charset="77"/>
              </a:rPr>
              <a:t>byte</a:t>
            </a:r>
            <a:r>
              <a:rPr lang="en-US" sz="1600" dirty="0">
                <a:solidFill>
                  <a:srgbClr val="E0EDF9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5E6FA"/>
                </a:solidFill>
                <a:latin typeface="Monaco" pitchFamily="2" charset="77"/>
              </a:rPr>
              <a:t>gamePhase</a:t>
            </a: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BECFB"/>
                </a:solidFill>
                <a:latin typeface="Monaco" pitchFamily="2" charset="77"/>
              </a:rPr>
              <a:t>}</a:t>
            </a:r>
            <a:endParaRPr lang="en-US" sz="1600" dirty="0">
              <a:solidFill>
                <a:srgbClr val="D78B40"/>
              </a:solidFill>
              <a:latin typeface="Monaco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9F91E-479F-BB4F-98E2-B79B9310A5AB}"/>
              </a:ext>
            </a:extLst>
          </p:cNvPr>
          <p:cNvSpPr/>
          <p:nvPr/>
        </p:nvSpPr>
        <p:spPr>
          <a:xfrm>
            <a:off x="5664196" y="3318570"/>
            <a:ext cx="4987640" cy="35394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7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0-----------1-----------2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        |           |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6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|   8-------9------10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|       |    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5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|   |  16--17--18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|   |       |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4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7--15--23      19--11---3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|   |       |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3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|   |  22--21--20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|       |       |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2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|  14------13------12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|           |           |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1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6-----------5-----------4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A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 err="1">
                <a:solidFill>
                  <a:srgbClr val="FFFFFF"/>
                </a:solidFill>
                <a:uFillTx/>
                <a:latin typeface="Consolas" pitchFamily="49"/>
              </a:rPr>
              <a:t>B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C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 err="1">
                <a:solidFill>
                  <a:srgbClr val="FFFFFF"/>
                </a:solidFill>
                <a:uFillTx/>
                <a:latin typeface="Consolas" pitchFamily="49"/>
              </a:rPr>
              <a:t>D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E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 err="1">
                <a:solidFill>
                  <a:srgbClr val="FFFFFF"/>
                </a:solidFill>
                <a:uFillTx/>
                <a:latin typeface="Consolas" pitchFamily="49"/>
              </a:rPr>
              <a:t>F</a:t>
            </a:r>
            <a:r>
              <a:rPr lang="pt-BR" sz="1600" b="0" i="0" u="none" strike="noStrike" kern="1200" cap="none" spc="0" baseline="0" dirty="0">
                <a:solidFill>
                  <a:srgbClr val="FFFFFF"/>
                </a:solidFill>
                <a:uFillTx/>
                <a:latin typeface="Consolas" pitchFamily="49"/>
              </a:rPr>
              <a:t>   </a:t>
            </a:r>
            <a:r>
              <a:rPr lang="pt-BR" sz="1600" b="0" i="1" u="none" strike="noStrike" kern="1200" cap="none" spc="0" baseline="0" dirty="0" err="1">
                <a:solidFill>
                  <a:srgbClr val="FFFFFF"/>
                </a:solidFill>
                <a:uFillTx/>
                <a:latin typeface="Consolas" pitchFamily="49"/>
              </a:rPr>
              <a:t>G</a:t>
            </a:r>
            <a:endParaRPr lang="it-IT" sz="1600" b="0" i="1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2A1A9-0C83-2B47-A18A-92EC01C63263}"/>
              </a:ext>
            </a:extLst>
          </p:cNvPr>
          <p:cNvSpPr/>
          <p:nvPr/>
        </p:nvSpPr>
        <p:spPr>
          <a:xfrm>
            <a:off x="251460" y="4559201"/>
            <a:ext cx="60223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4000" dirty="0"/>
              <a:t>∼5M nodes/second</a:t>
            </a:r>
            <a:br>
              <a:rPr lang="en-US" sz="4000" dirty="0"/>
            </a:br>
            <a:r>
              <a:rPr lang="en-US" sz="2000" dirty="0"/>
              <a:t>         w/ i7-4790K @4.4GHz</a:t>
            </a:r>
          </a:p>
          <a:p>
            <a:endParaRPr lang="en-US" sz="2000" dirty="0"/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white"/>
                </a:solidFill>
              </a:rPr>
              <a:t>∼x20 quicker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60F64-FACD-674F-8547-FB2010B25376}"/>
              </a:ext>
            </a:extLst>
          </p:cNvPr>
          <p:cNvCxnSpPr/>
          <p:nvPr/>
        </p:nvCxnSpPr>
        <p:spPr>
          <a:xfrm>
            <a:off x="6273800" y="3407470"/>
            <a:ext cx="24130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70C79-9ED1-AD48-A03A-88B969C88C14}"/>
              </a:ext>
            </a:extLst>
          </p:cNvPr>
          <p:cNvCxnSpPr>
            <a:cxnSpLocks/>
          </p:cNvCxnSpPr>
          <p:nvPr/>
        </p:nvCxnSpPr>
        <p:spPr>
          <a:xfrm>
            <a:off x="8905240" y="3741540"/>
            <a:ext cx="0" cy="2458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4C631-4B1B-A645-9138-DC658A39A978}"/>
              </a:ext>
            </a:extLst>
          </p:cNvPr>
          <p:cNvCxnSpPr>
            <a:cxnSpLocks/>
          </p:cNvCxnSpPr>
          <p:nvPr/>
        </p:nvCxnSpPr>
        <p:spPr>
          <a:xfrm flipH="1">
            <a:off x="6286500" y="6498193"/>
            <a:ext cx="24003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1E8CDF-8EC3-0D43-A576-EAC50BE6F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08571"/>
              </p:ext>
            </p:extLst>
          </p:nvPr>
        </p:nvGraphicFramePr>
        <p:xfrm>
          <a:off x="6650992" y="1999200"/>
          <a:ext cx="2254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81">
                  <a:extLst>
                    <a:ext uri="{9D8B030D-6E8A-4147-A177-3AD203B41FA5}">
                      <a16:colId xmlns:a16="http://schemas.microsoft.com/office/drawing/2014/main" val="552283308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1429777448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2127250475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853377523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2463790593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3287524880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4092558420"/>
                    </a:ext>
                  </a:extLst>
                </a:gridCol>
                <a:gridCol w="281781">
                  <a:extLst>
                    <a:ext uri="{9D8B030D-6E8A-4147-A177-3AD203B41FA5}">
                      <a16:colId xmlns:a16="http://schemas.microsoft.com/office/drawing/2014/main" val="2889374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56638"/>
                  </a:ext>
                </a:extLst>
              </a:tr>
            </a:tbl>
          </a:graphicData>
        </a:graphic>
      </p:graphicFrame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6C243B3-4C17-334F-B324-D9C5933DC1F9}"/>
              </a:ext>
            </a:extLst>
          </p:cNvPr>
          <p:cNvCxnSpPr>
            <a:cxnSpLocks/>
          </p:cNvCxnSpPr>
          <p:nvPr/>
        </p:nvCxnSpPr>
        <p:spPr>
          <a:xfrm rot="5400000">
            <a:off x="6007870" y="2544640"/>
            <a:ext cx="900160" cy="6477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0D8861B-F6D1-F14D-BAC3-7780A86ED4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3173" y="2659137"/>
            <a:ext cx="848022" cy="36656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06DB1FF0-01AC-0B4F-92C8-FDD4D11F88D9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7654078" y="2166570"/>
            <a:ext cx="900000" cy="1404000"/>
          </a:xfrm>
          <a:prstGeom prst="curvedConnector3">
            <a:avLst>
              <a:gd name="adj1" fmla="val 50000"/>
            </a:avLst>
          </a:prstGeom>
          <a:ln w="2857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F3A2ABD-873C-7240-8606-67251863E9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8052" y="4885899"/>
            <a:ext cx="2227257" cy="431061"/>
          </a:xfrm>
          <a:prstGeom prst="bentConnector3">
            <a:avLst>
              <a:gd name="adj1" fmla="val 6425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BCF4F-D8A1-6746-8B59-A7EB409AA846}"/>
              </a:ext>
            </a:extLst>
          </p:cNvPr>
          <p:cNvCxnSpPr>
            <a:cxnSpLocks/>
          </p:cNvCxnSpPr>
          <p:nvPr/>
        </p:nvCxnSpPr>
        <p:spPr>
          <a:xfrm>
            <a:off x="6545857" y="3843140"/>
            <a:ext cx="178922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CE509B-A7C4-1B42-8CBC-7940CCB69684}"/>
              </a:ext>
            </a:extLst>
          </p:cNvPr>
          <p:cNvCxnSpPr>
            <a:cxnSpLocks/>
          </p:cNvCxnSpPr>
          <p:nvPr/>
        </p:nvCxnSpPr>
        <p:spPr>
          <a:xfrm flipH="1">
            <a:off x="6551722" y="6027540"/>
            <a:ext cx="178335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A16706-646E-9C49-8138-33096BB22698}"/>
              </a:ext>
            </a:extLst>
          </p:cNvPr>
          <p:cNvCxnSpPr>
            <a:cxnSpLocks/>
          </p:cNvCxnSpPr>
          <p:nvPr/>
        </p:nvCxnSpPr>
        <p:spPr>
          <a:xfrm>
            <a:off x="8463280" y="4078589"/>
            <a:ext cx="0" cy="17845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048F0-E108-9048-8ACF-818C160222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09183" y="5004030"/>
            <a:ext cx="1682807" cy="386750"/>
          </a:xfrm>
          <a:prstGeom prst="bentConnector3">
            <a:avLst>
              <a:gd name="adj1" fmla="val 65094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1D340C-8C9F-2F4C-8958-D7C2B197A42B}"/>
              </a:ext>
            </a:extLst>
          </p:cNvPr>
          <p:cNvCxnSpPr>
            <a:cxnSpLocks/>
          </p:cNvCxnSpPr>
          <p:nvPr/>
        </p:nvCxnSpPr>
        <p:spPr>
          <a:xfrm>
            <a:off x="6944620" y="4325445"/>
            <a:ext cx="1006972" cy="49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D470AB-D930-1548-8672-8C17D89A1C51}"/>
              </a:ext>
            </a:extLst>
          </p:cNvPr>
          <p:cNvCxnSpPr>
            <a:cxnSpLocks/>
          </p:cNvCxnSpPr>
          <p:nvPr/>
        </p:nvCxnSpPr>
        <p:spPr>
          <a:xfrm flipH="1" flipV="1">
            <a:off x="6912418" y="5552194"/>
            <a:ext cx="999011" cy="72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DE9C36-AC78-2041-99E0-B86E8DB72361}"/>
              </a:ext>
            </a:extLst>
          </p:cNvPr>
          <p:cNvCxnSpPr>
            <a:cxnSpLocks/>
          </p:cNvCxnSpPr>
          <p:nvPr/>
        </p:nvCxnSpPr>
        <p:spPr>
          <a:xfrm>
            <a:off x="7989692" y="4448474"/>
            <a:ext cx="0" cy="9829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5AFDB4-38D3-2747-9818-B9E66E511850}"/>
              </a:ext>
            </a:extLst>
          </p:cNvPr>
          <p:cNvCxnSpPr>
            <a:cxnSpLocks/>
          </p:cNvCxnSpPr>
          <p:nvPr/>
        </p:nvCxnSpPr>
        <p:spPr>
          <a:xfrm flipV="1">
            <a:off x="6830341" y="5033667"/>
            <a:ext cx="0" cy="4221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D836B560-1B71-EB4D-95A0-C56E469E8D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20098" y="3054549"/>
            <a:ext cx="2355939" cy="1109377"/>
          </a:xfrm>
          <a:prstGeom prst="curvedConnector3">
            <a:avLst>
              <a:gd name="adj1" fmla="val 7414"/>
            </a:avLst>
          </a:prstGeom>
          <a:ln w="2857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71CA-5394-CF42-9888-01D43F5E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83373"/>
            <a:ext cx="6377940" cy="1293028"/>
          </a:xfrm>
        </p:spPr>
        <p:txBody>
          <a:bodyPr/>
          <a:lstStyle/>
          <a:p>
            <a:r>
              <a:rPr lang="en-US" dirty="0"/>
              <a:t>Basic Application architecture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D145B4-D561-4843-9C5E-5DADD5B0B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638092"/>
              </p:ext>
            </p:extLst>
          </p:nvPr>
        </p:nvGraphicFramePr>
        <p:xfrm>
          <a:off x="1112838" y="1676401"/>
          <a:ext cx="7067550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7067506" imgH="5057669" progId="Visio.Drawing.15">
                  <p:embed/>
                </p:oleObj>
              </mc:Choice>
              <mc:Fallback>
                <p:oleObj name="Visio" r:id="rId3" imgW="7067506" imgH="5057669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63F364-B727-4AC0-AA69-8A863AB09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1676401"/>
                        <a:ext cx="7067550" cy="505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87FA-5E40-DB4A-8F00-E92A5538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496060"/>
            <a:ext cx="7955280" cy="1158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B050"/>
                </a:solidFill>
              </a:rPr>
              <a:t>DONE</a:t>
            </a:r>
          </a:p>
          <a:p>
            <a:pPr algn="ctr">
              <a:buFont typeface="Wingdings" pitchFamily="2" charset="2"/>
              <a:buChar char="ü"/>
            </a:pPr>
            <a:r>
              <a:rPr lang="en-US" sz="2400" i="1" dirty="0">
                <a:solidFill>
                  <a:srgbClr val="00B050"/>
                </a:solidFill>
              </a:rPr>
              <a:t>   Efficient State and Action representation</a:t>
            </a:r>
          </a:p>
          <a:p>
            <a:pPr algn="ctr"/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2E981-1E82-A44D-B511-C861C7D87BA7}"/>
              </a:ext>
            </a:extLst>
          </p:cNvPr>
          <p:cNvSpPr txBox="1">
            <a:spLocks/>
          </p:cNvSpPr>
          <p:nvPr/>
        </p:nvSpPr>
        <p:spPr>
          <a:xfrm>
            <a:off x="556260" y="3009900"/>
            <a:ext cx="7955280" cy="246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NEXT IN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09E96-5C97-7148-809F-FCC9FDB92EDF}"/>
              </a:ext>
            </a:extLst>
          </p:cNvPr>
          <p:cNvSpPr txBox="1"/>
          <p:nvPr/>
        </p:nvSpPr>
        <p:spPr>
          <a:xfrm>
            <a:off x="391160" y="4396482"/>
            <a:ext cx="2230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Search</a:t>
            </a:r>
          </a:p>
          <a:p>
            <a:pPr algn="ctr"/>
            <a:r>
              <a:rPr lang="en-US" sz="3200" i="1" dirty="0"/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73DE7-C6FF-B041-BA81-4D1AC48C5D60}"/>
              </a:ext>
            </a:extLst>
          </p:cNvPr>
          <p:cNvSpPr txBox="1"/>
          <p:nvPr/>
        </p:nvSpPr>
        <p:spPr>
          <a:xfrm>
            <a:off x="3337098" y="5290691"/>
            <a:ext cx="2393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Pruning</a:t>
            </a:r>
          </a:p>
          <a:p>
            <a:pPr algn="ctr"/>
            <a:r>
              <a:rPr lang="en-US" sz="3200" i="1" dirty="0"/>
              <a:t>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6AE51-60E8-8A4F-AC63-F62ED8BA39C5}"/>
              </a:ext>
            </a:extLst>
          </p:cNvPr>
          <p:cNvSpPr txBox="1"/>
          <p:nvPr/>
        </p:nvSpPr>
        <p:spPr>
          <a:xfrm>
            <a:off x="6520289" y="4619298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Heuristics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82AD7B-1406-8245-8D3F-0032C52ABFC0}"/>
              </a:ext>
            </a:extLst>
          </p:cNvPr>
          <p:cNvCxnSpPr/>
          <p:nvPr/>
        </p:nvCxnSpPr>
        <p:spPr>
          <a:xfrm flipH="1">
            <a:off x="2514600" y="4051300"/>
            <a:ext cx="698500" cy="4699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9B4C47-6FD5-474D-856D-5EA9BE24B49C}"/>
              </a:ext>
            </a:extLst>
          </p:cNvPr>
          <p:cNvCxnSpPr>
            <a:cxnSpLocks/>
          </p:cNvCxnSpPr>
          <p:nvPr/>
        </p:nvCxnSpPr>
        <p:spPr>
          <a:xfrm>
            <a:off x="4533900" y="4051300"/>
            <a:ext cx="0" cy="11527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1F61F8-7285-D54D-8DC4-F89151CC0B89}"/>
              </a:ext>
            </a:extLst>
          </p:cNvPr>
          <p:cNvCxnSpPr>
            <a:cxnSpLocks/>
          </p:cNvCxnSpPr>
          <p:nvPr/>
        </p:nvCxnSpPr>
        <p:spPr>
          <a:xfrm>
            <a:off x="5786120" y="4037380"/>
            <a:ext cx="736600" cy="4041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1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461-DFEE-CE41-8882-76E4E4D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49C3-FA77-3D40-AD85-611478C4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30" y="2120900"/>
            <a:ext cx="6682740" cy="4495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Minimax</a:t>
            </a:r>
          </a:p>
          <a:p>
            <a:pPr lvl="2">
              <a:lnSpc>
                <a:spcPct val="150000"/>
              </a:lnSpc>
            </a:pPr>
            <a:r>
              <a:rPr lang="en-US" sz="3200" dirty="0" err="1"/>
              <a:t>AlphaBeta</a:t>
            </a:r>
            <a:endParaRPr lang="en-US" sz="3200" dirty="0"/>
          </a:p>
          <a:p>
            <a:pPr lvl="4">
              <a:lnSpc>
                <a:spcPct val="150000"/>
              </a:lnSpc>
            </a:pPr>
            <a:r>
              <a:rPr lang="en-US" sz="3200" dirty="0" err="1"/>
              <a:t>NegaScout</a:t>
            </a:r>
            <a:endParaRPr lang="en-US" sz="3200" dirty="0"/>
          </a:p>
          <a:p>
            <a:pPr lvl="6">
              <a:lnSpc>
                <a:spcPct val="150000"/>
              </a:lnSpc>
            </a:pPr>
            <a:r>
              <a:rPr lang="en-US" sz="3200" dirty="0" err="1"/>
              <a:t>MTDf</a:t>
            </a:r>
            <a:endParaRPr lang="en-US" sz="3200" dirty="0"/>
          </a:p>
          <a:p>
            <a:pPr lvl="8">
              <a:lnSpc>
                <a:spcPct val="150000"/>
              </a:lnSpc>
            </a:pPr>
            <a:r>
              <a:rPr lang="en-US" sz="3200" dirty="0" err="1"/>
              <a:t>MTDf</a:t>
            </a:r>
            <a:r>
              <a:rPr lang="en-US" sz="3200" dirty="0"/>
              <a:t> Variant</a:t>
            </a:r>
          </a:p>
        </p:txBody>
      </p:sp>
    </p:spTree>
    <p:extLst>
      <p:ext uri="{BB962C8B-B14F-4D97-AF65-F5344CB8AC3E}">
        <p14:creationId xmlns:p14="http://schemas.microsoft.com/office/powerpoint/2010/main" val="10428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461-DFEE-CE41-8882-76E4E4D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49C3-FA77-3D40-AD85-611478C4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2458720"/>
            <a:ext cx="8978899" cy="4208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Killer Heuristic</a:t>
            </a:r>
          </a:p>
          <a:p>
            <a:pPr lvl="2">
              <a:lnSpc>
                <a:spcPct val="150000"/>
              </a:lnSpc>
            </a:pPr>
            <a:r>
              <a:rPr lang="en-US" sz="3400" dirty="0"/>
              <a:t>History Heuristic</a:t>
            </a:r>
          </a:p>
          <a:p>
            <a:pPr lvl="4">
              <a:lnSpc>
                <a:spcPct val="150000"/>
              </a:lnSpc>
            </a:pPr>
            <a:r>
              <a:rPr lang="en-US" sz="3400" dirty="0"/>
              <a:t>Relative History Heuristic</a:t>
            </a:r>
          </a:p>
          <a:p>
            <a:pPr lvl="6">
              <a:lnSpc>
                <a:spcPct val="150000"/>
              </a:lnSpc>
            </a:pPr>
            <a:r>
              <a:rPr lang="en-US" sz="3400" dirty="0"/>
              <a:t>Transposition Tables (&lt;2GB)</a:t>
            </a:r>
          </a:p>
        </p:txBody>
      </p:sp>
    </p:spTree>
    <p:extLst>
      <p:ext uri="{BB962C8B-B14F-4D97-AF65-F5344CB8AC3E}">
        <p14:creationId xmlns:p14="http://schemas.microsoft.com/office/powerpoint/2010/main" val="21510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461-DFEE-CE41-8882-76E4E4D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49C3-FA77-3D40-AD85-611478C4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15" y="2839720"/>
            <a:ext cx="8401686" cy="3827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Petcu-Holban</a:t>
            </a:r>
            <a:endParaRPr lang="en-US" sz="3600" dirty="0"/>
          </a:p>
          <a:p>
            <a:pPr lvl="3">
              <a:lnSpc>
                <a:spcPct val="150000"/>
              </a:lnSpc>
            </a:pPr>
            <a:r>
              <a:rPr lang="en-US" sz="3600" dirty="0" err="1"/>
              <a:t>Belasius</a:t>
            </a:r>
            <a:r>
              <a:rPr lang="en-US" sz="3600" dirty="0"/>
              <a:t> (</a:t>
            </a:r>
            <a:r>
              <a:rPr lang="en-US" sz="3600" dirty="0" err="1"/>
              <a:t>Biagio</a:t>
            </a:r>
            <a:r>
              <a:rPr lang="en-US" sz="3600" dirty="0"/>
              <a:t> </a:t>
            </a:r>
            <a:r>
              <a:rPr lang="en-US" sz="3600" dirty="0" err="1"/>
              <a:t>Miceli</a:t>
            </a:r>
            <a:r>
              <a:rPr lang="en-US" sz="3600" dirty="0"/>
              <a:t>)</a:t>
            </a:r>
          </a:p>
          <a:p>
            <a:pPr lvl="6">
              <a:lnSpc>
                <a:spcPct val="150000"/>
              </a:lnSpc>
            </a:pPr>
            <a:r>
              <a:rPr lang="en-US" sz="3600" dirty="0"/>
              <a:t>Modified </a:t>
            </a:r>
            <a:r>
              <a:rPr lang="en-US" sz="3600" dirty="0" err="1"/>
              <a:t>Petcu-Holban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5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A9A2-338E-5B43-842C-190A9F65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4699"/>
            <a:ext cx="6377940" cy="1293028"/>
          </a:xfrm>
        </p:spPr>
        <p:txBody>
          <a:bodyPr/>
          <a:lstStyle/>
          <a:p>
            <a:r>
              <a:rPr lang="en-US" dirty="0"/>
              <a:t>Strategies comparison*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EF7D3-3ACA-DB4A-B5ED-9EEEF7EC2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395475"/>
              </p:ext>
            </p:extLst>
          </p:nvPr>
        </p:nvGraphicFramePr>
        <p:xfrm>
          <a:off x="0" y="1072574"/>
          <a:ext cx="8978899" cy="5226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62E34-336D-144D-90D6-088E66F3EBDC}"/>
              </a:ext>
            </a:extLst>
          </p:cNvPr>
          <p:cNvSpPr txBox="1"/>
          <p:nvPr/>
        </p:nvSpPr>
        <p:spPr>
          <a:xfrm>
            <a:off x="1087108" y="1226127"/>
            <a:ext cx="2736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MM = </a:t>
            </a:r>
            <a:r>
              <a:rPr lang="en-US" dirty="0" err="1"/>
              <a:t>MiniMax</a:t>
            </a:r>
            <a:endParaRPr lang="en-US" dirty="0"/>
          </a:p>
          <a:p>
            <a:r>
              <a:rPr lang="en-US" dirty="0"/>
              <a:t>AB = </a:t>
            </a:r>
            <a:r>
              <a:rPr lang="en-US" dirty="0" err="1"/>
              <a:t>AlphaBeta</a:t>
            </a:r>
            <a:endParaRPr lang="en-US" dirty="0"/>
          </a:p>
          <a:p>
            <a:r>
              <a:rPr lang="en-US" dirty="0"/>
              <a:t>NS = </a:t>
            </a:r>
            <a:r>
              <a:rPr lang="en-US" dirty="0" err="1"/>
              <a:t>NegaScout</a:t>
            </a:r>
            <a:endParaRPr lang="en-US" dirty="0"/>
          </a:p>
          <a:p>
            <a:r>
              <a:rPr lang="en-US" dirty="0"/>
              <a:t>K = Killer</a:t>
            </a:r>
          </a:p>
          <a:p>
            <a:r>
              <a:rPr lang="en-US" dirty="0"/>
              <a:t>H = History</a:t>
            </a:r>
          </a:p>
          <a:p>
            <a:r>
              <a:rPr lang="en-US" dirty="0"/>
              <a:t>RH = Relative History</a:t>
            </a:r>
          </a:p>
          <a:p>
            <a:r>
              <a:rPr lang="en-US" dirty="0"/>
              <a:t>TT = Transposition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2F930-3015-2640-82EB-D139B9073044}"/>
              </a:ext>
            </a:extLst>
          </p:cNvPr>
          <p:cNvSpPr txBox="1"/>
          <p:nvPr/>
        </p:nvSpPr>
        <p:spPr>
          <a:xfrm>
            <a:off x="387201" y="6248400"/>
            <a:ext cx="743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*Limited tests on 5 states. K, H and RH perform much better in real games.</a:t>
            </a:r>
          </a:p>
          <a:p>
            <a:r>
              <a:rPr lang="en-US" sz="1600" dirty="0"/>
              <a:t>**w/ i7-7500U @3.5GHz</a:t>
            </a:r>
          </a:p>
        </p:txBody>
      </p:sp>
    </p:spTree>
    <p:extLst>
      <p:ext uri="{BB962C8B-B14F-4D97-AF65-F5344CB8AC3E}">
        <p14:creationId xmlns:p14="http://schemas.microsoft.com/office/powerpoint/2010/main" val="14349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{987804F5-1FCB-6840-B34C-531FDA342339}tf10001079</Template>
  <TotalTime>524</TotalTime>
  <Words>855</Words>
  <Application>Microsoft Macintosh PowerPoint</Application>
  <PresentationFormat>On-screen Show (4:3)</PresentationFormat>
  <Paragraphs>237</Paragraphs>
  <Slides>19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Consolas</vt:lpstr>
      <vt:lpstr>Monaco</vt:lpstr>
      <vt:lpstr>Symbol</vt:lpstr>
      <vt:lpstr>Wingdings</vt:lpstr>
      <vt:lpstr>Vapor Trail</vt:lpstr>
      <vt:lpstr>Visio</vt:lpstr>
      <vt:lpstr>TEAM CIRAM</vt:lpstr>
      <vt:lpstr>First approach</vt:lpstr>
      <vt:lpstr>A better approach</vt:lpstr>
      <vt:lpstr>Basic Application architecture</vt:lpstr>
      <vt:lpstr>PowerPoint Presentation</vt:lpstr>
      <vt:lpstr>Search algorithms</vt:lpstr>
      <vt:lpstr>Pruning techniques</vt:lpstr>
      <vt:lpstr>Heuristics</vt:lpstr>
      <vt:lpstr>Strategies comparison*</vt:lpstr>
      <vt:lpstr>Strategies comparison*</vt:lpstr>
      <vt:lpstr>Strategies comparison*</vt:lpstr>
      <vt:lpstr>Strategies comparison*</vt:lpstr>
      <vt:lpstr>Strategies comparison*</vt:lpstr>
      <vt:lpstr>PowerPoint Presentation</vt:lpstr>
      <vt:lpstr>HISTORY Heuristic</vt:lpstr>
      <vt:lpstr>Transposition table</vt:lpstr>
      <vt:lpstr>To sum up</vt:lpstr>
      <vt:lpstr>Additional implemented strategies</vt:lpstr>
      <vt:lpstr>TEAM CIRAM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Stella</dc:creator>
  <cp:lastModifiedBy>Federico Stella</cp:lastModifiedBy>
  <cp:revision>81</cp:revision>
  <dcterms:created xsi:type="dcterms:W3CDTF">2018-06-01T20:49:22Z</dcterms:created>
  <dcterms:modified xsi:type="dcterms:W3CDTF">2018-06-03T16:12:46Z</dcterms:modified>
</cp:coreProperties>
</file>