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256" r:id="rId2"/>
    <p:sldId id="343" r:id="rId3"/>
    <p:sldId id="258" r:id="rId4"/>
    <p:sldId id="259" r:id="rId5"/>
    <p:sldId id="260" r:id="rId6"/>
    <p:sldId id="262" r:id="rId7"/>
    <p:sldId id="263" r:id="rId8"/>
    <p:sldId id="342" r:id="rId9"/>
    <p:sldId id="264" r:id="rId10"/>
    <p:sldId id="266" r:id="rId11"/>
    <p:sldId id="269" r:id="rId12"/>
    <p:sldId id="270" r:id="rId13"/>
    <p:sldId id="277" r:id="rId14"/>
    <p:sldId id="278" r:id="rId15"/>
    <p:sldId id="279" r:id="rId16"/>
    <p:sldId id="280" r:id="rId17"/>
    <p:sldId id="281" r:id="rId18"/>
    <p:sldId id="282" r:id="rId19"/>
    <p:sldId id="284" r:id="rId20"/>
    <p:sldId id="285" r:id="rId21"/>
    <p:sldId id="287" r:id="rId22"/>
    <p:sldId id="288" r:id="rId23"/>
    <p:sldId id="289" r:id="rId24"/>
    <p:sldId id="299" r:id="rId25"/>
    <p:sldId id="300" r:id="rId26"/>
    <p:sldId id="338" r:id="rId27"/>
    <p:sldId id="303" r:id="rId28"/>
    <p:sldId id="307" r:id="rId29"/>
    <p:sldId id="340" r:id="rId30"/>
    <p:sldId id="312" r:id="rId31"/>
    <p:sldId id="313" r:id="rId32"/>
    <p:sldId id="311" r:id="rId33"/>
    <p:sldId id="314" r:id="rId34"/>
    <p:sldId id="315" r:id="rId35"/>
    <p:sldId id="316" r:id="rId36"/>
    <p:sldId id="317" r:id="rId37"/>
    <p:sldId id="318" r:id="rId38"/>
    <p:sldId id="319" r:id="rId39"/>
    <p:sldId id="290" r:id="rId40"/>
    <p:sldId id="296" r:id="rId41"/>
    <p:sldId id="298" r:id="rId42"/>
    <p:sldId id="34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AB074A72-A556-4834-995D-C157398AC977}">
          <p14:sldIdLst>
            <p14:sldId id="256"/>
            <p14:sldId id="257"/>
            <p14:sldId id="258"/>
          </p14:sldIdLst>
        </p14:section>
        <p14:section name="Objects and Properties" id="{6DF29FF0-E07E-4586-8D57-A658882762FF}">
          <p14:sldIdLst>
            <p14:sldId id="259"/>
            <p14:sldId id="260"/>
            <p14:sldId id="262"/>
            <p14:sldId id="263"/>
            <p14:sldId id="342"/>
            <p14:sldId id="264"/>
            <p14:sldId id="266"/>
            <p14:sldId id="267"/>
            <p14:sldId id="268"/>
            <p14:sldId id="269"/>
            <p14:sldId id="270"/>
          </p14:sldIdLst>
        </p14:section>
        <p14:section name="Looping Through Objects" id="{2E560FA4-6F68-4B99-AE44-698B408FF83C}">
          <p14:sldIdLst>
            <p14:sldId id="277"/>
            <p14:sldId id="278"/>
            <p14:sldId id="279"/>
            <p14:sldId id="280"/>
          </p14:sldIdLst>
        </p14:section>
        <p14:section name="Internal Properties" id="{2FDAF7C4-0DBE-48E3-AE7B-FF172250C063}">
          <p14:sldIdLst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JSON" id="{44AC7F67-02A1-4DFF-A023-01453DF36C71}">
          <p14:sldIdLst>
            <p14:sldId id="281"/>
            <p14:sldId id="282"/>
            <p14:sldId id="284"/>
            <p14:sldId id="285"/>
            <p14:sldId id="287"/>
            <p14:sldId id="288"/>
            <p14:sldId id="289"/>
          </p14:sldIdLst>
        </p14:section>
        <p14:section name="Classes" id="{BEE76863-F309-4A59-A781-76A659555988}">
          <p14:sldIdLst>
            <p14:sldId id="299"/>
            <p14:sldId id="300"/>
            <p14:sldId id="338"/>
            <p14:sldId id="303"/>
            <p14:sldId id="307"/>
            <p14:sldId id="340"/>
            <p14:sldId id="312"/>
            <p14:sldId id="313"/>
            <p14:sldId id="311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Conclusion" id="{B559A72E-0274-4317-B303-37CB2FBD2909}">
          <p14:sldIdLst>
            <p14:sldId id="290"/>
            <p14:sldId id="296"/>
            <p14:sldId id="298"/>
            <p14:sldId id="34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xmlns="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32" autoAdjust="0"/>
    <p:restoredTop sz="95214" autoAdjust="0"/>
  </p:normalViewPr>
  <p:slideViewPr>
    <p:cSldViewPr showGuides="1">
      <p:cViewPr varScale="1">
        <p:scale>
          <a:sx n="65" d="100"/>
          <a:sy n="65" d="100"/>
        </p:scale>
        <p:origin x="-600" y="-114"/>
      </p:cViewPr>
      <p:guideLst>
        <p:guide orient="horz" pos="2184"/>
        <p:guide orient="horz" pos="2188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26.8.2020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2020-08-26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779572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257381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447118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427275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320566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701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US" sz="1600" u="sng" noProof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softuni.bg</a:t>
            </a:r>
            <a:r>
              <a:rPr lang="en-US" sz="1600" noProof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21964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=""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xmlns="" val="35292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0297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354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7965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2845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008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440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77401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 smtClean="0"/>
              <a:t>Objects &amp; Classes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xmlns="" id="{760838BD-3C07-4E9B-950D-FCA4B0A6F2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6859" y="2281096"/>
            <a:ext cx="2500403" cy="250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5379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14178" y="983150"/>
            <a:ext cx="10036163" cy="5722449"/>
          </a:xfrm>
        </p:spPr>
        <p:txBody>
          <a:bodyPr>
            <a:normAutofit/>
          </a:bodyPr>
          <a:lstStyle/>
          <a:p>
            <a:r>
              <a:rPr lang="en-US" sz="3000" dirty="0"/>
              <a:t>Objects can also have </a:t>
            </a:r>
            <a:r>
              <a:rPr lang="en-US" sz="3000" b="1" dirty="0">
                <a:solidFill>
                  <a:schemeClr val="bg1"/>
                </a:solidFill>
              </a:rPr>
              <a:t>methods</a:t>
            </a:r>
          </a:p>
          <a:p>
            <a:r>
              <a:rPr lang="en-US" sz="3000" dirty="0"/>
              <a:t>Methods are </a:t>
            </a:r>
            <a:r>
              <a:rPr lang="en-US" sz="3000" b="1" dirty="0">
                <a:solidFill>
                  <a:schemeClr val="bg1"/>
                </a:solidFill>
              </a:rPr>
              <a:t>actions</a:t>
            </a:r>
            <a:r>
              <a:rPr lang="en-US" sz="3000" dirty="0"/>
              <a:t> that can be performed on objects</a:t>
            </a:r>
          </a:p>
          <a:p>
            <a:r>
              <a:rPr lang="en-US" sz="3000" dirty="0"/>
              <a:t>Methods are stored in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  <a:r>
              <a:rPr lang="en-US" sz="3000" dirty="0"/>
              <a:t> as </a:t>
            </a:r>
            <a:r>
              <a:rPr lang="en-US" sz="3000" b="1" dirty="0">
                <a:solidFill>
                  <a:schemeClr val="bg1"/>
                </a:solidFill>
              </a:rPr>
              <a:t>function</a:t>
            </a:r>
            <a:r>
              <a:rPr lang="en-US" sz="3000" dirty="0"/>
              <a:t> definitions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181000" y="2867182"/>
            <a:ext cx="9455733" cy="33420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let person =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bg1"/>
                </a:solidFill>
              </a:rPr>
              <a:t>firstName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 "John",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bg1"/>
                </a:solidFill>
              </a:rPr>
              <a:t>lastName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 "Doe",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smtClean="0">
                <a:solidFill>
                  <a:schemeClr val="bg1"/>
                </a:solidFill>
              </a:rPr>
              <a:t>age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 function 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myAge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    return </a:t>
            </a:r>
            <a:r>
              <a:rPr lang="en-US" sz="2400" dirty="0" smtClean="0">
                <a:solidFill>
                  <a:schemeClr val="tx1"/>
                </a:solidFill>
              </a:rPr>
              <a:t>`My age is ${</a:t>
            </a:r>
            <a:r>
              <a:rPr lang="en-US" sz="2400" dirty="0" err="1" smtClean="0">
                <a:solidFill>
                  <a:schemeClr val="tx1"/>
                </a:solidFill>
              </a:rPr>
              <a:t>myAge</a:t>
            </a:r>
            <a:r>
              <a:rPr lang="en-US" sz="2400" dirty="0" smtClean="0">
                <a:solidFill>
                  <a:schemeClr val="tx1"/>
                </a:solidFill>
              </a:rPr>
              <a:t>}!`</a:t>
            </a:r>
            <a:r>
              <a:rPr lang="en-US" sz="2400" dirty="0">
                <a:solidFill>
                  <a:schemeClr val="tx1"/>
                </a:solidFill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};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console.log(</a:t>
            </a:r>
            <a:r>
              <a:rPr lang="en-US" sz="2400" dirty="0" err="1" smtClean="0">
                <a:solidFill>
                  <a:schemeClr val="tx1"/>
                </a:solidFill>
              </a:rPr>
              <a:t>person.</a:t>
            </a:r>
            <a:r>
              <a:rPr lang="en-US" sz="2400" dirty="0" err="1" smtClean="0">
                <a:solidFill>
                  <a:schemeClr val="bg1"/>
                </a:solidFill>
              </a:rPr>
              <a:t>age</a:t>
            </a:r>
            <a:r>
              <a:rPr lang="en-US" sz="2400" dirty="0" smtClean="0">
                <a:solidFill>
                  <a:schemeClr val="tx1"/>
                </a:solidFill>
              </a:rPr>
              <a:t>(21)); </a:t>
            </a:r>
            <a:r>
              <a:rPr lang="en-US" sz="2400" i="1" dirty="0" smtClean="0">
                <a:solidFill>
                  <a:schemeClr val="accent2"/>
                </a:solidFill>
              </a:rPr>
              <a:t>// My age is 21!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097178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Properties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88" y="1347701"/>
            <a:ext cx="10573811" cy="4726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person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.age</a:t>
            </a:r>
            <a:r>
              <a:rPr lang="en-US" sz="2400" b="1" dirty="0">
                <a:latin typeface="Consolas" panose="020B0609020204030204" pitchFamily="49" charset="0"/>
              </a:rPr>
              <a:t> = 21; 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/*Object {name: {first: 'John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', last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'Doe'},  </a:t>
            </a:r>
            <a:b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  age: 21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}*/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person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</a:rPr>
              <a:t>'gender'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</a:rPr>
              <a:t> = 'male';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/*Object {name: {first: 'John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', last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'Doe'}, </a:t>
            </a:r>
            <a:b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  age: 21, </a:t>
            </a:r>
            <a:b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  gender: 'male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'}*/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delete </a:t>
            </a:r>
            <a:r>
              <a:rPr lang="en-US" sz="2400" b="1" dirty="0" err="1">
                <a:latin typeface="Consolas" panose="020B0609020204030204" pitchFamily="49" charset="0"/>
              </a:rPr>
              <a:t>person.gender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/*Object {name: {first: 'John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', last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'Doe'}, </a:t>
            </a:r>
            <a:b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  age: 21}*/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607884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Two variables, </a:t>
            </a:r>
            <a:r>
              <a:rPr lang="en-US" b="1" dirty="0">
                <a:solidFill>
                  <a:schemeClr val="bg1"/>
                </a:solidFill>
              </a:rPr>
              <a:t>two distinct objects</a:t>
            </a:r>
            <a:r>
              <a:rPr lang="en-US" dirty="0"/>
              <a:t> with the same properties</a:t>
            </a:r>
          </a:p>
          <a:p>
            <a:endParaRPr lang="en-US" dirty="0"/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endParaRPr lang="en-US" sz="1000" dirty="0"/>
          </a:p>
          <a:p>
            <a:r>
              <a:rPr lang="en-US" dirty="0"/>
              <a:t>Two variables, a </a:t>
            </a:r>
            <a:r>
              <a:rPr lang="en-US" b="1" dirty="0">
                <a:solidFill>
                  <a:schemeClr val="bg1"/>
                </a:solidFill>
              </a:rPr>
              <a:t>single object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Objects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86" y="1823304"/>
            <a:ext cx="10170002" cy="16238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fruit = {name: 'apple'};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fruitbear = {name: 'apple'};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 </a:t>
            </a:r>
            <a:r>
              <a:rPr lang="en-US" sz="2400" b="1" dirty="0">
                <a:latin typeface="Consolas" panose="020B0609020204030204" pitchFamily="49" charset="0"/>
              </a:rPr>
              <a:t>fruitbear;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return false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fruitbear;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return false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00" y="4243517"/>
            <a:ext cx="10170000" cy="23994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fruit = { name: 'apple' 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 fruitbear = fruit</a:t>
            </a:r>
            <a:r>
              <a:rPr lang="en-US" sz="2400" b="1" dirty="0">
                <a:latin typeface="Consolas" panose="020B0609020204030204" pitchFamily="49" charset="0"/>
              </a:rPr>
              <a:t>; 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Assign fruit object reference to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fruitbear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Here fruit and fruitbear are pointing to same object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latin typeface="Consolas" panose="020B0609020204030204" pitchFamily="49" charset="0"/>
              </a:rPr>
              <a:t> fruitbear;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return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fruitbear;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return true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609874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73123" y="1491683"/>
            <a:ext cx="2241493" cy="224149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Looping Through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1732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Grp="1" noChangeArrowheads="1"/>
          </p:cNvSpPr>
          <p:nvPr>
            <p:ph type="body" sz="quarter" idx="10"/>
          </p:nvPr>
        </p:nvSpPr>
        <p:spPr bwMode="auto">
          <a:xfrm>
            <a:off x="2316000" y="1314000"/>
            <a:ext cx="7930598" cy="2772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let course = { name: 'JS Core', hall: 'Open Source' };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let keys =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Object.keys</a:t>
            </a:r>
            <a:r>
              <a:rPr lang="en-US" sz="2000" b="1" dirty="0">
                <a:latin typeface="Consolas" panose="020B0609020204030204" pitchFamily="49" charset="0"/>
              </a:rPr>
              <a:t>(course);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keys</a:t>
            </a:r>
            <a:r>
              <a:rPr lang="en-US" sz="2000" b="1" dirty="0">
                <a:latin typeface="Consolas" panose="020B0609020204030204" pitchFamily="49" charset="0"/>
              </a:rPr>
              <a:t>); 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[ 'name', 'hall' ]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if (</a:t>
            </a:r>
            <a:r>
              <a:rPr lang="en-US" sz="2000" b="1" dirty="0" err="1">
                <a:latin typeface="Consolas" panose="020B0609020204030204" pitchFamily="49" charset="0"/>
              </a:rPr>
              <a:t>course.hasOwnProperty</a:t>
            </a:r>
            <a:r>
              <a:rPr lang="en-US" sz="2000" b="1" dirty="0">
                <a:latin typeface="Consolas" panose="020B0609020204030204" pitchFamily="49" charset="0"/>
              </a:rPr>
              <a:t>('name')) {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    console.log(course.name); 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JS Core 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r>
              <a:rPr lang="bg-BG" dirty="0"/>
              <a:t> </a:t>
            </a:r>
            <a:r>
              <a:rPr lang="en-US" dirty="0"/>
              <a:t>Keys and Values</a:t>
            </a:r>
            <a:endParaRPr lang="bg-BG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001" y="4346403"/>
            <a:ext cx="7930598" cy="22892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let values =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Object.values</a:t>
            </a:r>
            <a:r>
              <a:rPr lang="en-US" sz="2000" b="1" dirty="0">
                <a:latin typeface="Consolas" panose="020B0609020204030204" pitchFamily="49" charset="0"/>
              </a:rPr>
              <a:t>(course);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values</a:t>
            </a:r>
            <a:r>
              <a:rPr lang="en-US" sz="2000" b="1" dirty="0">
                <a:latin typeface="Consolas" panose="020B0609020204030204" pitchFamily="49" charset="0"/>
              </a:rPr>
              <a:t>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[ 'JS Core', 'Open Source' ]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if (</a:t>
            </a:r>
            <a:r>
              <a:rPr lang="en-US" sz="2000" b="1" dirty="0" err="1">
                <a:latin typeface="Consolas" panose="020B0609020204030204" pitchFamily="49" charset="0"/>
              </a:rPr>
              <a:t>values.includes</a:t>
            </a:r>
            <a:r>
              <a:rPr lang="en-US" sz="2000" b="1" dirty="0">
                <a:latin typeface="Consolas" panose="020B0609020204030204" pitchFamily="49" charset="0"/>
              </a:rPr>
              <a:t>('JS Core')) {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    console.log("Found 'JS Core' value");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7004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for</a:t>
            </a:r>
            <a:r>
              <a:rPr lang="en-US" sz="3400" dirty="0"/>
              <a:t> … </a:t>
            </a:r>
            <a:r>
              <a:rPr lang="en-US" sz="3400" b="1" dirty="0">
                <a:solidFill>
                  <a:schemeClr val="bg1"/>
                </a:solidFill>
              </a:rPr>
              <a:t>in </a:t>
            </a:r>
            <a:r>
              <a:rPr lang="en-US" sz="3400" dirty="0"/>
              <a:t>-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iterates a specified variable over all the </a:t>
            </a:r>
            <a:br>
              <a:rPr lang="en-US" sz="3400" dirty="0"/>
            </a:br>
            <a:r>
              <a:rPr lang="en-US" sz="3400" dirty="0"/>
              <a:t>enumerable properties of an object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For… in Loop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000" y="2259566"/>
            <a:ext cx="8426540" cy="42523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obj = {a: 1, b: 2, c: 3};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latin typeface="Consolas" panose="020B0609020204030204" pitchFamily="49" charset="0"/>
              </a:rPr>
              <a:t> (const key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b="1" dirty="0">
                <a:latin typeface="Consolas" panose="020B0609020204030204" pitchFamily="49" charset="0"/>
              </a:rPr>
              <a:t> obj) {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console.log(`obj.${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 = 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obj[key]</a:t>
            </a:r>
            <a:r>
              <a:rPr lang="en-US" sz="2400" b="1" dirty="0">
                <a:latin typeface="Consolas" panose="020B0609020204030204" pitchFamily="49" charset="0"/>
              </a:rPr>
              <a:t>}`);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Output: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obj.a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1"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obj.b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2"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obj.c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3"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00780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for...of </a:t>
            </a:r>
            <a:r>
              <a:rPr lang="en-US" dirty="0"/>
              <a:t>statement creates a loop iterating over </a:t>
            </a:r>
            <a:r>
              <a:rPr lang="en-US" dirty="0" err="1" smtClean="0"/>
              <a:t>iterable</a:t>
            </a:r>
            <a:r>
              <a:rPr lang="en-US" dirty="0"/>
              <a:t>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For…of Loop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00" y="2304929"/>
            <a:ext cx="10035000" cy="26580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obj = {a: 1, b: 2, c: 3};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latin typeface="Consolas" panose="020B0609020204030204" pitchFamily="49" charset="0"/>
              </a:rPr>
              <a:t> (const key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of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Object.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keys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console.log(`obj.${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 = 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obj[key]</a:t>
            </a:r>
            <a:r>
              <a:rPr lang="en-US" sz="2400" b="1" dirty="0">
                <a:latin typeface="Consolas" panose="020B0609020204030204" pitchFamily="49" charset="0"/>
              </a:rPr>
              <a:t>}`);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obj.a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1"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obj.b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2"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obj.c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3"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00" y="5068907"/>
            <a:ext cx="10035000" cy="15500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latin typeface="Consolas" panose="020B0609020204030204" pitchFamily="49" charset="0"/>
              </a:rPr>
              <a:t> (const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of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Object.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values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)) </a:t>
            </a:r>
            <a:r>
              <a:rPr lang="en-US" sz="2400" b="1" dirty="0" smtClean="0">
                <a:latin typeface="Consolas" panose="020B0609020204030204" pitchFamily="49" charset="0"/>
              </a:rPr>
              <a:t>{console.log(</a:t>
            </a:r>
            <a:r>
              <a:rPr lang="en-US" sz="2400" b="1" dirty="0" err="1" smtClean="0">
                <a:latin typeface="Consolas" panose="020B0609020204030204" pitchFamily="49" charset="0"/>
              </a:rPr>
              <a:t>val</a:t>
            </a:r>
            <a:r>
              <a:rPr lang="en-US" sz="2400" b="1" dirty="0" smtClean="0">
                <a:latin typeface="Consolas" panose="020B0609020204030204" pitchFamily="49" charset="0"/>
              </a:rPr>
              <a:t>);}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3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850388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иране 6"/>
          <p:cNvGrpSpPr/>
          <p:nvPr/>
        </p:nvGrpSpPr>
        <p:grpSpPr>
          <a:xfrm>
            <a:off x="4965844" y="1461154"/>
            <a:ext cx="2260312" cy="2339811"/>
            <a:chOff x="5006340" y="1424940"/>
            <a:chExt cx="2377440" cy="2377440"/>
          </a:xfrm>
        </p:grpSpPr>
        <p:pic>
          <p:nvPicPr>
            <p:cNvPr id="2" name="Картина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006340" y="1424940"/>
              <a:ext cx="2377440" cy="2377440"/>
            </a:xfrm>
            <a:prstGeom prst="rect">
              <a:avLst/>
            </a:prstGeom>
          </p:spPr>
        </p:pic>
        <p:sp>
          <p:nvSpPr>
            <p:cNvPr id="3" name="Правоъгълник 2"/>
            <p:cNvSpPr/>
            <p:nvPr/>
          </p:nvSpPr>
          <p:spPr>
            <a:xfrm>
              <a:off x="5604765" y="2134820"/>
              <a:ext cx="1180586" cy="134472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0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rPr>
                <a:t>{ }</a:t>
              </a:r>
              <a:endParaRPr lang="bg-BG" sz="8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JavaScript Object Notation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622496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J</a:t>
            </a:r>
            <a:r>
              <a:rPr lang="en-US" sz="4000" dirty="0"/>
              <a:t>ava</a:t>
            </a:r>
            <a:r>
              <a:rPr lang="en-US" sz="4000" dirty="0">
                <a:solidFill>
                  <a:schemeClr val="bg1"/>
                </a:solidFill>
              </a:rPr>
              <a:t>S</a:t>
            </a:r>
            <a:r>
              <a:rPr lang="en-US" sz="4000" dirty="0"/>
              <a:t>cript </a:t>
            </a:r>
            <a:r>
              <a:rPr lang="en-US" sz="4000" dirty="0">
                <a:solidFill>
                  <a:schemeClr val="bg1"/>
                </a:solidFill>
              </a:rPr>
              <a:t>O</a:t>
            </a:r>
            <a:r>
              <a:rPr lang="en-US" sz="4000" dirty="0"/>
              <a:t>bject </a:t>
            </a:r>
            <a:r>
              <a:rPr lang="en-US" sz="4000" dirty="0">
                <a:solidFill>
                  <a:schemeClr val="bg1"/>
                </a:solidFill>
              </a:rPr>
              <a:t>N</a:t>
            </a:r>
            <a:r>
              <a:rPr lang="en-US" sz="4000" dirty="0"/>
              <a:t>otation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0249" y="1121148"/>
            <a:ext cx="10036163" cy="5276048"/>
          </a:xfrm>
        </p:spPr>
        <p:txBody>
          <a:bodyPr>
            <a:normAutofit/>
          </a:bodyPr>
          <a:lstStyle/>
          <a:p>
            <a:pPr lvl="1"/>
            <a:r>
              <a:rPr lang="en-US" sz="3200" dirty="0" smtClean="0"/>
              <a:t>It's </a:t>
            </a: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data </a:t>
            </a:r>
            <a:r>
              <a:rPr lang="en-US" sz="3200" dirty="0"/>
              <a:t>interchange </a:t>
            </a:r>
            <a:r>
              <a:rPr lang="en-US" sz="3200" b="1" dirty="0">
                <a:solidFill>
                  <a:schemeClr val="bg1"/>
                </a:solidFill>
              </a:rPr>
              <a:t>format</a:t>
            </a:r>
          </a:p>
          <a:p>
            <a:pPr lvl="1"/>
            <a:r>
              <a:rPr lang="en-US" sz="3200" dirty="0"/>
              <a:t>It's </a:t>
            </a:r>
            <a:r>
              <a:rPr lang="en-US" sz="3200" b="1" dirty="0">
                <a:solidFill>
                  <a:schemeClr val="bg1"/>
                </a:solidFill>
              </a:rPr>
              <a:t>language independent </a:t>
            </a:r>
            <a:r>
              <a:rPr lang="en-US" sz="3200" dirty="0" smtClean="0"/>
              <a:t>- syntax is like JavaScript </a:t>
            </a:r>
            <a:r>
              <a:rPr lang="en-US" sz="3200" dirty="0"/>
              <a:t>object </a:t>
            </a:r>
            <a:r>
              <a:rPr lang="en-US" sz="3200" dirty="0" smtClean="0"/>
              <a:t>syntax</a:t>
            </a:r>
            <a:r>
              <a:rPr lang="en-US" sz="3200" dirty="0"/>
              <a:t>, but the JSON </a:t>
            </a:r>
            <a:r>
              <a:rPr lang="en-US" sz="3200" dirty="0" smtClean="0"/>
              <a:t>format </a:t>
            </a:r>
            <a:r>
              <a:rPr lang="en-US" sz="3200" dirty="0"/>
              <a:t>is text only</a:t>
            </a:r>
          </a:p>
          <a:p>
            <a:pPr lvl="1"/>
            <a:r>
              <a:rPr lang="en-US" sz="3200" dirty="0"/>
              <a:t>Is </a:t>
            </a:r>
            <a:r>
              <a:rPr lang="en-US" sz="3200" b="1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self-describing</a:t>
            </a:r>
            <a:r>
              <a:rPr lang="en-US" sz="3200" b="1" dirty="0"/>
              <a:t>"</a:t>
            </a:r>
            <a:r>
              <a:rPr lang="en-US" sz="3200" dirty="0"/>
              <a:t> and easy to </a:t>
            </a:r>
            <a:r>
              <a:rPr lang="en-US" sz="3200" dirty="0" smtClean="0"/>
              <a:t>understand: </a:t>
            </a:r>
            <a:endParaRPr lang="en-US" sz="32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51000" y="3809207"/>
            <a:ext cx="8865000" cy="258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employees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: [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{ 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 err="1">
                <a:solidFill>
                  <a:schemeClr val="bg1"/>
                </a:solidFill>
              </a:rPr>
              <a:t>firstName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: </a:t>
            </a:r>
            <a:r>
              <a:rPr lang="en-US" sz="2200" dirty="0">
                <a:solidFill>
                  <a:schemeClr val="bg1"/>
                </a:solidFill>
              </a:rPr>
              <a:t>"John"</a:t>
            </a:r>
            <a:r>
              <a:rPr lang="en-US" sz="2200" dirty="0">
                <a:solidFill>
                  <a:schemeClr val="tx1"/>
                </a:solidFill>
              </a:rPr>
              <a:t>, "</a:t>
            </a:r>
            <a:r>
              <a:rPr lang="en-US" sz="2200" dirty="0" err="1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": "Doe" 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{ "</a:t>
            </a:r>
            <a:r>
              <a:rPr lang="en-US" sz="2200" dirty="0" err="1">
                <a:solidFill>
                  <a:schemeClr val="tx1"/>
                </a:solidFill>
              </a:rPr>
              <a:t>firstName</a:t>
            </a:r>
            <a:r>
              <a:rPr lang="en-US" sz="2200" dirty="0">
                <a:solidFill>
                  <a:schemeClr val="tx1"/>
                </a:solidFill>
              </a:rPr>
              <a:t>": "Anna", "</a:t>
            </a:r>
            <a:r>
              <a:rPr lang="en-US" sz="2200" dirty="0" err="1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": "Smith" 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{ "</a:t>
            </a:r>
            <a:r>
              <a:rPr lang="en-US" sz="2200" dirty="0" err="1">
                <a:solidFill>
                  <a:schemeClr val="tx1"/>
                </a:solidFill>
              </a:rPr>
              <a:t>firstName</a:t>
            </a:r>
            <a:r>
              <a:rPr lang="en-US" sz="2200" dirty="0">
                <a:solidFill>
                  <a:schemeClr val="tx1"/>
                </a:solidFill>
              </a:rPr>
              <a:t>": "Peter", "</a:t>
            </a:r>
            <a:r>
              <a:rPr lang="en-US" sz="2200" dirty="0" err="1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": "Jones"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542005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600" dirty="0"/>
              <a:t>In JSON: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Data is in </a:t>
            </a:r>
            <a:r>
              <a:rPr lang="en-US" sz="3200" b="1" dirty="0">
                <a:solidFill>
                  <a:schemeClr val="bg1"/>
                </a:solidFill>
              </a:rPr>
              <a:t>name/value</a:t>
            </a:r>
            <a:r>
              <a:rPr lang="en-US" sz="3200" dirty="0"/>
              <a:t> pairs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Data is </a:t>
            </a:r>
            <a:r>
              <a:rPr lang="en-US" sz="3200" b="1" dirty="0">
                <a:solidFill>
                  <a:schemeClr val="bg1"/>
                </a:solidFill>
              </a:rPr>
              <a:t>separated by commas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Curly braces </a:t>
            </a:r>
            <a:r>
              <a:rPr lang="en-US" sz="3200" dirty="0"/>
              <a:t>hold 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Square brackets </a:t>
            </a:r>
            <a:r>
              <a:rPr lang="en-US" sz="3200" dirty="0"/>
              <a:t>hold </a:t>
            </a:r>
            <a:r>
              <a:rPr lang="en-US" sz="3200" b="1" dirty="0">
                <a:solidFill>
                  <a:schemeClr val="bg1"/>
                </a:solidFill>
              </a:rPr>
              <a:t>arrays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JSON only takes </a:t>
            </a:r>
            <a:r>
              <a:rPr lang="en-US" sz="3200" b="1" dirty="0">
                <a:solidFill>
                  <a:schemeClr val="bg1"/>
                </a:solidFill>
              </a:rPr>
              <a:t>double</a:t>
            </a:r>
            <a:r>
              <a:rPr lang="en-US" sz="3200" dirty="0"/>
              <a:t> quotes </a:t>
            </a:r>
            <a:r>
              <a:rPr lang="en-US" sz="3200" b="1" dirty="0">
                <a:solidFill>
                  <a:schemeClr val="bg1"/>
                </a:solidFill>
              </a:rPr>
              <a:t>""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Rules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56083" y="4918121"/>
            <a:ext cx="1061033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    "employees": [{ "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": "John", "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": "Doe" }]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xmlns="" id="{FA2D53B7-437D-4543-8F03-D34C2BEBE5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42526" y="1356381"/>
            <a:ext cx="1644489" cy="1644489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729761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514350" indent="-514350"/>
            <a:r>
              <a:rPr lang="en-US" sz="3200" dirty="0" smtClean="0"/>
              <a:t>Objects </a:t>
            </a:r>
          </a:p>
          <a:p>
            <a:pPr lvl="1"/>
            <a:r>
              <a:rPr lang="en-US" sz="3000" dirty="0" smtClean="0"/>
              <a:t>Object and Properties</a:t>
            </a:r>
          </a:p>
          <a:p>
            <a:pPr lvl="1"/>
            <a:r>
              <a:rPr lang="en-US" sz="3000" dirty="0" smtClean="0"/>
              <a:t>Looping Through Objects</a:t>
            </a:r>
          </a:p>
          <a:p>
            <a:pPr marL="514350" indent="-514350">
              <a:buClr>
                <a:schemeClr val="tx1"/>
              </a:buClr>
            </a:pPr>
            <a:r>
              <a:rPr lang="en-US" sz="3400" dirty="0" smtClean="0"/>
              <a:t>JSON</a:t>
            </a:r>
          </a:p>
          <a:p>
            <a:pPr marL="514350" indent="-514350">
              <a:buClr>
                <a:schemeClr val="tx1"/>
              </a:buClr>
            </a:pPr>
            <a:r>
              <a:rPr lang="en-US" sz="3400" dirty="0" smtClean="0"/>
              <a:t>Classes</a:t>
            </a:r>
          </a:p>
          <a:p>
            <a:pPr lvl="1">
              <a:buClr>
                <a:schemeClr val="tx1"/>
              </a:buClr>
            </a:pPr>
            <a:r>
              <a:rPr lang="en-US" sz="3200" dirty="0" smtClean="0"/>
              <a:t>Definition</a:t>
            </a:r>
          </a:p>
          <a:p>
            <a:pPr lvl="1">
              <a:buClr>
                <a:schemeClr val="tx1"/>
              </a:buClr>
            </a:pPr>
            <a:r>
              <a:rPr lang="en-US" sz="3200" dirty="0" smtClean="0"/>
              <a:t>Constructor</a:t>
            </a:r>
          </a:p>
          <a:p>
            <a:pPr lvl="1">
              <a:buClr>
                <a:schemeClr val="tx1"/>
              </a:buClr>
            </a:pPr>
            <a:r>
              <a:rPr lang="en-US" sz="3200" dirty="0" smtClean="0"/>
              <a:t>Fields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 common use of JSON is to </a:t>
            </a:r>
            <a:r>
              <a:rPr lang="en-US" sz="3200" b="1" dirty="0">
                <a:solidFill>
                  <a:schemeClr val="bg1"/>
                </a:solidFill>
              </a:rPr>
              <a:t>read data from a web server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bg1"/>
                </a:solidFill>
              </a:rPr>
              <a:t>display </a:t>
            </a:r>
            <a:r>
              <a:rPr lang="en-US" sz="3200" b="1" dirty="0" smtClean="0">
                <a:solidFill>
                  <a:schemeClr val="bg1"/>
                </a:solidFill>
              </a:rPr>
              <a:t>the </a:t>
            </a:r>
            <a:r>
              <a:rPr lang="en-US" sz="3200" b="1" dirty="0">
                <a:solidFill>
                  <a:schemeClr val="bg1"/>
                </a:solidFill>
              </a:rPr>
              <a:t>data in a web </a:t>
            </a:r>
            <a:r>
              <a:rPr lang="en-US" sz="3200" b="1" dirty="0" smtClean="0">
                <a:solidFill>
                  <a:schemeClr val="bg1"/>
                </a:solidFill>
              </a:rPr>
              <a:t>page 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 smtClean="0"/>
              <a:t>Use </a:t>
            </a:r>
            <a:r>
              <a:rPr lang="en-US" sz="3200" dirty="0"/>
              <a:t>the JavaScript built-in function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JSON.parse() </a:t>
            </a:r>
            <a:r>
              <a:rPr lang="en-US" sz="3200" dirty="0" smtClean="0"/>
              <a:t>to convert </a:t>
            </a:r>
            <a:r>
              <a:rPr lang="en-US" sz="3200" dirty="0"/>
              <a:t>the </a:t>
            </a:r>
            <a:r>
              <a:rPr lang="en-US" sz="3200" dirty="0" smtClean="0"/>
              <a:t>JSON format </a:t>
            </a:r>
            <a:r>
              <a:rPr lang="en-US" sz="3200" dirty="0"/>
              <a:t>into a JavaScript object: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from Strings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19925" y="3960508"/>
            <a:ext cx="1135905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dirty="0" smtClean="0">
                <a:solidFill>
                  <a:schemeClr val="tx1"/>
                </a:solidFill>
              </a:rPr>
              <a:t>data </a:t>
            </a:r>
            <a:r>
              <a:rPr lang="en-US" dirty="0">
                <a:solidFill>
                  <a:schemeClr val="tx1"/>
                </a:solidFill>
              </a:rPr>
              <a:t>= '{ "manager":{"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":"John","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":"Doe</a:t>
            </a:r>
            <a:r>
              <a:rPr lang="en-US" dirty="0" smtClean="0">
                <a:solidFill>
                  <a:schemeClr val="tx1"/>
                </a:solidFill>
              </a:rPr>
              <a:t>"} }';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let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obj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err="1">
                <a:solidFill>
                  <a:schemeClr val="bg1"/>
                </a:solidFill>
              </a:rPr>
              <a:t>JSON.parse</a:t>
            </a:r>
            <a:r>
              <a:rPr lang="en-US" dirty="0">
                <a:solidFill>
                  <a:schemeClr val="tx1"/>
                </a:solidFill>
              </a:rPr>
              <a:t>(data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console.log(</a:t>
            </a:r>
            <a:r>
              <a:rPr lang="en-US" dirty="0" err="1" smtClean="0">
                <a:solidFill>
                  <a:schemeClr val="tx1"/>
                </a:solidFill>
              </a:rPr>
              <a:t>obj.manager.lastName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i="1" dirty="0">
                <a:solidFill>
                  <a:schemeClr val="accent2"/>
                </a:solidFill>
              </a:rPr>
              <a:t>// Doe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234585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chemeClr val="tx1"/>
              </a:buClr>
            </a:pPr>
            <a:r>
              <a:rPr lang="en-US" sz="3400" dirty="0"/>
              <a:t>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JSON.stringify()</a:t>
            </a:r>
            <a:r>
              <a:rPr lang="en-US" sz="3400" dirty="0"/>
              <a:t> to convert objects into a string:</a:t>
            </a:r>
          </a:p>
          <a:p>
            <a:pPr>
              <a:spcAft>
                <a:spcPts val="1200"/>
              </a:spcAft>
              <a:buClr>
                <a:schemeClr val="tx1"/>
              </a:buClr>
            </a:pPr>
            <a:endParaRPr lang="en-US" sz="2200" dirty="0" smtClean="0"/>
          </a:p>
          <a:p>
            <a:pPr>
              <a:spcAft>
                <a:spcPts val="1200"/>
              </a:spcAft>
              <a:buClr>
                <a:schemeClr val="tx1"/>
              </a:buClr>
            </a:pPr>
            <a:endParaRPr lang="en-US" sz="1500" dirty="0"/>
          </a:p>
          <a:p>
            <a:pPr>
              <a:spcAft>
                <a:spcPts val="1200"/>
              </a:spcAft>
              <a:buClr>
                <a:schemeClr val="tx1"/>
              </a:buClr>
            </a:pPr>
            <a:endParaRPr lang="en-US" sz="1100" dirty="0"/>
          </a:p>
          <a:p>
            <a:pPr>
              <a:spcAft>
                <a:spcPts val="1200"/>
              </a:spcAft>
              <a:buClr>
                <a:schemeClr val="tx1"/>
              </a:buClr>
            </a:pPr>
            <a:r>
              <a:rPr lang="en-US" sz="3400" dirty="0"/>
              <a:t>You can do the same for </a:t>
            </a:r>
            <a:r>
              <a:rPr lang="en-US" sz="3400" b="1" dirty="0">
                <a:solidFill>
                  <a:schemeClr val="bg1"/>
                </a:solidFill>
              </a:rPr>
              <a:t>arrays</a:t>
            </a:r>
          </a:p>
          <a:p>
            <a:pPr>
              <a:spcAft>
                <a:spcPts val="1200"/>
              </a:spcAft>
              <a:buClr>
                <a:schemeClr val="tx1"/>
              </a:buClr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Aft>
                <a:spcPts val="1200"/>
              </a:spcAft>
              <a:buClr>
                <a:schemeClr val="tx1"/>
              </a:buClr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Aft>
                <a:spcPts val="1200"/>
              </a:spcAft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JSON.stringify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3400" dirty="0" smtClean="0"/>
              <a:t>format </a:t>
            </a:r>
            <a:r>
              <a:rPr lang="en-US" sz="3400" dirty="0"/>
              <a:t>the string </a:t>
            </a:r>
            <a:r>
              <a:rPr lang="en-US" sz="3400" dirty="0" smtClean="0"/>
              <a:t>for presentation</a:t>
            </a:r>
            <a:endParaRPr lang="en-US" sz="34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String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22844" y="1865342"/>
            <a:ext cx="10503155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obj = { name: "John", age: 30, city: "New York" 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 = </a:t>
            </a:r>
            <a:r>
              <a:rPr lang="en-US" sz="2200" dirty="0" err="1">
                <a:solidFill>
                  <a:schemeClr val="bg1"/>
                </a:solidFill>
              </a:rPr>
              <a:t>JSON.stringify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bg1"/>
                </a:solidFill>
              </a:rPr>
              <a:t>obj</a:t>
            </a:r>
            <a:r>
              <a:rPr lang="en-US" sz="2200" dirty="0">
                <a:solidFill>
                  <a:schemeClr val="bg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 smtClean="0">
                <a:solidFill>
                  <a:schemeClr val="tx1"/>
                </a:solidFill>
              </a:rPr>
              <a:t>);</a:t>
            </a:r>
            <a:r>
              <a:rPr lang="en-US" sz="2200" i="1" dirty="0" smtClean="0">
                <a:solidFill>
                  <a:schemeClr val="accent2"/>
                </a:solidFill>
              </a:rPr>
              <a:t>//</a:t>
            </a:r>
            <a:r>
              <a:rPr lang="en-US" sz="2200" i="1" dirty="0">
                <a:solidFill>
                  <a:schemeClr val="accent2"/>
                </a:solidFill>
              </a:rPr>
              <a:t> {"name":"John","age":30,"city":"New York"}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22845" y="3960508"/>
            <a:ext cx="10503154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arr = [ "John", "Peter", "Sally", "Jane" 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 = </a:t>
            </a:r>
            <a:r>
              <a:rPr lang="en-US" sz="2200" dirty="0" err="1">
                <a:solidFill>
                  <a:schemeClr val="bg1"/>
                </a:solidFill>
              </a:rPr>
              <a:t>JSON.stringify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bg1"/>
                </a:solidFill>
              </a:rPr>
              <a:t>arr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 smtClean="0">
                <a:solidFill>
                  <a:schemeClr val="tx1"/>
                </a:solidFill>
              </a:rPr>
              <a:t>); </a:t>
            </a:r>
            <a:r>
              <a:rPr lang="en-US" sz="2200" i="1" dirty="0" smtClean="0">
                <a:solidFill>
                  <a:schemeClr val="accent2"/>
                </a:solidFill>
              </a:rPr>
              <a:t>//</a:t>
            </a:r>
            <a:r>
              <a:rPr lang="en-US" sz="2200" i="1" dirty="0">
                <a:solidFill>
                  <a:schemeClr val="accent2"/>
                </a:solidFill>
              </a:rPr>
              <a:t> ["</a:t>
            </a:r>
            <a:r>
              <a:rPr lang="en-US" sz="2200" i="1" dirty="0" err="1">
                <a:solidFill>
                  <a:schemeClr val="accent2"/>
                </a:solidFill>
              </a:rPr>
              <a:t>John","Peter","Sally","Jane</a:t>
            </a:r>
            <a:r>
              <a:rPr lang="en-US" sz="2200" i="1" dirty="0">
                <a:solidFill>
                  <a:schemeClr val="accent2"/>
                </a:solidFill>
              </a:rPr>
              <a:t>"]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89140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>
            <a:normAutofit/>
          </a:bodyPr>
          <a:lstStyle/>
          <a:p>
            <a:r>
              <a:rPr lang="en-US" sz="3400" dirty="0"/>
              <a:t>Read a </a:t>
            </a:r>
            <a:r>
              <a:rPr lang="en-US" sz="3400" b="1" dirty="0">
                <a:solidFill>
                  <a:schemeClr val="bg1"/>
                </a:solidFill>
              </a:rPr>
              <a:t>JSON string</a:t>
            </a:r>
            <a:r>
              <a:rPr lang="en-US" sz="3400" dirty="0"/>
              <a:t>, holding array of JS objects (key / value pairs)</a:t>
            </a:r>
          </a:p>
          <a:p>
            <a:pPr lvl="1"/>
            <a:r>
              <a:rPr lang="en-US" sz="3200" dirty="0"/>
              <a:t>Print the objects as </a:t>
            </a:r>
            <a:r>
              <a:rPr lang="en-US" sz="3200" b="1" dirty="0">
                <a:solidFill>
                  <a:schemeClr val="bg1"/>
                </a:solidFill>
              </a:rPr>
              <a:t>HTML table </a:t>
            </a:r>
            <a:r>
              <a:rPr lang="en-US" sz="3200" dirty="0"/>
              <a:t>like shown below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3. </a:t>
            </a:r>
            <a:r>
              <a:rPr lang="en-US" dirty="0"/>
              <a:t>F</a:t>
            </a:r>
            <a:r>
              <a:rPr lang="en-US" dirty="0" smtClean="0"/>
              <a:t>rom JSON to HTML Table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644" y="2750180"/>
            <a:ext cx="9308376" cy="8483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[{"</a:t>
            </a:r>
            <a:r>
              <a:rPr lang="en-US" sz="2400" b="1" dirty="0" err="1">
                <a:latin typeface="Consolas" panose="020B0609020204030204" pitchFamily="49" charset="0"/>
              </a:rPr>
              <a:t>Name":"Tomatoes</a:t>
            </a:r>
            <a:r>
              <a:rPr lang="en-US" sz="2400" b="1" dirty="0">
                <a:latin typeface="Consolas" panose="020B0609020204030204" pitchFamily="49" charset="0"/>
              </a:rPr>
              <a:t> &amp; Chips","Price":2.35},{"</a:t>
            </a:r>
            <a:r>
              <a:rPr lang="en-US" sz="2400" b="1" dirty="0" err="1">
                <a:latin typeface="Consolas" panose="020B0609020204030204" pitchFamily="49" charset="0"/>
              </a:rPr>
              <a:t>Name":"J&amp;B</a:t>
            </a:r>
            <a:r>
              <a:rPr lang="en-US" sz="2400" b="1" dirty="0">
                <a:latin typeface="Consolas" panose="020B0609020204030204" pitchFamily="49" charset="0"/>
              </a:rPr>
              <a:t> Chocolate","Price":0.96}]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644" y="4263492"/>
            <a:ext cx="9631604" cy="20116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&lt;table&gt;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&lt;tr&gt;&lt;th&gt;Name&lt;/th&gt;&lt;th&gt;Price&lt;/th&gt;&lt;/tr&gt;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&lt;tr&gt;&lt;td&gt;Tomatoes &amp;amp; Chips&lt;/td&gt;&lt;td&gt;2.35&lt;/td&gt;&lt;/tr&gt;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&lt;tr&gt;&lt;td&gt;</a:t>
            </a:r>
            <a:r>
              <a:rPr lang="en-US" sz="2400" b="1" dirty="0" err="1">
                <a:latin typeface="Consolas" panose="020B0609020204030204" pitchFamily="49" charset="0"/>
              </a:rPr>
              <a:t>J&amp;amp;B</a:t>
            </a:r>
            <a:r>
              <a:rPr lang="en-US" sz="2400" b="1" dirty="0">
                <a:latin typeface="Consolas" panose="020B0609020204030204" pitchFamily="49" charset="0"/>
              </a:rPr>
              <a:t> Chocolate&lt;/td&gt;&lt;td&gt;0.96&lt;/td&gt;&lt;/tr&gt;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&lt;/table&gt;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5846174" y="3743911"/>
            <a:ext cx="427191" cy="44147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626434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3. </a:t>
            </a:r>
            <a:r>
              <a:rPr lang="en-US" dirty="0"/>
              <a:t>F</a:t>
            </a:r>
            <a:r>
              <a:rPr lang="en-US" dirty="0" smtClean="0"/>
              <a:t>rom JSON to HTML Table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000" y="1308853"/>
            <a:ext cx="10350000" cy="5346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JsonToHtmlTable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smtClean="0">
                <a:latin typeface="Consolas" panose="020B0609020204030204" pitchFamily="49" charset="0"/>
              </a:rPr>
              <a:t>let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 err="1">
                <a:latin typeface="Consolas" panose="020B0609020204030204" pitchFamily="49" charset="0"/>
              </a:rPr>
              <a:t>JSON.parse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smtClean="0">
                <a:latin typeface="Consolas" panose="020B0609020204030204" pitchFamily="49" charset="0"/>
              </a:rPr>
              <a:t>let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outputArr</a:t>
            </a:r>
            <a:r>
              <a:rPr lang="en-US" sz="2400" b="1" dirty="0">
                <a:latin typeface="Consolas" panose="020B0609020204030204" pitchFamily="49" charset="0"/>
              </a:rPr>
              <a:t> = ["&lt;table&gt;"];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 smtClean="0">
                <a:latin typeface="Consolas" panose="020B0609020204030204" pitchFamily="49" charset="0"/>
              </a:rPr>
              <a:t>outputArr.push</a:t>
            </a:r>
            <a:r>
              <a:rPr lang="en-US" sz="2400" b="1" dirty="0" smtClean="0">
                <a:latin typeface="Consolas" panose="020B0609020204030204" pitchFamily="49" charset="0"/>
              </a:rPr>
              <a:t>(</a:t>
            </a:r>
            <a:r>
              <a:rPr lang="en-US" sz="2400" b="1" dirty="0" err="1" smtClean="0">
                <a:latin typeface="Consolas" panose="020B0609020204030204" pitchFamily="49" charset="0"/>
              </a:rPr>
              <a:t>makeKeyRow</a:t>
            </a:r>
            <a:r>
              <a:rPr lang="en-US" sz="2400" b="1" dirty="0" smtClean="0">
                <a:latin typeface="Consolas" panose="020B0609020204030204" pitchFamily="49" charset="0"/>
              </a:rPr>
              <a:t>(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 err="1" smtClean="0">
                <a:latin typeface="Consolas" panose="020B0609020204030204" pitchFamily="49" charset="0"/>
              </a:rPr>
              <a:t>.forEach</a:t>
            </a:r>
            <a:r>
              <a:rPr lang="en-US" sz="2400" b="1" dirty="0">
                <a:latin typeface="Consolas" panose="020B0609020204030204" pitchFamily="49" charset="0"/>
              </a:rPr>
              <a:t>((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 =&gt; </a:t>
            </a:r>
            <a:r>
              <a:rPr lang="en-US" sz="2400" b="1" dirty="0" err="1">
                <a:latin typeface="Consolas" panose="020B0609020204030204" pitchFamily="49" charset="0"/>
              </a:rPr>
              <a:t>outputArr.push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makeValueRow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)));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outputArr</a:t>
            </a:r>
            <a:r>
              <a:rPr lang="en-US" sz="2400" b="1" dirty="0" err="1" smtClean="0">
                <a:latin typeface="Consolas" panose="020B0609020204030204" pitchFamily="49" charset="0"/>
              </a:rPr>
              <a:t>.push</a:t>
            </a:r>
            <a:r>
              <a:rPr lang="en-US" sz="2400" b="1" dirty="0">
                <a:latin typeface="Consolas" panose="020B0609020204030204" pitchFamily="49" charset="0"/>
              </a:rPr>
              <a:t>("&lt;/table&gt;"); </a:t>
            </a:r>
            <a:endParaRPr lang="en-US" sz="2400" b="1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 function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makeKeyRow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 { 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</a:t>
            </a:r>
            <a:r>
              <a:rPr lang="en-US" sz="2400" b="1" i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}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smtClean="0">
                <a:latin typeface="Consolas" panose="020B0609020204030204" pitchFamily="49" charset="0"/>
              </a:rPr>
              <a:t>function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makeValueRow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 </a:t>
            </a:r>
            <a:r>
              <a:rPr lang="en-US" sz="2400" b="1" dirty="0" smtClean="0">
                <a:latin typeface="Consolas" panose="020B0609020204030204" pitchFamily="49" charset="0"/>
              </a:rPr>
              <a:t>{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};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smtClean="0">
                <a:latin typeface="Consolas" panose="020B0609020204030204" pitchFamily="49" charset="0"/>
              </a:rPr>
              <a:t>function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escapeHtml</a:t>
            </a:r>
            <a:r>
              <a:rPr lang="en-US" sz="2400" b="1" dirty="0">
                <a:latin typeface="Consolas" panose="020B0609020204030204" pitchFamily="49" charset="0"/>
              </a:rPr>
              <a:t>(value) {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dirty="0">
                <a:latin typeface="Consolas" panose="020B0609020204030204" pitchFamily="49" charset="0"/>
              </a:rPr>
              <a:t> };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smtClean="0">
                <a:latin typeface="Consolas" panose="020B0609020204030204" pitchFamily="49" charset="0"/>
              </a:rPr>
              <a:t>console.log(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outputArr</a:t>
            </a:r>
            <a:r>
              <a:rPr lang="en-US" sz="2400" b="1" dirty="0" err="1" smtClean="0">
                <a:latin typeface="Consolas" panose="020B0609020204030204" pitchFamily="49" charset="0"/>
              </a:rPr>
              <a:t>.join</a:t>
            </a:r>
            <a:r>
              <a:rPr lang="en-US" sz="2400" b="1" dirty="0">
                <a:latin typeface="Consolas" panose="020B0609020204030204" pitchFamily="49" charset="0"/>
              </a:rPr>
              <a:t>('\n'));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122298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>
          <a:xfrm>
            <a:off x="615108" y="5457084"/>
            <a:ext cx="11387533" cy="768084"/>
          </a:xfrm>
        </p:spPr>
        <p:txBody>
          <a:bodyPr/>
          <a:lstStyle/>
          <a:p>
            <a:r>
              <a:rPr lang="en-US" sz="4000" dirty="0"/>
              <a:t>Definition, Constructor, Prototype, Fields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36127" y="1024826"/>
            <a:ext cx="2919746" cy="3182524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309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06000" y="1237429"/>
            <a:ext cx="9069154" cy="5399546"/>
          </a:xfrm>
        </p:spPr>
        <p:txBody>
          <a:bodyPr>
            <a:sp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Structure</a:t>
            </a:r>
            <a:r>
              <a:rPr lang="en-US" sz="3400" dirty="0"/>
              <a:t> for </a:t>
            </a:r>
            <a:r>
              <a:rPr lang="en-US" sz="3400" dirty="0" smtClean="0"/>
              <a:t>objects</a:t>
            </a:r>
          </a:p>
          <a:p>
            <a:r>
              <a:rPr lang="en-US" sz="3400" dirty="0" smtClean="0"/>
              <a:t>Classes </a:t>
            </a:r>
            <a:r>
              <a:rPr lang="en-US" sz="3400" dirty="0"/>
              <a:t>define: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/>
              <a:t> (properties, attributes)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Actions</a:t>
            </a:r>
            <a:r>
              <a:rPr lang="en-US" sz="3200" dirty="0"/>
              <a:t> (behavior)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One class </a:t>
            </a:r>
            <a:r>
              <a:rPr lang="en-US" sz="3400" dirty="0" smtClean="0"/>
              <a:t>may have </a:t>
            </a:r>
            <a:r>
              <a:rPr lang="en-US" sz="3400" b="1" dirty="0" smtClean="0">
                <a:solidFill>
                  <a:schemeClr val="bg1"/>
                </a:solidFill>
              </a:rPr>
              <a:t>many instances </a:t>
            </a:r>
            <a:r>
              <a:rPr lang="en-US" sz="3400" dirty="0" smtClean="0"/>
              <a:t>(</a:t>
            </a:r>
            <a:r>
              <a:rPr lang="en-US" sz="3400" dirty="0"/>
              <a:t>objects)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The class syntax has two </a:t>
            </a:r>
            <a:r>
              <a:rPr lang="en-US" sz="3400" dirty="0" smtClean="0"/>
              <a:t>components</a:t>
            </a:r>
            <a:r>
              <a:rPr lang="en-US" sz="3400" dirty="0"/>
              <a:t>: 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Class Expressions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Class Declarations</a:t>
            </a:r>
            <a:endParaRPr lang="en-US" sz="3200" dirty="0"/>
          </a:p>
          <a:p>
            <a:endParaRPr lang="en-US" sz="3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62295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951000" y="1195931"/>
            <a:ext cx="5050597" cy="4957073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Class </a:t>
            </a:r>
            <a:r>
              <a:rPr lang="en-US" sz="3000" dirty="0" smtClean="0"/>
              <a:t>expression: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2800" dirty="0"/>
              <a:t>uses </a:t>
            </a:r>
            <a:r>
              <a:rPr lang="en-US" sz="2800" b="1" dirty="0">
                <a:solidFill>
                  <a:schemeClr val="bg1"/>
                </a:solidFill>
              </a:rPr>
              <a:t>class keyword</a:t>
            </a:r>
          </a:p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constructor</a:t>
            </a:r>
            <a:r>
              <a:rPr lang="en-US" sz="2800" dirty="0"/>
              <a:t> defines class </a:t>
            </a:r>
            <a:r>
              <a:rPr lang="en-US" sz="2800" dirty="0" smtClean="0"/>
              <a:t>data </a:t>
            </a:r>
          </a:p>
          <a:p>
            <a:r>
              <a:rPr lang="en-US" sz="2800" dirty="0" smtClean="0"/>
              <a:t>can </a:t>
            </a:r>
            <a:r>
              <a:rPr lang="en-US" sz="2800" dirty="0"/>
              <a:t>be </a:t>
            </a:r>
            <a:r>
              <a:rPr lang="en-US" sz="2800" b="1" dirty="0">
                <a:solidFill>
                  <a:schemeClr val="bg1"/>
                </a:solidFill>
              </a:rPr>
              <a:t>named</a:t>
            </a:r>
            <a:r>
              <a:rPr lang="en-US" sz="2800" dirty="0"/>
              <a:t> or </a:t>
            </a:r>
            <a:r>
              <a:rPr lang="en-US" sz="2800" b="1" dirty="0">
                <a:solidFill>
                  <a:schemeClr val="bg1"/>
                </a:solidFill>
              </a:rPr>
              <a:t>unnamed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210762"/>
            <a:ext cx="5680598" cy="4393069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Class </a:t>
            </a:r>
            <a:r>
              <a:rPr lang="en-US" sz="3000" dirty="0" smtClean="0"/>
              <a:t>declaration: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2800" dirty="0" smtClean="0"/>
              <a:t>uses </a:t>
            </a:r>
            <a:r>
              <a:rPr lang="en-US" sz="2800" b="1" dirty="0">
                <a:solidFill>
                  <a:schemeClr val="bg1"/>
                </a:solidFill>
              </a:rPr>
              <a:t>class </a:t>
            </a:r>
            <a:r>
              <a:rPr lang="en-US" sz="2800" b="1" dirty="0" smtClean="0">
                <a:solidFill>
                  <a:schemeClr val="bg1"/>
                </a:solidFill>
              </a:rPr>
              <a:t>keyword</a:t>
            </a:r>
          </a:p>
          <a:p>
            <a:pPr>
              <a:buClr>
                <a:schemeClr val="tx1"/>
              </a:buClr>
            </a:pPr>
            <a:r>
              <a:rPr lang="en-US" sz="2800" b="1" dirty="0" smtClean="0">
                <a:solidFill>
                  <a:schemeClr val="bg1"/>
                </a:solidFill>
              </a:rPr>
              <a:t>constructor</a:t>
            </a:r>
            <a:r>
              <a:rPr lang="en-US" sz="2800" dirty="0" smtClean="0"/>
              <a:t> </a:t>
            </a:r>
            <a:r>
              <a:rPr lang="en-US" sz="2800" dirty="0"/>
              <a:t>defines class </a:t>
            </a:r>
            <a:r>
              <a:rPr lang="en-US" sz="2800" dirty="0" smtClean="0"/>
              <a:t>data </a:t>
            </a:r>
          </a:p>
          <a:p>
            <a:pPr lvl="1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Class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2" y="1899000"/>
            <a:ext cx="5365598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latin typeface="Consolas" panose="020B0609020204030204" pitchFamily="49" charset="0"/>
              </a:rPr>
              <a:t> Rectangle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constructor(</a:t>
            </a:r>
            <a:r>
              <a:rPr lang="en-US" sz="2200" b="1" dirty="0">
                <a:latin typeface="Consolas" panose="020B0609020204030204" pitchFamily="49" charset="0"/>
              </a:rPr>
              <a:t>height, width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 err="1">
                <a:latin typeface="Consolas" panose="020B0609020204030204" pitchFamily="49" charset="0"/>
              </a:rPr>
              <a:t>this.height</a:t>
            </a:r>
            <a:r>
              <a:rPr lang="en-US" sz="2200" b="1" dirty="0">
                <a:latin typeface="Consolas" panose="020B0609020204030204" pitchFamily="49" charset="0"/>
              </a:rPr>
              <a:t> = height;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 err="1">
                <a:latin typeface="Consolas" panose="020B0609020204030204" pitchFamily="49" charset="0"/>
              </a:rPr>
              <a:t>this.width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sz="2200" b="1" dirty="0">
                <a:latin typeface="Consolas" panose="020B0609020204030204" pitchFamily="49" charset="0"/>
              </a:rPr>
              <a:t>= width;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  <a:endParaRPr lang="en-US" sz="2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06578" y="1899000"/>
            <a:ext cx="5550259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let Rectangle </a:t>
            </a:r>
            <a:r>
              <a:rPr lang="en-US" sz="2200" b="1" dirty="0">
                <a:latin typeface="Consolas" panose="020B0609020204030204" pitchFamily="49" charset="0"/>
              </a:rPr>
              <a:t>=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 class </a:t>
            </a:r>
            <a:r>
              <a:rPr lang="en-US" sz="2200" b="1" dirty="0">
                <a:latin typeface="Consolas" panose="020B0609020204030204" pitchFamily="49" charset="0"/>
              </a:rPr>
              <a:t>Rectangle2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constructor(</a:t>
            </a:r>
            <a:r>
              <a:rPr lang="en-US" sz="2200" b="1" dirty="0">
                <a:latin typeface="Consolas" panose="020B0609020204030204" pitchFamily="49" charset="0"/>
              </a:rPr>
              <a:t>height, width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200" b="1" dirty="0">
                <a:latin typeface="Consolas" panose="020B0609020204030204" pitchFamily="49" charset="0"/>
              </a:rPr>
              <a:t>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 err="1">
                <a:latin typeface="Consolas" panose="020B0609020204030204" pitchFamily="49" charset="0"/>
              </a:rPr>
              <a:t>this.height</a:t>
            </a:r>
            <a:r>
              <a:rPr lang="en-US" sz="2200" b="1" dirty="0">
                <a:latin typeface="Consolas" panose="020B0609020204030204" pitchFamily="49" charset="0"/>
              </a:rPr>
              <a:t> = height;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 err="1">
                <a:latin typeface="Consolas" panose="020B0609020204030204" pitchFamily="49" charset="0"/>
              </a:rPr>
              <a:t>this.width</a:t>
            </a:r>
            <a:r>
              <a:rPr lang="en-US" sz="2200" b="1" dirty="0">
                <a:latin typeface="Consolas" panose="020B0609020204030204" pitchFamily="49" charset="0"/>
              </a:rPr>
              <a:t> = width;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  <a:endParaRPr lang="en-US" sz="22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3860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71000" y="1126734"/>
            <a:ext cx="10945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Function declarations </a:t>
            </a:r>
            <a:r>
              <a:rPr lang="en-US" sz="3400" b="1" dirty="0">
                <a:solidFill>
                  <a:schemeClr val="bg1"/>
                </a:solidFill>
              </a:rPr>
              <a:t>are hoisted </a:t>
            </a:r>
            <a:r>
              <a:rPr lang="en-US" sz="3400" dirty="0"/>
              <a:t>and </a:t>
            </a:r>
            <a:r>
              <a:rPr lang="en-US" sz="3400" b="1" dirty="0">
                <a:solidFill>
                  <a:schemeClr val="bg1"/>
                </a:solidFill>
              </a:rPr>
              <a:t>class declarations are not</a:t>
            </a:r>
            <a:endParaRPr lang="en-US" sz="3400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400" dirty="0"/>
              <a:t>You first need to declare your class and then access it, </a:t>
            </a:r>
            <a:r>
              <a:rPr lang="en-US" sz="3400" dirty="0" smtClean="0"/>
              <a:t>otherwise a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ReferenceError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will be thrown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Class expressions </a:t>
            </a:r>
            <a:r>
              <a:rPr lang="en-US" sz="3400" dirty="0"/>
              <a:t>are subject to the same </a:t>
            </a:r>
            <a:r>
              <a:rPr lang="en-US" sz="3400" b="1" dirty="0">
                <a:solidFill>
                  <a:schemeClr val="bg1"/>
                </a:solidFill>
              </a:rPr>
              <a:t>hoisting restrictions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11000" y="3789000"/>
            <a:ext cx="8279299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 p = new Rectangle();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ReferenceError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class Rectangle {}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36934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 part of class </a:t>
            </a:r>
            <a:r>
              <a:rPr lang="en-US" sz="3200" dirty="0"/>
              <a:t>that is in curly brackets </a:t>
            </a:r>
            <a:r>
              <a:rPr lang="en-US" sz="3200" b="1" dirty="0" smtClean="0">
                <a:solidFill>
                  <a:schemeClr val="bg1"/>
                </a:solidFill>
              </a:rPr>
              <a:t>{}</a:t>
            </a:r>
            <a:endParaRPr lang="en-US" sz="3200" b="1" dirty="0" smtClean="0"/>
          </a:p>
          <a:p>
            <a:r>
              <a:rPr lang="en-US" sz="3200" dirty="0" smtClean="0"/>
              <a:t>Here you define </a:t>
            </a:r>
            <a:r>
              <a:rPr lang="en-US" sz="3200" dirty="0"/>
              <a:t>class members, such as </a:t>
            </a:r>
            <a:r>
              <a:rPr lang="en-US" sz="3200" b="1" dirty="0" smtClean="0">
                <a:solidFill>
                  <a:schemeClr val="bg1"/>
                </a:solidFill>
              </a:rPr>
              <a:t>methods</a:t>
            </a:r>
          </a:p>
          <a:p>
            <a:pPr marL="0" indent="0">
              <a:lnSpc>
                <a:spcPct val="250000"/>
              </a:lnSpc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constructor</a:t>
            </a:r>
            <a:r>
              <a:rPr lang="en-US" sz="3200" dirty="0"/>
              <a:t> is a special method for </a:t>
            </a:r>
            <a:r>
              <a:rPr lang="en-US" sz="3200" b="1" dirty="0">
                <a:solidFill>
                  <a:schemeClr val="bg1"/>
                </a:solidFill>
              </a:rPr>
              <a:t>creating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initializing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an object created with a </a:t>
            </a:r>
            <a:r>
              <a:rPr lang="en-US" sz="3200" dirty="0" smtClean="0"/>
              <a:t>class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Body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25603" y="2529000"/>
            <a:ext cx="5365598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latin typeface="Consolas" panose="020B0609020204030204" pitchFamily="49" charset="0"/>
              </a:rPr>
              <a:t> </a:t>
            </a:r>
            <a:r>
              <a:rPr lang="en-US" sz="2200" b="1" dirty="0" smtClean="0">
                <a:latin typeface="Consolas" panose="020B0609020204030204" pitchFamily="49" charset="0"/>
              </a:rPr>
              <a:t>Circle</a:t>
            </a:r>
            <a:r>
              <a:rPr lang="en-US" sz="2200" b="1" dirty="0">
                <a:latin typeface="Consolas" panose="020B0609020204030204" pitchFamily="49" charset="0"/>
              </a:rPr>
              <a:t>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constructor(</a:t>
            </a:r>
            <a:r>
              <a:rPr lang="en-US" sz="2200" b="1" dirty="0" smtClean="0">
                <a:latin typeface="Consolas" panose="020B0609020204030204" pitchFamily="49" charset="0"/>
              </a:rPr>
              <a:t>r</a:t>
            </a:r>
            <a:r>
              <a:rPr lang="en-US" sz="2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 err="1" smtClean="0">
                <a:latin typeface="Consolas" panose="020B0609020204030204" pitchFamily="49" charset="0"/>
              </a:rPr>
              <a:t>this.r</a:t>
            </a:r>
            <a:r>
              <a:rPr lang="en-US" sz="2200" b="1" dirty="0">
                <a:latin typeface="Consolas" panose="020B0609020204030204" pitchFamily="49" charset="0"/>
              </a:rPr>
              <a:t> = </a:t>
            </a:r>
            <a:r>
              <a:rPr lang="en-US" sz="2200" b="1" dirty="0" smtClean="0">
                <a:latin typeface="Consolas" panose="020B0609020204030204" pitchFamily="49" charset="0"/>
              </a:rPr>
              <a:t>r;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  <a:endParaRPr lang="en-US" sz="2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036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Methods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16000" y="1027684"/>
            <a:ext cx="9109989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latin typeface="Consolas" panose="020B0609020204030204" pitchFamily="49" charset="0"/>
              </a:rPr>
              <a:t> Rectangle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2400" b="1" dirty="0">
                <a:latin typeface="Consolas" panose="020B0609020204030204" pitchFamily="49" charset="0"/>
              </a:rPr>
              <a:t>(height, width) 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 = height;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 = width;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smtClean="0">
                <a:latin typeface="Consolas" panose="020B0609020204030204" pitchFamily="49" charset="0"/>
              </a:rPr>
              <a:t>} </a:t>
            </a:r>
            <a:endParaRPr lang="en-US" sz="24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Method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calcArea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2400" b="1" dirty="0" smtClean="0">
                <a:latin typeface="Consolas" panose="020B0609020204030204" pitchFamily="49" charset="0"/>
              </a:rPr>
              <a:t>{ return 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 * 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 smtClean="0">
                <a:latin typeface="Consolas" panose="020B0609020204030204" pitchFamily="49" charset="0"/>
              </a:rPr>
              <a:t>;  </a:t>
            </a: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endParaRPr lang="en-US" sz="24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 square = new Rectangle(10, 10);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latin typeface="Consolas" panose="020B0609020204030204" pitchFamily="49" charset="0"/>
              </a:rPr>
              <a:t>console.log(</a:t>
            </a:r>
            <a:r>
              <a:rPr lang="en-US" sz="2400" b="1" dirty="0" err="1" smtClean="0">
                <a:latin typeface="Consolas" panose="020B0609020204030204" pitchFamily="49" charset="0"/>
              </a:rPr>
              <a:t>square.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calcArea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400" b="1" dirty="0" smtClean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100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3332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098662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00693" y="1224151"/>
            <a:ext cx="9109989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latin typeface="Consolas" panose="020B0609020204030204" pitchFamily="49" charset="0"/>
              </a:rPr>
              <a:t> Circle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2400" b="1" dirty="0">
                <a:latin typeface="Consolas" panose="020B0609020204030204" pitchFamily="49" charset="0"/>
              </a:rPr>
              <a:t>(radius) { </a:t>
            </a:r>
            <a:r>
              <a:rPr lang="en-US" sz="2400" b="1" dirty="0" err="1">
                <a:latin typeface="Consolas" panose="020B0609020204030204" pitchFamily="49" charset="0"/>
              </a:rPr>
              <a:t>this.radius</a:t>
            </a:r>
            <a:r>
              <a:rPr lang="en-US" sz="2400" b="1" dirty="0">
                <a:latin typeface="Consolas" panose="020B0609020204030204" pitchFamily="49" charset="0"/>
              </a:rPr>
              <a:t> = radius;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latin typeface="Consolas" panose="020B0609020204030204" pitchFamily="49" charset="0"/>
              </a:rPr>
              <a:t> diameter() {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dirty="0">
                <a:latin typeface="Consolas" panose="020B0609020204030204" pitchFamily="49" charset="0"/>
              </a:rPr>
              <a:t> 2 * </a:t>
            </a:r>
            <a:r>
              <a:rPr lang="en-US" sz="2400" b="1" dirty="0" err="1">
                <a:latin typeface="Consolas" panose="020B0609020204030204" pitchFamily="49" charset="0"/>
              </a:rPr>
              <a:t>this.radius</a:t>
            </a:r>
            <a:r>
              <a:rPr lang="en-US" sz="2400" b="1" dirty="0">
                <a:latin typeface="Consolas" panose="020B0609020204030204" pitchFamily="49" charset="0"/>
              </a:rPr>
              <a:t>;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400" b="1" dirty="0">
                <a:latin typeface="Consolas" panose="020B0609020204030204" pitchFamily="49" charset="0"/>
              </a:rPr>
              <a:t> diameter(diameter)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this.radius</a:t>
            </a:r>
            <a:r>
              <a:rPr lang="en-US" sz="2400" b="1" dirty="0">
                <a:latin typeface="Consolas" panose="020B0609020204030204" pitchFamily="49" charset="0"/>
              </a:rPr>
              <a:t> = diameter / 2;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latin typeface="Consolas" panose="020B0609020204030204" pitchFamily="49" charset="0"/>
              </a:rPr>
              <a:t> area()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Math.PI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this.radius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this.radius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Accessor Properties</a:t>
            </a:r>
            <a:endParaRPr lang="en-US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79534" y="4389094"/>
            <a:ext cx="1921159" cy="581914"/>
          </a:xfrm>
          <a:prstGeom prst="wedgeRoundRectCallout">
            <a:avLst>
              <a:gd name="adj1" fmla="val 66130"/>
              <a:gd name="adj2" fmla="val -113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Read-only</a:t>
            </a:r>
            <a:r>
              <a:rPr lang="en-US" sz="2000" b="1" dirty="0">
                <a:solidFill>
                  <a:srgbClr val="FFFFFF"/>
                </a:solidFill>
              </a:rPr>
              <a:t> property "area"</a:t>
            </a:r>
            <a:endParaRPr lang="bg-BG" sz="2000" b="1" dirty="0">
              <a:solidFill>
                <a:srgbClr val="FFFFFF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79534" y="2965298"/>
            <a:ext cx="1921159" cy="463702"/>
          </a:xfrm>
          <a:prstGeom prst="wedgeRoundRectCallout">
            <a:avLst>
              <a:gd name="adj1" fmla="val 62579"/>
              <a:gd name="adj2" fmla="val -266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Property </a:t>
            </a:r>
            <a:r>
              <a:rPr lang="en-US" sz="2000" b="1" dirty="0">
                <a:solidFill>
                  <a:schemeClr val="bg2"/>
                </a:solidFill>
              </a:rPr>
              <a:t>setter</a:t>
            </a:r>
            <a:endParaRPr lang="bg-BG" sz="2000" b="1" dirty="0">
              <a:solidFill>
                <a:schemeClr val="bg2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79534" y="2178703"/>
            <a:ext cx="1921159" cy="463703"/>
          </a:xfrm>
          <a:prstGeom prst="wedgeRoundRectCallout">
            <a:avLst>
              <a:gd name="adj1" fmla="val 64238"/>
              <a:gd name="adj2" fmla="val 316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Property </a:t>
            </a:r>
            <a:r>
              <a:rPr lang="en-US" sz="2000" b="1" dirty="0">
                <a:solidFill>
                  <a:schemeClr val="bg2"/>
                </a:solidFill>
              </a:rPr>
              <a:t>getter</a:t>
            </a:r>
            <a:endParaRPr lang="bg-BG" sz="2000" b="1" dirty="0">
              <a:solidFill>
                <a:schemeClr val="bg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7007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Properties in Action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83461" y="1376171"/>
            <a:ext cx="922507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let c = new Circle(2);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console.log(`Radius: ${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c.radius</a:t>
            </a:r>
            <a:r>
              <a:rPr lang="en-US" sz="2400" b="1" dirty="0">
                <a:latin typeface="Consolas" panose="020B0609020204030204" pitchFamily="49" charset="0"/>
              </a:rPr>
              <a:t>}`);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console.log(`Diameter: ${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c.diameter</a:t>
            </a:r>
            <a:r>
              <a:rPr lang="en-US" sz="2400" b="1" dirty="0">
                <a:latin typeface="Consolas" panose="020B0609020204030204" pitchFamily="49" charset="0"/>
              </a:rPr>
              <a:t>}`);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4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console.log(`Area: ${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c.area</a:t>
            </a:r>
            <a:r>
              <a:rPr lang="en-US" sz="2400" b="1" dirty="0">
                <a:latin typeface="Consolas" panose="020B0609020204030204" pitchFamily="49" charset="0"/>
              </a:rPr>
              <a:t>}`);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12.566370614359172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83461" y="3928517"/>
            <a:ext cx="922507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>
                <a:latin typeface="Consolas" panose="020B0609020204030204" pitchFamily="49" charset="0"/>
              </a:rPr>
              <a:t>c.diameter</a:t>
            </a:r>
            <a:r>
              <a:rPr lang="en-US" sz="2400" b="1" dirty="0">
                <a:latin typeface="Consolas" panose="020B0609020204030204" pitchFamily="49" charset="0"/>
              </a:rPr>
              <a:t> = 1.6;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console.log(`Radius: ${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c.radius</a:t>
            </a:r>
            <a:r>
              <a:rPr lang="en-US" sz="2400" b="1" dirty="0">
                <a:latin typeface="Consolas" panose="020B0609020204030204" pitchFamily="49" charset="0"/>
              </a:rPr>
              <a:t>}`);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0.8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console.log(`Diameter: ${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c.diameter</a:t>
            </a:r>
            <a:r>
              <a:rPr lang="en-US" sz="2400" b="1" dirty="0">
                <a:latin typeface="Consolas" panose="020B0609020204030204" pitchFamily="49" charset="0"/>
              </a:rPr>
              <a:t>}`);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1.6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console.log(`Area: ${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c.area</a:t>
            </a:r>
            <a:r>
              <a:rPr lang="en-US" sz="2400" b="1" dirty="0">
                <a:latin typeface="Consolas" panose="020B0609020204030204" pitchFamily="49" charset="0"/>
              </a:rPr>
              <a:t>}`);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2.0106192982974678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04839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66398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static</a:t>
            </a:r>
            <a:r>
              <a:rPr lang="en-US" sz="3200" dirty="0"/>
              <a:t> keyword defines a </a:t>
            </a:r>
            <a:r>
              <a:rPr lang="en-US" sz="3200" b="1" dirty="0">
                <a:solidFill>
                  <a:schemeClr val="bg1"/>
                </a:solidFill>
              </a:rPr>
              <a:t>static method </a:t>
            </a:r>
            <a:r>
              <a:rPr lang="en-US" sz="3200" dirty="0"/>
              <a:t>for a class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endParaRPr lang="en-US" sz="3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sz="32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Called </a:t>
            </a:r>
            <a:r>
              <a:rPr lang="en-US" sz="3200" b="1" dirty="0">
                <a:solidFill>
                  <a:schemeClr val="bg1"/>
                </a:solidFill>
              </a:rPr>
              <a:t>without instantiating </a:t>
            </a:r>
            <a:r>
              <a:rPr lang="en-US" sz="3200" dirty="0"/>
              <a:t>their class and </a:t>
            </a:r>
            <a:r>
              <a:rPr lang="en-US" sz="3200" b="1" dirty="0">
                <a:solidFill>
                  <a:schemeClr val="bg1"/>
                </a:solidFill>
              </a:rPr>
              <a:t>cannot be called </a:t>
            </a:r>
            <a:r>
              <a:rPr lang="en-US" sz="3200" dirty="0" smtClean="0"/>
              <a:t>through a </a:t>
            </a:r>
            <a:r>
              <a:rPr lang="en-US" sz="3200" dirty="0"/>
              <a:t>class instance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To call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static</a:t>
            </a:r>
            <a:r>
              <a:rPr lang="en-US" sz="3200" dirty="0"/>
              <a:t> method of the same class, you can use 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this</a:t>
            </a:r>
            <a:r>
              <a:rPr lang="en-US" sz="3200" dirty="0"/>
              <a:t> keyword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Methods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3960" y="1944000"/>
            <a:ext cx="1097655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staticMethod</a:t>
            </a:r>
            <a:r>
              <a:rPr lang="en-US" sz="2400" b="1" dirty="0">
                <a:latin typeface="Consolas" panose="020B0609020204030204" pitchFamily="49" charset="0"/>
              </a:rPr>
              <a:t>() </a:t>
            </a:r>
            <a:r>
              <a:rPr lang="en-US" sz="2400" b="1" dirty="0" smtClean="0">
                <a:latin typeface="Consolas" panose="020B0609020204030204" pitchFamily="49" charset="0"/>
              </a:rPr>
              <a:t>{ return</a:t>
            </a:r>
            <a:r>
              <a:rPr lang="en-US" sz="2400" b="1" dirty="0">
                <a:latin typeface="Consolas" panose="020B0609020204030204" pitchFamily="49" charset="0"/>
              </a:rPr>
              <a:t> 'Static method has been called</a:t>
            </a:r>
            <a:r>
              <a:rPr lang="en-US" sz="2400" b="1" dirty="0" smtClean="0">
                <a:latin typeface="Consolas" panose="020B0609020204030204" pitchFamily="49" charset="0"/>
              </a:rPr>
              <a:t>'}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3891" y="5180895"/>
            <a:ext cx="10877109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anotherStaticMethod</a:t>
            </a:r>
            <a:r>
              <a:rPr lang="en-US" sz="2400" b="1" dirty="0">
                <a:latin typeface="Consolas" panose="020B0609020204030204" pitchFamily="49" charset="0"/>
              </a:rPr>
              <a:t>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this.staticMethod</a:t>
            </a:r>
            <a:r>
              <a:rPr lang="en-US" sz="2400" b="1" dirty="0">
                <a:latin typeface="Consolas" panose="020B0609020204030204" pitchFamily="49" charset="0"/>
              </a:rPr>
              <a:t>() + ' from another method';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97959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9642" y="1109005"/>
            <a:ext cx="9841358" cy="5546589"/>
          </a:xfrm>
        </p:spPr>
        <p:txBody>
          <a:bodyPr>
            <a:normAutofit/>
          </a:bodyPr>
          <a:lstStyle/>
          <a:p>
            <a:r>
              <a:rPr lang="en-US" dirty="0"/>
              <a:t>Private instance fields are declared with </a:t>
            </a:r>
            <a:r>
              <a:rPr lang="en-US" b="1" dirty="0" smtClean="0">
                <a:solidFill>
                  <a:schemeClr val="bg1"/>
                </a:solidFill>
              </a:rPr>
              <a:t>#names</a:t>
            </a:r>
          </a:p>
          <a:p>
            <a:r>
              <a:rPr lang="en-US" sz="3200" dirty="0"/>
              <a:t>It is a syntax error to refer to </a:t>
            </a:r>
            <a:r>
              <a:rPr lang="en-US" sz="3200" b="1" dirty="0" smtClean="0">
                <a:solidFill>
                  <a:schemeClr val="bg1"/>
                </a:solidFill>
              </a:rPr>
              <a:t>#names </a:t>
            </a:r>
            <a:r>
              <a:rPr lang="en-US" sz="3200" dirty="0"/>
              <a:t>from out of </a:t>
            </a:r>
            <a:r>
              <a:rPr lang="en-US" sz="3200" dirty="0" smtClean="0"/>
              <a:t>scope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Properties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76000" y="2664000"/>
            <a:ext cx="8280000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Example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privateField</a:t>
            </a:r>
            <a:r>
              <a:rPr lang="en-US" sz="2400" b="1" dirty="0" smtClean="0">
                <a:latin typeface="Consolas" panose="020B0609020204030204" pitchFamily="49" charset="0"/>
              </a:rPr>
              <a:t>;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    constructor()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</a:t>
            </a:r>
            <a:r>
              <a:rPr lang="en-US" sz="2400" b="1" dirty="0" err="1" smtClean="0">
                <a:latin typeface="Consolas" panose="020B0609020204030204" pitchFamily="49" charset="0"/>
              </a:rPr>
              <a:t>this</a:t>
            </a:r>
            <a:r>
              <a:rPr lang="en-US" sz="2400" b="1" dirty="0" err="1"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privateField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= 42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latin typeface="Consolas" panose="020B0609020204030204" pitchFamily="49" charset="0"/>
              </a:rPr>
              <a:t>this.#randomField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= 666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Syntax error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 instance = new </a:t>
            </a:r>
            <a:r>
              <a:rPr lang="en-US" sz="2400" b="1" dirty="0" smtClean="0">
                <a:latin typeface="Consolas" panose="020B0609020204030204" pitchFamily="49" charset="0"/>
              </a:rPr>
              <a:t>Example ()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 err="1" smtClean="0">
                <a:latin typeface="Consolas" panose="020B0609020204030204" pitchFamily="49" charset="0"/>
              </a:rPr>
              <a:t>instance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.#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privateField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=== 42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Syntax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23429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Private Properties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05076" y="3639729"/>
            <a:ext cx="8916848" cy="2926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latin typeface="Consolas" panose="020B0609020204030204" pitchFamily="49" charset="0"/>
              </a:rPr>
              <a:t>Example </a:t>
            </a:r>
            <a:r>
              <a:rPr lang="en-US" sz="2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endParaRPr lang="en-US" sz="2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    #</a:t>
            </a:r>
            <a:r>
              <a:rPr lang="en-US" sz="2200" b="1" dirty="0" err="1" smtClean="0">
                <a:latin typeface="Consolas" panose="020B0609020204030204" pitchFamily="49" charset="0"/>
              </a:rPr>
              <a:t>privateField</a:t>
            </a:r>
            <a:r>
              <a:rPr lang="en-US" sz="2200" b="1" dirty="0" smtClean="0">
                <a:latin typeface="Consolas" panose="020B0609020204030204" pitchFamily="49" charset="0"/>
              </a:rPr>
              <a:t>;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    constructor() </a:t>
            </a:r>
            <a:r>
              <a:rPr lang="en-US" sz="2200" b="1" dirty="0" smtClean="0">
                <a:latin typeface="Consolas" panose="020B0609020204030204" pitchFamily="49" charset="0"/>
              </a:rPr>
              <a:t>{ </a:t>
            </a:r>
            <a:r>
              <a:rPr lang="en-US" sz="2200" b="1" dirty="0" err="1" smtClean="0">
                <a:latin typeface="Consolas" panose="020B0609020204030204" pitchFamily="49" charset="0"/>
              </a:rPr>
              <a:t>this</a:t>
            </a:r>
            <a:r>
              <a:rPr lang="en-US" sz="2200" b="1" dirty="0" err="1">
                <a:latin typeface="Consolas" panose="020B0609020204030204" pitchFamily="49" charset="0"/>
              </a:rPr>
              <a:t>.#</a:t>
            </a:r>
            <a:r>
              <a:rPr lang="en-US" sz="2200" b="1" dirty="0" err="1" smtClean="0">
                <a:latin typeface="Consolas" panose="020B0609020204030204" pitchFamily="49" charset="0"/>
              </a:rPr>
              <a:t>privateField</a:t>
            </a:r>
            <a:r>
              <a:rPr lang="en-US" sz="2200" b="1" dirty="0" smtClean="0">
                <a:latin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</a:rPr>
              <a:t>= </a:t>
            </a:r>
            <a:r>
              <a:rPr lang="en-US" sz="2200" b="1" dirty="0" smtClean="0">
                <a:latin typeface="Consolas" panose="020B0609020204030204" pitchFamily="49" charset="0"/>
              </a:rPr>
              <a:t>42 }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   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 err="1" smtClean="0">
                <a:latin typeface="Consolas" panose="020B0609020204030204" pitchFamily="49" charset="0"/>
              </a:rPr>
              <a:t>privateField</a:t>
            </a:r>
            <a:r>
              <a:rPr lang="en-US" sz="2200" b="1" dirty="0" smtClean="0">
                <a:latin typeface="Consolas" panose="020B0609020204030204" pitchFamily="49" charset="0"/>
              </a:rPr>
              <a:t>() { return </a:t>
            </a:r>
            <a:r>
              <a:rPr lang="en-US" sz="2200" b="1" dirty="0" err="1">
                <a:latin typeface="Consolas" panose="020B0609020204030204" pitchFamily="49" charset="0"/>
              </a:rPr>
              <a:t>this.#</a:t>
            </a:r>
            <a:r>
              <a:rPr lang="en-US" sz="2200" b="1" dirty="0" err="1" smtClean="0">
                <a:latin typeface="Consolas" panose="020B0609020204030204" pitchFamily="49" charset="0"/>
              </a:rPr>
              <a:t>privateField</a:t>
            </a:r>
            <a:r>
              <a:rPr lang="en-US" sz="2200" b="1" dirty="0" smtClean="0">
                <a:latin typeface="Consolas" panose="020B0609020204030204" pitchFamily="49" charset="0"/>
              </a:rPr>
              <a:t> }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const instance = new </a:t>
            </a:r>
            <a:r>
              <a:rPr lang="en-US" sz="2200" b="1" dirty="0" smtClean="0">
                <a:latin typeface="Consolas" panose="020B0609020204030204" pitchFamily="49" charset="0"/>
              </a:rPr>
              <a:t>Example() 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  console.log(</a:t>
            </a:r>
            <a:r>
              <a:rPr lang="en-US" sz="2200" b="1" dirty="0" err="1">
                <a:latin typeface="Consolas" panose="020B0609020204030204" pitchFamily="49" charset="0"/>
              </a:rPr>
              <a:t>instance.private</a:t>
            </a:r>
            <a:r>
              <a:rPr lang="en-US" sz="2200" b="1" dirty="0">
                <a:latin typeface="Consolas" panose="020B0609020204030204" pitchFamily="49" charset="0"/>
              </a:rPr>
              <a:t>);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//42</a:t>
            </a:r>
            <a:endParaRPr lang="en-US" sz="22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1257411"/>
            <a:ext cx="11565000" cy="2441589"/>
          </a:xfrm>
        </p:spPr>
        <p:txBody>
          <a:bodyPr>
            <a:normAutofit/>
          </a:bodyPr>
          <a:lstStyle/>
          <a:p>
            <a:r>
              <a:rPr lang="en-US" dirty="0" smtClean="0"/>
              <a:t>Only </a:t>
            </a:r>
            <a:r>
              <a:rPr lang="en-US" dirty="0"/>
              <a:t>the class which defines the private static field can access the field</a:t>
            </a:r>
            <a:r>
              <a:rPr lang="en-US" dirty="0" smtClean="0"/>
              <a:t>.</a:t>
            </a:r>
          </a:p>
          <a:p>
            <a:r>
              <a:rPr lang="en-US" sz="3200" dirty="0" smtClean="0"/>
              <a:t>To </a:t>
            </a:r>
            <a:r>
              <a:rPr lang="en-US" sz="3200" dirty="0"/>
              <a:t>make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private</a:t>
            </a:r>
            <a:r>
              <a:rPr lang="en-US" sz="3200" dirty="0"/>
              <a:t> property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readable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writable</a:t>
            </a:r>
            <a:r>
              <a:rPr lang="en-US" sz="3200" dirty="0"/>
              <a:t> from any </a:t>
            </a:r>
            <a:r>
              <a:rPr lang="en-US" sz="3200" dirty="0" smtClean="0"/>
              <a:t>function, it's </a:t>
            </a:r>
            <a:r>
              <a:rPr lang="en-US" sz="3200" dirty="0"/>
              <a:t>common to define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getters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setters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814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40CD0C41-AC7D-490A-A9B2-E8BF593BE8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that represent a personal record</a:t>
            </a:r>
          </a:p>
          <a:p>
            <a:r>
              <a:rPr lang="en-US" dirty="0"/>
              <a:t>It needs to have the following properties</a:t>
            </a:r>
            <a:r>
              <a:rPr lang="en-US" b="1" dirty="0"/>
              <a:t>: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email</a:t>
            </a:r>
          </a:p>
          <a:p>
            <a:pPr>
              <a:buClr>
                <a:schemeClr val="tx1"/>
              </a:buClr>
            </a:pP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toString()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4F8E02F4-2D46-46C0-A95A-70E25196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7. Person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2B8A122-C8B9-4061-88E2-B36C1F22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213" y="4193872"/>
            <a:ext cx="9563340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let person = new Person('Anna', 'Simpson', 22, 'anna@yahoo.com');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 err="1">
                <a:latin typeface="Consolas" panose="020B0609020204030204" pitchFamily="49" charset="0"/>
              </a:rPr>
              <a:t>person.toString</a:t>
            </a:r>
            <a:r>
              <a:rPr lang="en-US" sz="2000" b="1" dirty="0">
                <a:latin typeface="Consolas" panose="020B0609020204030204" pitchFamily="49" charset="0"/>
              </a:rPr>
              <a:t>());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Anna Simpson (age: 22, email: anna@yahoo.com)</a:t>
            </a:r>
            <a:endParaRPr lang="en-US" sz="20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74334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FE372C3A-CED4-4B97-985C-06A42C34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7. Person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D6B0EAD-F500-4927-8B64-06AF7E249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087" y="1191530"/>
            <a:ext cx="8285825" cy="56041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latin typeface="Consolas" panose="020B0609020204030204" pitchFamily="49" charset="0"/>
              </a:rPr>
              <a:t> Person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fName</a:t>
            </a:r>
            <a:r>
              <a:rPr lang="en-US" sz="2000" b="1" dirty="0">
                <a:latin typeface="Consolas" panose="020B0609020204030204" pitchFamily="49" charset="0"/>
              </a:rPr>
              <a:t>, </a:t>
            </a:r>
            <a:r>
              <a:rPr lang="en-US" sz="2000" b="1" dirty="0" err="1">
                <a:latin typeface="Consolas" panose="020B0609020204030204" pitchFamily="49" charset="0"/>
              </a:rPr>
              <a:t>lName</a:t>
            </a:r>
            <a:r>
              <a:rPr lang="en-US" sz="2000" b="1" dirty="0">
                <a:latin typeface="Consolas" panose="020B0609020204030204" pitchFamily="49" charset="0"/>
              </a:rPr>
              <a:t>, age, email)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this.firstName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fName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this.lastName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lName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 smtClean="0">
                <a:latin typeface="Consolas" panose="020B0609020204030204" pitchFamily="49" charset="0"/>
              </a:rPr>
              <a:t>this.age</a:t>
            </a:r>
            <a:r>
              <a:rPr lang="en-US" sz="2000" b="1" dirty="0">
                <a:latin typeface="Consolas" panose="020B0609020204030204" pitchFamily="49" charset="0"/>
              </a:rPr>
              <a:t> = age;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this.email</a:t>
            </a:r>
            <a:r>
              <a:rPr lang="en-US" sz="2000" b="1" dirty="0">
                <a:latin typeface="Consolas" panose="020B0609020204030204" pitchFamily="49" charset="0"/>
              </a:rPr>
              <a:t> = email;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toString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latin typeface="Consolas" panose="020B0609020204030204" pitchFamily="49" charset="0"/>
              </a:rPr>
              <a:t> `${</a:t>
            </a:r>
            <a:r>
              <a:rPr lang="en-US" sz="2000" b="1" dirty="0" err="1">
                <a:latin typeface="Consolas" panose="020B0609020204030204" pitchFamily="49" charset="0"/>
              </a:rPr>
              <a:t>this.firstName</a:t>
            </a:r>
            <a:r>
              <a:rPr lang="en-US" sz="2000" b="1" dirty="0">
                <a:latin typeface="Consolas" panose="020B0609020204030204" pitchFamily="49" charset="0"/>
              </a:rPr>
              <a:t>} ${</a:t>
            </a:r>
            <a:r>
              <a:rPr lang="en-US" sz="2000" b="1" dirty="0" err="1">
                <a:latin typeface="Consolas" panose="020B0609020204030204" pitchFamily="49" charset="0"/>
              </a:rPr>
              <a:t>this.lastName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        (age: ${</a:t>
            </a:r>
            <a:r>
              <a:rPr lang="en-US" sz="2000" b="1" dirty="0" err="1">
                <a:latin typeface="Consolas" panose="020B0609020204030204" pitchFamily="49" charset="0"/>
              </a:rPr>
              <a:t>this.age</a:t>
            </a:r>
            <a:r>
              <a:rPr lang="en-US" sz="2000" b="1" dirty="0">
                <a:latin typeface="Consolas" panose="020B0609020204030204" pitchFamily="49" charset="0"/>
              </a:rPr>
              <a:t>}, email: ${</a:t>
            </a:r>
            <a:r>
              <a:rPr lang="en-US" sz="2000" b="1" dirty="0" err="1">
                <a:latin typeface="Consolas" panose="020B0609020204030204" pitchFamily="49" charset="0"/>
              </a:rPr>
              <a:t>this.email</a:t>
            </a:r>
            <a:r>
              <a:rPr lang="en-US" sz="2000" b="1" dirty="0">
                <a:latin typeface="Consolas" panose="020B0609020204030204" pitchFamily="49" charset="0"/>
              </a:rPr>
              <a:t>})`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15388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4339D5A-11D1-401E-BDC9-432E83F707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function</a:t>
            </a:r>
            <a:r>
              <a:rPr lang="en-US" dirty="0"/>
              <a:t> that returns an array of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Person</a:t>
            </a:r>
            <a:r>
              <a:rPr lang="en-US" dirty="0"/>
              <a:t> </a:t>
            </a:r>
            <a:r>
              <a:rPr lang="en-US" dirty="0">
                <a:latin typeface="+mj-lt"/>
              </a:rPr>
              <a:t>objects</a:t>
            </a:r>
          </a:p>
          <a:p>
            <a:pPr lvl="1"/>
            <a:r>
              <a:rPr lang="en-US" sz="3000" dirty="0"/>
              <a:t>Use the class from the previous task</a:t>
            </a:r>
          </a:p>
          <a:p>
            <a:pPr lvl="1"/>
            <a:r>
              <a:rPr lang="en-US" sz="3000" dirty="0"/>
              <a:t>There will be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no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input</a:t>
            </a:r>
            <a:r>
              <a:rPr lang="en-US" sz="3000" dirty="0"/>
              <a:t>, the data is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static</a:t>
            </a:r>
            <a:r>
              <a:rPr lang="en-US" sz="3000" dirty="0"/>
              <a:t> and matches on this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CB7B192-C6F8-4D64-BD3E-E97F03B2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8. Get People</a:t>
            </a:r>
            <a:endParaRPr lang="bg-B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E6FAC31E-2245-4837-8590-861CDFC584A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19572" y="3645933"/>
          <a:ext cx="9952856" cy="228441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488214">
                  <a:extLst>
                    <a:ext uri="{9D8B030D-6E8A-4147-A177-3AD203B41FA5}">
                      <a16:colId xmlns:a16="http://schemas.microsoft.com/office/drawing/2014/main" xmlns="" val="1625134388"/>
                    </a:ext>
                  </a:extLst>
                </a:gridCol>
                <a:gridCol w="2488214">
                  <a:extLst>
                    <a:ext uri="{9D8B030D-6E8A-4147-A177-3AD203B41FA5}">
                      <a16:colId xmlns:a16="http://schemas.microsoft.com/office/drawing/2014/main" xmlns="" val="1128597809"/>
                    </a:ext>
                  </a:extLst>
                </a:gridCol>
                <a:gridCol w="2488214">
                  <a:extLst>
                    <a:ext uri="{9D8B030D-6E8A-4147-A177-3AD203B41FA5}">
                      <a16:colId xmlns:a16="http://schemas.microsoft.com/office/drawing/2014/main" xmlns="" val="3486865"/>
                    </a:ext>
                  </a:extLst>
                </a:gridCol>
                <a:gridCol w="2488214">
                  <a:extLst>
                    <a:ext uri="{9D8B030D-6E8A-4147-A177-3AD203B41FA5}">
                      <a16:colId xmlns:a16="http://schemas.microsoft.com/office/drawing/2014/main" xmlns="" val="3924959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03511318"/>
                  </a:ext>
                </a:extLst>
              </a:tr>
              <a:tr h="175551">
                <a:tc>
                  <a:txBody>
                    <a:bodyPr/>
                    <a:lstStyle/>
                    <a:p>
                      <a:r>
                        <a:rPr lang="en-US" dirty="0"/>
                        <a:t>Anna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Simpson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anna@yahoo.com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3596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SoftUni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881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Stephan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Johnson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5829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Gabriel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Peterson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g.p@gmail.com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30693858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20706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F2814593-EF9E-41B6-AA78-3D36DF93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8. Get People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EFC920C-C64F-4678-B290-ACA3AE037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976" y="1209453"/>
            <a:ext cx="9506047" cy="55272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latin typeface="Consolas" panose="020B0609020204030204" pitchFamily="49" charset="0"/>
              </a:rPr>
              <a:t> Person {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firstName</a:t>
            </a:r>
            <a:r>
              <a:rPr lang="en-US" sz="2000" b="1" dirty="0">
                <a:latin typeface="Consolas" panose="020B0609020204030204" pitchFamily="49" charset="0"/>
              </a:rPr>
              <a:t>, </a:t>
            </a:r>
            <a:r>
              <a:rPr lang="en-US" sz="2000" b="1" dirty="0" err="1">
                <a:latin typeface="Consolas" panose="020B0609020204030204" pitchFamily="49" charset="0"/>
              </a:rPr>
              <a:t>lastName</a:t>
            </a:r>
            <a:r>
              <a:rPr lang="en-US" sz="2000" b="1" dirty="0">
                <a:latin typeface="Consolas" panose="020B0609020204030204" pitchFamily="49" charset="0"/>
              </a:rPr>
              <a:t>, age, email) {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this.firstName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firstName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this.lastName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lastName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this.age</a:t>
            </a:r>
            <a:r>
              <a:rPr lang="en-US" sz="2000" b="1" dirty="0">
                <a:latin typeface="Consolas" panose="020B0609020204030204" pitchFamily="49" charset="0"/>
              </a:rPr>
              <a:t> = age;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this.email</a:t>
            </a:r>
            <a:r>
              <a:rPr lang="en-US" sz="2000" b="1" dirty="0">
                <a:latin typeface="Consolas" panose="020B0609020204030204" pitchFamily="49" charset="0"/>
              </a:rPr>
              <a:t> = email;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toString</a:t>
            </a:r>
            <a:r>
              <a:rPr lang="en-US" sz="2000" b="1" dirty="0">
                <a:latin typeface="Consolas" panose="020B0609020204030204" pitchFamily="49" charset="0"/>
              </a:rPr>
              <a:t>() {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return `${</a:t>
            </a:r>
            <a:r>
              <a:rPr lang="en-US" sz="2000" b="1" dirty="0" err="1">
                <a:latin typeface="Consolas" panose="020B0609020204030204" pitchFamily="49" charset="0"/>
              </a:rPr>
              <a:t>this.firstName</a:t>
            </a:r>
            <a:r>
              <a:rPr lang="en-US" sz="2000" b="1" dirty="0">
                <a:latin typeface="Consolas" panose="020B0609020204030204" pitchFamily="49" charset="0"/>
              </a:rPr>
              <a:t>} ${</a:t>
            </a:r>
            <a:r>
              <a:rPr lang="en-US" sz="2000" b="1" dirty="0" err="1">
                <a:latin typeface="Consolas" panose="020B0609020204030204" pitchFamily="49" charset="0"/>
              </a:rPr>
              <a:t>this.lastName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(age: ${</a:t>
            </a:r>
            <a:r>
              <a:rPr lang="en-US" sz="2000" b="1" dirty="0" err="1">
                <a:latin typeface="Consolas" panose="020B0609020204030204" pitchFamily="49" charset="0"/>
              </a:rPr>
              <a:t>this.age</a:t>
            </a:r>
            <a:r>
              <a:rPr lang="en-US" sz="2000" b="1" dirty="0">
                <a:latin typeface="Consolas" panose="020B0609020204030204" pitchFamily="49" charset="0"/>
              </a:rPr>
              <a:t>}, email: ${</a:t>
            </a:r>
            <a:r>
              <a:rPr lang="en-US" sz="2000" b="1" dirty="0" err="1">
                <a:latin typeface="Consolas" panose="020B0609020204030204" pitchFamily="49" charset="0"/>
              </a:rPr>
              <a:t>this.email</a:t>
            </a:r>
            <a:r>
              <a:rPr lang="en-US" sz="2000" b="1" dirty="0">
                <a:latin typeface="Consolas" panose="020B0609020204030204" pitchFamily="49" charset="0"/>
              </a:rPr>
              <a:t>})`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latin typeface="Consolas" panose="020B0609020204030204" pitchFamily="49" charset="0"/>
              </a:rPr>
              <a:t> [new Person('Anna', 'Simpson', 22, 'anna@yahoo.com'),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...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//TODO for the rest of the people</a:t>
            </a:r>
            <a:endParaRPr lang="en-US" sz="20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72928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2813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601687" y="1585441"/>
            <a:ext cx="8379461" cy="491393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Objects 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dirty="0" smtClean="0">
                <a:solidFill>
                  <a:schemeClr val="bg2"/>
                </a:solidFill>
              </a:rPr>
              <a:t>Hold </a:t>
            </a:r>
            <a:r>
              <a:rPr lang="en-US" sz="3000" b="1" dirty="0">
                <a:solidFill>
                  <a:schemeClr val="bg1"/>
                </a:solidFill>
              </a:rPr>
              <a:t>key-value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en-US" sz="3000" dirty="0" smtClean="0">
                <a:solidFill>
                  <a:schemeClr val="bg2"/>
                </a:solidFill>
              </a:rPr>
              <a:t>pairs</a:t>
            </a:r>
            <a:r>
              <a:rPr lang="bg-BG" sz="3000" dirty="0" smtClean="0">
                <a:solidFill>
                  <a:schemeClr val="bg2"/>
                </a:solidFill>
              </a:rPr>
              <a:t> </a:t>
            </a:r>
            <a:r>
              <a:rPr lang="en-US" sz="3000" dirty="0" smtClean="0">
                <a:solidFill>
                  <a:schemeClr val="bg2"/>
                </a:solidFill>
              </a:rPr>
              <a:t>called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b="1" dirty="0" smtClean="0">
                <a:solidFill>
                  <a:schemeClr val="bg1"/>
                </a:solidFill>
              </a:rPr>
              <a:t>Methods</a:t>
            </a:r>
            <a:r>
              <a:rPr lang="en-US" sz="3000" dirty="0" smtClean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are </a:t>
            </a:r>
            <a:r>
              <a:rPr lang="en-US" sz="3000" b="1" dirty="0">
                <a:solidFill>
                  <a:schemeClr val="bg1"/>
                </a:solidFill>
              </a:rPr>
              <a:t>actions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2"/>
                </a:solidFill>
              </a:rPr>
              <a:t>that can be </a:t>
            </a:r>
            <a:r>
              <a:rPr lang="en-US" sz="3000" dirty="0" smtClean="0">
                <a:solidFill>
                  <a:schemeClr val="bg2"/>
                </a:solidFill>
              </a:rPr>
              <a:t/>
            </a:r>
            <a:br>
              <a:rPr lang="en-US" sz="3000" dirty="0" smtClean="0">
                <a:solidFill>
                  <a:schemeClr val="bg2"/>
                </a:solidFill>
              </a:rPr>
            </a:br>
            <a:r>
              <a:rPr lang="en-US" sz="3000" dirty="0" smtClean="0">
                <a:solidFill>
                  <a:schemeClr val="bg2"/>
                </a:solidFill>
              </a:rPr>
              <a:t>performed </a:t>
            </a:r>
            <a:r>
              <a:rPr lang="en-US" sz="3000" dirty="0">
                <a:solidFill>
                  <a:schemeClr val="bg2"/>
                </a:solidFill>
              </a:rPr>
              <a:t>on objects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000" dirty="0" smtClean="0">
                <a:solidFill>
                  <a:schemeClr val="bg2"/>
                </a:solidFill>
              </a:rPr>
              <a:t>JSON - </a:t>
            </a:r>
            <a:r>
              <a:rPr lang="en-US" sz="3000" b="1" dirty="0" smtClean="0">
                <a:solidFill>
                  <a:schemeClr val="bg1"/>
                </a:solidFill>
              </a:rPr>
              <a:t>data </a:t>
            </a:r>
            <a:r>
              <a:rPr lang="en-US" sz="3000" dirty="0">
                <a:solidFill>
                  <a:schemeClr val="bg2"/>
                </a:solidFill>
              </a:rPr>
              <a:t>interchange </a:t>
            </a:r>
            <a:r>
              <a:rPr lang="en-US" sz="3000" b="1" dirty="0" smtClean="0">
                <a:solidFill>
                  <a:schemeClr val="bg1"/>
                </a:solidFill>
              </a:rPr>
              <a:t>format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000" dirty="0" smtClean="0">
                <a:solidFill>
                  <a:schemeClr val="bg2"/>
                </a:solidFill>
              </a:rPr>
              <a:t>Classes - </a:t>
            </a:r>
            <a:r>
              <a:rPr lang="en-US" sz="3000" b="1" dirty="0" smtClean="0">
                <a:solidFill>
                  <a:schemeClr val="bg1"/>
                </a:solidFill>
              </a:rPr>
              <a:t>structure</a:t>
            </a:r>
            <a:r>
              <a:rPr lang="en-US" sz="3000" dirty="0" smtClean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for </a:t>
            </a:r>
            <a:r>
              <a:rPr lang="en-US" sz="3000" dirty="0" smtClean="0">
                <a:solidFill>
                  <a:schemeClr val="bg2"/>
                </a:solidFill>
              </a:rPr>
              <a:t>objects, that may define:</a:t>
            </a:r>
            <a:endParaRPr lang="en-US" sz="3000" dirty="0">
              <a:solidFill>
                <a:schemeClr val="bg2"/>
              </a:solidFill>
            </a:endParaRPr>
          </a:p>
          <a:p>
            <a:pPr lvl="1"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M</a:t>
            </a:r>
            <a:r>
              <a:rPr lang="en-US" sz="3000" b="1" dirty="0" smtClean="0">
                <a:solidFill>
                  <a:schemeClr val="bg1"/>
                </a:solidFill>
              </a:rPr>
              <a:t>ethods</a:t>
            </a:r>
            <a:r>
              <a:rPr lang="en-US" sz="3000" dirty="0" smtClean="0">
                <a:solidFill>
                  <a:schemeClr val="bg2"/>
                </a:solidFill>
              </a:rPr>
              <a:t> </a:t>
            </a:r>
          </a:p>
          <a:p>
            <a:pPr lvl="1">
              <a:buClr>
                <a:schemeClr val="bg2"/>
              </a:buClr>
            </a:pPr>
            <a:r>
              <a:rPr lang="en-US" sz="3000" b="1" dirty="0" err="1" smtClean="0">
                <a:solidFill>
                  <a:schemeClr val="bg1"/>
                </a:solidFill>
              </a:rPr>
              <a:t>Accessor</a:t>
            </a:r>
            <a:r>
              <a:rPr lang="en-US" sz="3000" b="1" dirty="0" smtClean="0">
                <a:solidFill>
                  <a:schemeClr val="bg1"/>
                </a:solidFill>
              </a:rPr>
              <a:t> properties</a:t>
            </a:r>
            <a:endParaRPr lang="en-US" sz="3000" b="1" dirty="0">
              <a:solidFill>
                <a:schemeClr val="bg2"/>
              </a:solidFill>
            </a:endParaRPr>
          </a:p>
          <a:p>
            <a:pPr lvl="1">
              <a:lnSpc>
                <a:spcPct val="95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  <a:p>
            <a:pPr lvl="1">
              <a:lnSpc>
                <a:spcPct val="95000"/>
              </a:lnSpc>
              <a:buClr>
                <a:schemeClr val="bg2"/>
              </a:buClr>
            </a:pPr>
            <a:endParaRPr lang="en-US" sz="3100" dirty="0">
              <a:solidFill>
                <a:schemeClr val="bg2"/>
              </a:solidFill>
            </a:endParaRPr>
          </a:p>
          <a:p>
            <a:pPr>
              <a:lnSpc>
                <a:spcPct val="95000"/>
              </a:lnSpc>
              <a:buClr>
                <a:schemeClr val="bg2"/>
              </a:buClr>
            </a:pPr>
            <a:endParaRPr lang="en-US" sz="3300" dirty="0">
              <a:solidFill>
                <a:schemeClr val="bg2"/>
              </a:solidFill>
            </a:endParaRPr>
          </a:p>
          <a:p>
            <a:pPr>
              <a:lnSpc>
                <a:spcPct val="95000"/>
              </a:lnSpc>
              <a:buClr>
                <a:schemeClr val="bg2"/>
              </a:buClr>
            </a:pPr>
            <a:endParaRPr lang="en-US" sz="3300" dirty="0">
              <a:solidFill>
                <a:schemeClr val="bg2"/>
              </a:solidFill>
            </a:endParaRPr>
          </a:p>
          <a:p>
            <a:pPr>
              <a:lnSpc>
                <a:spcPct val="95000"/>
              </a:lnSpc>
              <a:buClr>
                <a:schemeClr val="bg2"/>
              </a:buClr>
            </a:pPr>
            <a:endParaRPr lang="en-US" sz="3300" dirty="0">
              <a:solidFill>
                <a:schemeClr val="bg2"/>
              </a:solidFill>
            </a:endParaRPr>
          </a:p>
          <a:p>
            <a:pPr>
              <a:lnSpc>
                <a:spcPct val="95000"/>
              </a:lnSpc>
              <a:buClr>
                <a:schemeClr val="bg2"/>
              </a:buClr>
            </a:pPr>
            <a:endParaRPr lang="en-US" sz="3300" dirty="0">
              <a:solidFill>
                <a:schemeClr val="bg2"/>
              </a:solidFill>
            </a:endParaRPr>
          </a:p>
          <a:p>
            <a:pPr>
              <a:lnSpc>
                <a:spcPct val="95000"/>
              </a:lnSpc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lnSpc>
                <a:spcPct val="95000"/>
              </a:lnSpc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63898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18496" y="1712759"/>
            <a:ext cx="2955008" cy="185606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Objects 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Objects and Properties</a:t>
            </a:r>
          </a:p>
        </p:txBody>
      </p:sp>
    </p:spTree>
    <p:extLst>
      <p:ext uri="{BB962C8B-B14F-4D97-AF65-F5344CB8AC3E}">
        <p14:creationId xmlns:p14="http://schemas.microsoft.com/office/powerpoint/2010/main" xmlns="" val="2076407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xmlns="" val="3538928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44186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07090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687520" cy="527604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3200" dirty="0"/>
              <a:t>An object is a </a:t>
            </a:r>
            <a:r>
              <a:rPr lang="en-US" sz="3200" b="1" dirty="0">
                <a:solidFill>
                  <a:schemeClr val="bg1"/>
                </a:solidFill>
              </a:rPr>
              <a:t>collection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of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fields</a:t>
            </a:r>
            <a:r>
              <a:rPr lang="en-US" sz="3200" dirty="0"/>
              <a:t>, and a field is an </a:t>
            </a:r>
            <a:br>
              <a:rPr lang="en-US" sz="3200" dirty="0"/>
            </a:br>
            <a:r>
              <a:rPr lang="en-US" sz="3200" dirty="0"/>
              <a:t>association between a name (or </a:t>
            </a:r>
            <a:r>
              <a:rPr lang="en-US" sz="3200" b="1" dirty="0">
                <a:solidFill>
                  <a:schemeClr val="bg1"/>
                </a:solidFill>
              </a:rPr>
              <a:t>key</a:t>
            </a:r>
            <a:r>
              <a:rPr lang="en-US" sz="3200" dirty="0"/>
              <a:t>) and a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1200"/>
              </a:spcBef>
            </a:pPr>
            <a:r>
              <a:rPr lang="en-US" sz="3200" dirty="0" smtClean="0"/>
              <a:t>Objects </a:t>
            </a:r>
            <a:r>
              <a:rPr lang="en-US" sz="3200" dirty="0"/>
              <a:t>are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/>
              <a:t> </a:t>
            </a:r>
            <a:endParaRPr lang="en-US" sz="3200" dirty="0" smtClean="0"/>
          </a:p>
          <a:p>
            <a:pPr>
              <a:spcBef>
                <a:spcPts val="1200"/>
              </a:spcBef>
            </a:pPr>
            <a:r>
              <a:rPr lang="en-US" sz="3200" dirty="0"/>
              <a:t>You define (and create) a JavaScript object with an </a:t>
            </a:r>
            <a:r>
              <a:rPr lang="en-US" sz="3200" b="1" dirty="0">
                <a:solidFill>
                  <a:schemeClr val="bg1"/>
                </a:solidFill>
              </a:rPr>
              <a:t>object literal</a:t>
            </a:r>
            <a:r>
              <a:rPr lang="en-US" sz="3200" dirty="0" smtClean="0"/>
              <a:t>:</a:t>
            </a:r>
          </a:p>
          <a:p>
            <a:pPr>
              <a:spcBef>
                <a:spcPts val="1200"/>
              </a:spcBef>
            </a:pPr>
            <a:endParaRPr lang="en-US" sz="3200" dirty="0"/>
          </a:p>
          <a:p>
            <a:pPr marL="0" indent="0">
              <a:spcBef>
                <a:spcPts val="1200"/>
              </a:spcBef>
              <a:buNone/>
            </a:pPr>
            <a:endParaRPr lang="en-US" sz="3200" dirty="0" smtClean="0"/>
          </a:p>
          <a:p>
            <a:pPr marL="0" indent="0">
              <a:spcBef>
                <a:spcPts val="1200"/>
              </a:spcBef>
              <a:buNone/>
            </a:pPr>
            <a:endParaRPr lang="en-US" sz="3400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106000" y="3827319"/>
            <a:ext cx="4140365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person = 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bg1"/>
                </a:solidFill>
              </a:rPr>
              <a:t>firstName</a:t>
            </a:r>
            <a:r>
              <a:rPr lang="en-US" dirty="0" smtClean="0">
                <a:solidFill>
                  <a:schemeClr val="bg1"/>
                </a:solidFill>
              </a:rPr>
              <a:t>: "</a:t>
            </a:r>
            <a:r>
              <a:rPr lang="en-US" dirty="0">
                <a:solidFill>
                  <a:schemeClr val="bg1"/>
                </a:solidFill>
              </a:rPr>
              <a:t>John"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 smtClean="0">
                <a:solidFill>
                  <a:schemeClr val="tx1"/>
                </a:solidFill>
              </a:rPr>
              <a:t>: "</a:t>
            </a:r>
            <a:r>
              <a:rPr lang="en-US" dirty="0">
                <a:solidFill>
                  <a:schemeClr val="tx1"/>
                </a:solidFill>
              </a:rPr>
              <a:t>Doe",</a:t>
            </a:r>
          </a:p>
          <a:p>
            <a:r>
              <a:rPr lang="en-US" dirty="0">
                <a:solidFill>
                  <a:schemeClr val="tx1"/>
                </a:solidFill>
              </a:rPr>
              <a:t>    age</a:t>
            </a:r>
            <a:r>
              <a:rPr lang="en-US" dirty="0" smtClean="0">
                <a:solidFill>
                  <a:schemeClr val="tx1"/>
                </a:solidFill>
              </a:rPr>
              <a:t>: 50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3198496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41054"/>
            <a:ext cx="10059434" cy="527604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in-memory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of a reference type is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itself (a memory address)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Holding References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29693" y="3032364"/>
            <a:ext cx="4189646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 = {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: 'John'};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01292" y="3035240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9602508" y="3482620"/>
            <a:ext cx="1092878" cy="612648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0695386" y="3482616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John</a:t>
            </a:r>
          </a:p>
        </p:txBody>
      </p:sp>
      <p:sp>
        <p:nvSpPr>
          <p:cNvPr id="11" name="Right Arrow 10"/>
          <p:cNvSpPr/>
          <p:nvPr/>
        </p:nvSpPr>
        <p:spPr bwMode="auto">
          <a:xfrm rot="1129018">
            <a:off x="8771526" y="3375833"/>
            <a:ext cx="653626" cy="19659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629693" y="3907903"/>
            <a:ext cx="4189646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y = 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529678" y="3908967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23" name="Right Arrow 22"/>
          <p:cNvSpPr/>
          <p:nvPr/>
        </p:nvSpPr>
        <p:spPr bwMode="auto">
          <a:xfrm rot="20606069">
            <a:off x="8785719" y="4116993"/>
            <a:ext cx="653626" cy="19659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 Placeholder 5"/>
          <p:cNvSpPr txBox="1">
            <a:spLocks/>
          </p:cNvSpPr>
          <p:nvPr/>
        </p:nvSpPr>
        <p:spPr>
          <a:xfrm>
            <a:off x="2629693" y="4900956"/>
            <a:ext cx="5140622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y.name</a:t>
            </a:r>
            <a:r>
              <a:rPr lang="en-US" dirty="0">
                <a:solidFill>
                  <a:schemeClr val="tx1"/>
                </a:solidFill>
              </a:rPr>
              <a:t> = "John";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console.log(x.name</a:t>
            </a:r>
            <a:r>
              <a:rPr lang="en-US" dirty="0" smtClean="0">
                <a:solidFill>
                  <a:schemeClr val="tx1"/>
                </a:solidFill>
              </a:rPr>
              <a:t>); </a:t>
            </a:r>
            <a:r>
              <a:rPr lang="en-US" i="1" dirty="0" smtClean="0">
                <a:solidFill>
                  <a:schemeClr val="accent2"/>
                </a:solidFill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 John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135371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3" grpId="0" animBg="1"/>
      <p:bldP spid="22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of an object can be explained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that is </a:t>
            </a: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to the object</a:t>
            </a:r>
          </a:p>
          <a:p>
            <a:r>
              <a:rPr lang="en-US" dirty="0"/>
              <a:t>Object properties are basically the same as </a:t>
            </a:r>
            <a:r>
              <a:rPr lang="en-US" b="1" dirty="0">
                <a:solidFill>
                  <a:schemeClr val="bg1"/>
                </a:solidFill>
              </a:rPr>
              <a:t>ordinary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JavaScript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  <a:r>
              <a:rPr lang="en-US" dirty="0"/>
              <a:t>, except for the </a:t>
            </a:r>
            <a:r>
              <a:rPr lang="en-US" b="1" dirty="0">
                <a:solidFill>
                  <a:schemeClr val="bg1"/>
                </a:solidFill>
              </a:rPr>
              <a:t>attachment</a:t>
            </a:r>
            <a:r>
              <a:rPr lang="en-US" dirty="0"/>
              <a:t> to </a:t>
            </a:r>
            <a:br>
              <a:rPr lang="en-US" dirty="0"/>
            </a:br>
            <a:r>
              <a:rPr lang="en-US" dirty="0"/>
              <a:t>objects</a:t>
            </a:r>
          </a:p>
        </p:txBody>
      </p:sp>
      <p:graphicFrame>
        <p:nvGraphicFramePr>
          <p:cNvPr id="5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95775972"/>
              </p:ext>
            </p:extLst>
          </p:nvPr>
        </p:nvGraphicFramePr>
        <p:xfrm>
          <a:off x="4031572" y="4260691"/>
          <a:ext cx="5415675" cy="182753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06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firstName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lastName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age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274392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and Accessing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1" y="983404"/>
            <a:ext cx="10036163" cy="5276048"/>
          </a:xfrm>
        </p:spPr>
        <p:txBody>
          <a:bodyPr>
            <a:normAutofit/>
          </a:bodyPr>
          <a:lstStyle/>
          <a:p>
            <a:r>
              <a:rPr lang="en-US" sz="2800" dirty="0"/>
              <a:t>Simple</a:t>
            </a:r>
            <a:r>
              <a:rPr lang="en-US" sz="2800" b="1" dirty="0">
                <a:solidFill>
                  <a:schemeClr val="bg1"/>
                </a:solidFill>
              </a:rPr>
              <a:t> dot-notation</a:t>
            </a:r>
          </a:p>
          <a:p>
            <a:endParaRPr lang="en-US" sz="3200" dirty="0"/>
          </a:p>
          <a:p>
            <a:pPr>
              <a:buNone/>
            </a:pPr>
            <a:endParaRPr lang="en-US" sz="2800" dirty="0" smtClean="0"/>
          </a:p>
          <a:p>
            <a:endParaRPr lang="en-US" sz="2800" dirty="0" smtClean="0"/>
          </a:p>
          <a:p>
            <a:pPr>
              <a:buClr>
                <a:schemeClr val="tx2"/>
              </a:buClr>
            </a:pPr>
            <a:r>
              <a:rPr lang="en-US" sz="2800" b="1" dirty="0" smtClean="0">
                <a:solidFill>
                  <a:schemeClr val="bg1"/>
                </a:solidFill>
              </a:rPr>
              <a:t>Bracket-notation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51050" y="1562100"/>
            <a:ext cx="8766068" cy="147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let person = { name: 'Peter' };</a:t>
            </a:r>
          </a:p>
          <a:p>
            <a:pPr>
              <a:spcBef>
                <a:spcPts val="0"/>
              </a:spcBef>
            </a:pPr>
            <a:r>
              <a:rPr lang="en-US" dirty="0" err="1">
                <a:solidFill>
                  <a:schemeClr val="tx1"/>
                </a:solidFill>
              </a:rPr>
              <a:t>person.age</a:t>
            </a:r>
            <a:r>
              <a:rPr lang="en-US" dirty="0">
                <a:solidFill>
                  <a:schemeClr val="tx1"/>
                </a:solidFill>
              </a:rPr>
              <a:t> = 21; // { name: 'Peter', age: 21 }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>
                <a:solidFill>
                  <a:schemeClr val="bg1"/>
                </a:solidFill>
              </a:rPr>
              <a:t>person.name</a:t>
            </a:r>
            <a:r>
              <a:rPr lang="en-US" dirty="0">
                <a:solidFill>
                  <a:schemeClr val="tx1"/>
                </a:solidFill>
              </a:rPr>
              <a:t>); </a:t>
            </a:r>
            <a:r>
              <a:rPr lang="en-US" i="1" dirty="0">
                <a:solidFill>
                  <a:schemeClr val="accent2"/>
                </a:solidFill>
              </a:rPr>
              <a:t>// Peter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051050" y="4362450"/>
            <a:ext cx="8766068" cy="14796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person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smtClean="0">
                <a:solidFill>
                  <a:schemeClr val="tx1"/>
                </a:solidFill>
              </a:rPr>
              <a:t>'job-title'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smtClean="0">
                <a:solidFill>
                  <a:schemeClr val="tx1"/>
                </a:solidFill>
              </a:rPr>
              <a:t>'Trainer';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console.log(person</a:t>
            </a:r>
            <a:r>
              <a:rPr lang="en-US" dirty="0" smtClean="0">
                <a:solidFill>
                  <a:schemeClr val="bg1"/>
                </a:solidFill>
              </a:rPr>
              <a:t>[</a:t>
            </a:r>
            <a:r>
              <a:rPr lang="en-US" dirty="0" smtClean="0">
                <a:solidFill>
                  <a:schemeClr val="tx1"/>
                </a:solidFill>
              </a:rPr>
              <a:t>'job-title'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r>
              <a:rPr lang="en-US" i="1" dirty="0" smtClean="0">
                <a:solidFill>
                  <a:schemeClr val="accent2"/>
                </a:solidFill>
              </a:rPr>
              <a:t>// </a:t>
            </a:r>
            <a:r>
              <a:rPr lang="en-US" i="1" dirty="0">
                <a:solidFill>
                  <a:schemeClr val="accent2"/>
                </a:solidFill>
              </a:rPr>
              <a:t>Trainer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console.log(</a:t>
            </a:r>
            <a:r>
              <a:rPr lang="en-US" dirty="0" err="1" smtClean="0">
                <a:solidFill>
                  <a:schemeClr val="tx1"/>
                </a:solidFill>
              </a:rPr>
              <a:t>person.job</a:t>
            </a:r>
            <a:r>
              <a:rPr lang="en-US" dirty="0" smtClean="0">
                <a:solidFill>
                  <a:schemeClr val="tx1"/>
                </a:solidFill>
              </a:rPr>
              <a:t>-title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i="1" dirty="0" err="1">
                <a:solidFill>
                  <a:schemeClr val="accent2"/>
                </a:solidFill>
              </a:rPr>
              <a:t>ReferenceError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242020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and Accessing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1" y="983404"/>
            <a:ext cx="10036163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Unassigned</a:t>
            </a:r>
            <a:r>
              <a:rPr lang="en-US" sz="3200" dirty="0" smtClean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properties</a:t>
            </a:r>
            <a:r>
              <a:rPr lang="en-US" sz="3200" dirty="0"/>
              <a:t> of an object are </a:t>
            </a:r>
            <a:r>
              <a:rPr lang="en-US" sz="3200" b="1" dirty="0" smtClean="0">
                <a:solidFill>
                  <a:schemeClr val="bg1"/>
                </a:solidFill>
              </a:rPr>
              <a:t>undefined</a:t>
            </a:r>
          </a:p>
          <a:p>
            <a:pPr>
              <a:buClr>
                <a:schemeClr val="tx1"/>
              </a:buClr>
            </a:pPr>
            <a:endParaRPr lang="en-US" sz="3200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200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051050" y="1739900"/>
            <a:ext cx="9690100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person = { name: 'Peter' </a:t>
            </a:r>
            <a:r>
              <a:rPr lang="en-US" dirty="0" smtClean="0">
                <a:solidFill>
                  <a:schemeClr val="tx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console.log(</a:t>
            </a:r>
            <a:r>
              <a:rPr lang="en-US" dirty="0" err="1" smtClean="0">
                <a:solidFill>
                  <a:schemeClr val="bg1"/>
                </a:solidFill>
              </a:rPr>
              <a:t>person.lastName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 undefined</a:t>
            </a:r>
          </a:p>
        </p:txBody>
      </p:sp>
    </p:spTree>
    <p:extLst>
      <p:ext uri="{BB962C8B-B14F-4D97-AF65-F5344CB8AC3E}">
        <p14:creationId xmlns:p14="http://schemas.microsoft.com/office/powerpoint/2010/main" xmlns="" val="4242020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4509</TotalTime>
  <Words>1216</Words>
  <Application>Microsoft Office PowerPoint</Application>
  <PresentationFormat>По избор</PresentationFormat>
  <Paragraphs>478</Paragraphs>
  <Slides>42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42</vt:i4>
      </vt:variant>
    </vt:vector>
  </HeadingPairs>
  <TitlesOfParts>
    <vt:vector size="43" baseType="lpstr">
      <vt:lpstr>SoftUni</vt:lpstr>
      <vt:lpstr>Objects &amp; Classes</vt:lpstr>
      <vt:lpstr>Table of Contents</vt:lpstr>
      <vt:lpstr>Have a Question?</vt:lpstr>
      <vt:lpstr>Objects  </vt:lpstr>
      <vt:lpstr>What is an Object?</vt:lpstr>
      <vt:lpstr>Variables Holding References</vt:lpstr>
      <vt:lpstr>Object Properties</vt:lpstr>
      <vt:lpstr>Assigning and Accessing Properties</vt:lpstr>
      <vt:lpstr>Assigning and Accessing Properties</vt:lpstr>
      <vt:lpstr>Object Methods</vt:lpstr>
      <vt:lpstr>Deleting Properties</vt:lpstr>
      <vt:lpstr>Comparing Objects</vt:lpstr>
      <vt:lpstr>Looping Through Objects</vt:lpstr>
      <vt:lpstr>Object Keys and Values</vt:lpstr>
      <vt:lpstr>For… in Loop</vt:lpstr>
      <vt:lpstr>For…of Loop</vt:lpstr>
      <vt:lpstr>JSON</vt:lpstr>
      <vt:lpstr>JavaScript Object Notation</vt:lpstr>
      <vt:lpstr>Syntax Rules</vt:lpstr>
      <vt:lpstr>Parsing from Strings</vt:lpstr>
      <vt:lpstr>Converting to String</vt:lpstr>
      <vt:lpstr>Problem: 3. From JSON to HTML Table</vt:lpstr>
      <vt:lpstr>Solution: 3. From JSON to HTML Table</vt:lpstr>
      <vt:lpstr>Definition, Constructor, Prototype, Fields</vt:lpstr>
      <vt:lpstr>Class Definition</vt:lpstr>
      <vt:lpstr>Defining Class</vt:lpstr>
      <vt:lpstr>Hoisting</vt:lpstr>
      <vt:lpstr>Class Body</vt:lpstr>
      <vt:lpstr>Prototype Methods</vt:lpstr>
      <vt:lpstr>Accessor Properties</vt:lpstr>
      <vt:lpstr>Accessor Properties in Action</vt:lpstr>
      <vt:lpstr>Static Methods</vt:lpstr>
      <vt:lpstr>Private Properties</vt:lpstr>
      <vt:lpstr>Accessing Private Properties</vt:lpstr>
      <vt:lpstr>Problem: 7. Person</vt:lpstr>
      <vt:lpstr>Solution: 7. Person</vt:lpstr>
      <vt:lpstr>Problem: 8. Get People</vt:lpstr>
      <vt:lpstr>Solution: 8. Get People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JS-Advanced-Objects-and-Classes</dc:title>
  <dc:subject>Software Development</dc:subject>
  <dc:creator>Software University</dc:creator>
  <cp:keywords>JS-Advanced 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Bozhidar</cp:lastModifiedBy>
  <cp:revision>55</cp:revision>
  <dcterms:created xsi:type="dcterms:W3CDTF">2018-05-23T13:08:44Z</dcterms:created>
  <dcterms:modified xsi:type="dcterms:W3CDTF">2020-08-26T15:45:36Z</dcterms:modified>
  <cp:category>programming;computer programming;software development;web development</cp:category>
</cp:coreProperties>
</file>