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  <p:embeddedFont>
      <p:font typeface="DM Serif Display"/>
      <p:regular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Meow Meow Meow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7A2C5F-835D-45EC-99C7-38E057482C8F}">
  <a:tblStyle styleId="{887A2C5F-835D-45EC-99C7-38E057482C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erifDisplay-regular.fntdata"/><Relationship Id="rId20" Type="http://schemas.openxmlformats.org/officeDocument/2006/relationships/slide" Target="slides/slide14.xml"/><Relationship Id="rId41" Type="http://schemas.openxmlformats.org/officeDocument/2006/relationships/font" Target="fonts/DMSerifDisplay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01T12:40:02.794">
    <p:pos x="6000" y="0"/>
    <p:text>Класифікувати типи витрат</p:text>
  </p:cm>
  <p:cm authorId="0" idx="2" dt="2020-12-01T12:33:01.698">
    <p:pos x="6000" y="0"/>
    <p:text>Капітальні і операційні(регулярні)</p:text>
  </p:cm>
  <p:cm authorId="0" idx="3" dt="2020-12-01T12:35:57.005">
    <p:pos x="6000" y="0"/>
    <p:text>Тип повернення інвестицій ROI</p:text>
  </p:cm>
  <p:cm authorId="0" idx="4" dt="2020-12-01T12:40:02.794">
    <p:pos x="6000" y="0"/>
    <p:text>— позиціонування на основі доступу (access-based positioning) передбачає, що постачальники послуг роблять своєї відмінною рисою готовність надавати послуги з урахуванням місця розташування, масштабу і структури замовника.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ea86a61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aea86a617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ea86a617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ea86a6174_1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ea86a6174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aea86a6174_1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ea86a6174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aea86a6174_1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ea86a6174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aea86a6174_1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ea86a617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aea86a6174_1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ea86a617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aea86a6174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ea86a617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aea86a6174_1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ea86a6174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aea86a6174_1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ea86a6174_1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ea86a6174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7bb0f447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7bb0f44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ea86a617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aea86a6174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ea86a6174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aea86a6174_1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ea86a6174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aea86a6174_1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a86a617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aea86a6174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ea86a617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aea86a6174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ea86a617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aea86a6174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ea86a617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aea86a6174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a86a617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aea86a6174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ea86a6174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aea86a6174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a86a617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aea86a6174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191F"/>
            </a:gs>
            <a:gs pos="50000">
              <a:srgbClr val="11191F"/>
            </a:gs>
            <a:gs pos="100000">
              <a:srgbClr val="525666"/>
            </a:gs>
          </a:gsLst>
          <a:lin ang="168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9720"/>
            <a:ext cx="9144000" cy="5133600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8823"/>
            </a:srgbClr>
          </a:solidFill>
          <a:ln>
            <a:noFill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188720" y="2380320"/>
            <a:ext cx="6766200" cy="1685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234800" y="2380320"/>
            <a:ext cx="67662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DefenceCatalyst LibreSandbox™</a:t>
            </a:r>
            <a:br>
              <a:rPr b="0" i="0" lang="en" sz="1800" u="none" cap="none" strike="noStrike"/>
            </a:br>
            <a:br>
              <a:rPr b="0" i="0" lang="en" sz="1800" u="none" cap="none" strike="noStrike"/>
            </a:br>
            <a:r>
              <a:rPr b="0" i="0" lang="en" sz="6000" u="none" cap="none" strike="noStrik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Free</a:t>
            </a:r>
            <a:br>
              <a:rPr b="0" i="0" lang="en" sz="1800" u="none" cap="none" strike="noStrike"/>
            </a:br>
            <a:r>
              <a:rPr b="0" i="0" lang="en" sz="6000" u="none" cap="none" strike="noStrik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as in</a:t>
            </a:r>
            <a:br>
              <a:rPr b="0" i="0" lang="en" sz="1800" u="none" cap="none" strike="noStrike"/>
            </a:br>
            <a:r>
              <a:rPr b="0" i="0" lang="en" sz="6000" u="none" cap="none" strike="noStrike">
                <a:solidFill>
                  <a:srgbClr val="FF88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Freedom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273750" y="1652700"/>
            <a:ext cx="86790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Стратегія </a:t>
            </a:r>
            <a:r>
              <a:rPr lang="en" sz="6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найму</a:t>
            </a:r>
            <a:endParaRPr i="0" sz="6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73758" y="2851920"/>
            <a:ext cx="20310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Розробка</a:t>
            </a:r>
            <a:endParaRPr b="1" i="0" sz="11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Внутрішній надавач послуг розробки відлагодження та рефакторингу. Є внутрішнім, як найбільш затребуваний тип послуги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2380940" y="2851920"/>
            <a:ext cx="20310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Аудит безпеки коду</a:t>
            </a:r>
            <a:endParaRPr b="1" i="0" sz="11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Постачальник послуг тестування коду на помилки. Внутрішній, так як використовується після кожного проходження циклу розробки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4505210" y="2851270"/>
            <a:ext cx="20310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Аудит мережевих компонентів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Зовнішній постачальник сервісу тестування на проникнення. Використовується декілька разів, на фінальних стадіях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705660" y="2851256"/>
            <a:ext cx="20310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Технічна підтримка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Внутрішній надавач послуг. Внутрішній, так як є базовим виконавцем послуги у портфоліо. Може використовувати не досвідчених спеціалістів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273750" y="1652700"/>
            <a:ext cx="86790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Стратегія </a:t>
            </a:r>
            <a:r>
              <a:rPr lang="en" sz="6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найму</a:t>
            </a:r>
            <a:endParaRPr i="0" sz="6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273753" y="2851925"/>
            <a:ext cx="76575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Зовнішній постачальник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1188720" y="1048320"/>
            <a:ext cx="6766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Наші</a:t>
            </a:r>
            <a:r>
              <a:rPr i="0" lang="en" sz="36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3600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Амбіції</a:t>
            </a:r>
            <a:endParaRPr i="0" sz="36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4" name="Google Shape;184;p25"/>
          <p:cNvGrpSpPr/>
          <p:nvPr/>
        </p:nvGrpSpPr>
        <p:grpSpPr>
          <a:xfrm>
            <a:off x="1188725" y="1954438"/>
            <a:ext cx="1507320" cy="2009770"/>
            <a:chOff x="1188000" y="1955150"/>
            <a:chExt cx="1507320" cy="2009770"/>
          </a:xfrm>
        </p:grpSpPr>
        <p:sp>
          <p:nvSpPr>
            <p:cNvPr id="185" name="Google Shape;185;p25"/>
            <p:cNvSpPr/>
            <p:nvPr/>
          </p:nvSpPr>
          <p:spPr>
            <a:xfrm>
              <a:off x="1246245" y="1955150"/>
              <a:ext cx="14484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97A5C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Клієнтський додаток</a:t>
              </a:r>
              <a:endParaRPr b="0" i="0" sz="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1297800" y="2694960"/>
              <a:ext cx="1236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Клієнтський додаток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1297800" y="3228120"/>
              <a:ext cx="1269300" cy="7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Настільний/мобільний додаток для ізоляції сервісів метрики</a:t>
              </a:r>
              <a:endParaRPr b="0" i="0" sz="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 flipH="1">
              <a:off x="1188000" y="2382840"/>
              <a:ext cx="1506600" cy="1428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188720" y="2522160"/>
              <a:ext cx="1506600" cy="1428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25"/>
          <p:cNvGrpSpPr/>
          <p:nvPr/>
        </p:nvGrpSpPr>
        <p:grpSpPr>
          <a:xfrm>
            <a:off x="2591640" y="1955150"/>
            <a:ext cx="1507905" cy="2009770"/>
            <a:chOff x="2591640" y="1955150"/>
            <a:chExt cx="1507905" cy="2009770"/>
          </a:xfrm>
        </p:grpSpPr>
        <p:sp>
          <p:nvSpPr>
            <p:cNvPr id="191" name="Google Shape;191;p25"/>
            <p:cNvSpPr/>
            <p:nvPr/>
          </p:nvSpPr>
          <p:spPr>
            <a:xfrm>
              <a:off x="2592345" y="1955150"/>
              <a:ext cx="15072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97A5C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Серверний додаток</a:t>
              </a:r>
              <a:endParaRPr b="0" i="0" sz="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701440" y="2694960"/>
              <a:ext cx="1236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Проксифікація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2701440" y="3228120"/>
              <a:ext cx="1269300" cy="7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Проксі-сервер для фільтрації метрик на прикладному рівні мережевої моделі OSI</a:t>
              </a:r>
              <a:endParaRPr b="0" i="0" sz="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 flipH="1">
              <a:off x="2591640" y="2382840"/>
              <a:ext cx="1506600" cy="1428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2592360" y="2522160"/>
              <a:ext cx="1506600" cy="1428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25"/>
          <p:cNvGrpSpPr/>
          <p:nvPr/>
        </p:nvGrpSpPr>
        <p:grpSpPr>
          <a:xfrm>
            <a:off x="3997795" y="1954450"/>
            <a:ext cx="1507325" cy="2009750"/>
            <a:chOff x="3997795" y="1954450"/>
            <a:chExt cx="1507325" cy="2009750"/>
          </a:xfrm>
        </p:grpSpPr>
        <p:sp>
          <p:nvSpPr>
            <p:cNvPr id="197" name="Google Shape;197;p25"/>
            <p:cNvSpPr/>
            <p:nvPr/>
          </p:nvSpPr>
          <p:spPr>
            <a:xfrm>
              <a:off x="3997795" y="1954450"/>
              <a:ext cx="15066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97A5C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Приватна ОС</a:t>
              </a:r>
              <a:endParaRPr b="0" i="0" sz="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107600" y="2694240"/>
              <a:ext cx="1236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Надійна платформа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4107600" y="3227400"/>
              <a:ext cx="1269300" cy="7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Надійна програмна платформа для ваших програм та сервісів</a:t>
              </a:r>
              <a:endParaRPr b="0" i="0" sz="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 flipH="1">
              <a:off x="3997800" y="2382120"/>
              <a:ext cx="1506600" cy="1428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998520" y="2521440"/>
              <a:ext cx="1506600" cy="1428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25"/>
          <p:cNvGrpSpPr/>
          <p:nvPr/>
        </p:nvGrpSpPr>
        <p:grpSpPr>
          <a:xfrm>
            <a:off x="5405040" y="1954450"/>
            <a:ext cx="1507813" cy="2009750"/>
            <a:chOff x="5405040" y="1954450"/>
            <a:chExt cx="1507813" cy="2009750"/>
          </a:xfrm>
        </p:grpSpPr>
        <p:sp>
          <p:nvSpPr>
            <p:cNvPr id="203" name="Google Shape;203;p25"/>
            <p:cNvSpPr/>
            <p:nvPr/>
          </p:nvSpPr>
          <p:spPr>
            <a:xfrm>
              <a:off x="5405053" y="1954450"/>
              <a:ext cx="15078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97A5C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Апаратна платформа</a:t>
              </a:r>
              <a:endParaRPr b="0" i="0" sz="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5514840" y="2694240"/>
              <a:ext cx="1236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Приватний простір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514840" y="3227400"/>
              <a:ext cx="1269300" cy="7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Приватний простір для ваших сервісів. Результат злиття апаратної і програмної частини</a:t>
              </a:r>
              <a:endParaRPr b="0" i="0" sz="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 flipH="1">
              <a:off x="5405040" y="2382120"/>
              <a:ext cx="1506600" cy="1428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405760" y="2521440"/>
              <a:ext cx="1506600" cy="1428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25666"/>
            </a:gs>
            <a:gs pos="50000">
              <a:srgbClr val="525666"/>
            </a:gs>
            <a:gs pos="100000">
              <a:srgbClr val="757B96"/>
            </a:gs>
          </a:gsLst>
          <a:lin ang="1680027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1477080" y="1298160"/>
            <a:ext cx="6190059" cy="2948467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rgbClr val="E6E6EC"/>
              </a:gs>
              <a:gs pos="50000">
                <a:srgbClr val="E6E6EC"/>
              </a:gs>
              <a:gs pos="100000">
                <a:srgbClr val="FFFFFF"/>
              </a:gs>
            </a:gsLst>
            <a:lin ang="1680027" scaled="0"/>
          </a:gradFill>
          <a:ln>
            <a:noFill/>
          </a:ln>
          <a:effectLst>
            <a:outerShdw blurRad="242888" rotWithShape="0" algn="bl" dir="5400000" dist="9360">
              <a:schemeClr val="dk1">
                <a:alpha val="49800"/>
              </a:schemeClr>
            </a:outerShdw>
          </a:effectLst>
        </p:spPr>
      </p:sp>
      <p:sp>
        <p:nvSpPr>
          <p:cNvPr id="213" name="Google Shape;213;p26"/>
          <p:cNvSpPr txBox="1"/>
          <p:nvPr/>
        </p:nvSpPr>
        <p:spPr>
          <a:xfrm>
            <a:off x="1188720" y="743400"/>
            <a:ext cx="6766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Наші </a:t>
            </a:r>
            <a:r>
              <a:rPr lang="en" sz="36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ДЦ</a:t>
            </a:r>
            <a:endParaRPr i="0" sz="36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4434050" y="1678150"/>
            <a:ext cx="659100" cy="201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Montserrat"/>
                <a:ea typeface="Montserrat"/>
                <a:cs typeface="Montserrat"/>
                <a:sym typeface="Montserrat"/>
              </a:rPr>
              <a:t>Наша штаб-квартира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2340870" y="1790500"/>
            <a:ext cx="378" cy="170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sm" w="sm" type="none"/>
          </a:ln>
        </p:spPr>
      </p:sp>
      <p:sp>
        <p:nvSpPr>
          <p:cNvPr id="217" name="Google Shape;217;p26"/>
          <p:cNvSpPr/>
          <p:nvPr/>
        </p:nvSpPr>
        <p:spPr>
          <a:xfrm>
            <a:off x="3028915" y="3371760"/>
            <a:ext cx="378" cy="170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sm" w="sm" type="none"/>
          </a:ln>
        </p:spPr>
      </p:sp>
      <p:sp>
        <p:nvSpPr>
          <p:cNvPr id="218" name="Google Shape;218;p26"/>
          <p:cNvSpPr/>
          <p:nvPr/>
        </p:nvSpPr>
        <p:spPr>
          <a:xfrm>
            <a:off x="4271500" y="1749500"/>
            <a:ext cx="378" cy="170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sm" w="sm" type="none"/>
          </a:ln>
        </p:spPr>
      </p:sp>
      <p:sp>
        <p:nvSpPr>
          <p:cNvPr id="219" name="Google Shape;219;p26"/>
          <p:cNvSpPr/>
          <p:nvPr/>
        </p:nvSpPr>
        <p:spPr>
          <a:xfrm>
            <a:off x="6738370" y="2078850"/>
            <a:ext cx="378" cy="170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sm" w="sm" type="none"/>
          </a:ln>
        </p:spPr>
      </p:sp>
      <p:sp>
        <p:nvSpPr>
          <p:cNvPr id="220" name="Google Shape;220;p26"/>
          <p:cNvSpPr/>
          <p:nvPr/>
        </p:nvSpPr>
        <p:spPr>
          <a:xfrm>
            <a:off x="6643005" y="3201115"/>
            <a:ext cx="378" cy="170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sm" w="sm" type="none"/>
          </a:ln>
        </p:spPr>
      </p:sp>
      <p:sp>
        <p:nvSpPr>
          <p:cNvPr id="221" name="Google Shape;221;p26"/>
          <p:cNvSpPr/>
          <p:nvPr/>
        </p:nvSpPr>
        <p:spPr>
          <a:xfrm>
            <a:off x="6529470" y="2078850"/>
            <a:ext cx="378" cy="170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sm" w="sm" type="none"/>
          </a:ln>
        </p:spPr>
      </p:sp>
      <p:sp>
        <p:nvSpPr>
          <p:cNvPr id="222" name="Google Shape;222;p26"/>
          <p:cNvSpPr/>
          <p:nvPr/>
        </p:nvSpPr>
        <p:spPr>
          <a:xfrm>
            <a:off x="5676438" y="2506738"/>
            <a:ext cx="378" cy="170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sm" w="sm" type="none"/>
          </a:ln>
        </p:spPr>
      </p:sp>
      <p:sp>
        <p:nvSpPr>
          <p:cNvPr id="223" name="Google Shape;223;p26"/>
          <p:cNvSpPr/>
          <p:nvPr/>
        </p:nvSpPr>
        <p:spPr>
          <a:xfrm>
            <a:off x="3581263" y="1298138"/>
            <a:ext cx="378" cy="170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sm" w="sm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1638345" y="327945"/>
            <a:ext cx="6766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Наші </a:t>
            </a:r>
            <a:r>
              <a:rPr lang="en" sz="3600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ключові </a:t>
            </a:r>
            <a:r>
              <a:rPr lang="en" sz="3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принципи</a:t>
            </a:r>
            <a:endParaRPr i="0" sz="36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1221245" y="3297736"/>
            <a:ext cx="20310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Нульова довіра</a:t>
            </a:r>
            <a:endParaRPr b="1"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Не довіряти жодній програмі. Без винятків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3556502" y="3297674"/>
            <a:ext cx="20310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Превентивна дія</a:t>
            </a:r>
            <a:endParaRPr b="1"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Аналізувати інформацію, перед виконанням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5891760" y="3297624"/>
            <a:ext cx="20310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KISS</a:t>
            </a:r>
            <a:endParaRPr b="1"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Keep it simple stupid. Зробити приватність доступною кожному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3556510" y="2869219"/>
            <a:ext cx="371166" cy="371145"/>
            <a:chOff x="336960" y="3758400"/>
            <a:chExt cx="371166" cy="371145"/>
          </a:xfrm>
        </p:grpSpPr>
        <p:sp>
          <p:nvSpPr>
            <p:cNvPr id="234" name="Google Shape;234;p27"/>
            <p:cNvSpPr/>
            <p:nvPr/>
          </p:nvSpPr>
          <p:spPr>
            <a:xfrm>
              <a:off x="336960" y="3758400"/>
              <a:ext cx="371166" cy="371145"/>
            </a:xfrm>
            <a:custGeom>
              <a:rect b="b" l="l" r="r" t="t"/>
              <a:pathLst>
                <a:path extrusionOk="0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5" name="Google Shape;235;p27"/>
            <p:cNvSpPr/>
            <p:nvPr/>
          </p:nvSpPr>
          <p:spPr>
            <a:xfrm>
              <a:off x="353520" y="4051800"/>
              <a:ext cx="61199" cy="61199"/>
            </a:xfrm>
            <a:custGeom>
              <a:rect b="b" l="l" r="r" t="t"/>
              <a:pathLst>
                <a:path extrusionOk="0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6" name="Google Shape;236;p27"/>
            <p:cNvSpPr/>
            <p:nvPr/>
          </p:nvSpPr>
          <p:spPr>
            <a:xfrm>
              <a:off x="401040" y="4087800"/>
              <a:ext cx="39239" cy="39239"/>
            </a:xfrm>
            <a:custGeom>
              <a:rect b="b" l="l" r="r" t="t"/>
              <a:pathLst>
                <a:path extrusionOk="0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7" name="Google Shape;237;p27"/>
            <p:cNvSpPr/>
            <p:nvPr/>
          </p:nvSpPr>
          <p:spPr>
            <a:xfrm>
              <a:off x="339480" y="4026240"/>
              <a:ext cx="38880" cy="38880"/>
            </a:xfrm>
            <a:custGeom>
              <a:rect b="b" l="l" r="r" t="t"/>
              <a:pathLst>
                <a:path extrusionOk="0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38" name="Google Shape;238;p27"/>
          <p:cNvSpPr/>
          <p:nvPr/>
        </p:nvSpPr>
        <p:spPr>
          <a:xfrm>
            <a:off x="1221245" y="2906101"/>
            <a:ext cx="340560" cy="297377"/>
          </a:xfrm>
          <a:custGeom>
            <a:rect b="b" l="l" r="r" t="t"/>
            <a:pathLst>
              <a:path extrusionOk="0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88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39" name="Google Shape;239;p27"/>
          <p:cNvGrpSpPr/>
          <p:nvPr/>
        </p:nvGrpSpPr>
        <p:grpSpPr>
          <a:xfrm>
            <a:off x="5898790" y="2838064"/>
            <a:ext cx="452519" cy="433445"/>
            <a:chOff x="4251240" y="4291920"/>
            <a:chExt cx="452519" cy="433445"/>
          </a:xfrm>
        </p:grpSpPr>
        <p:sp>
          <p:nvSpPr>
            <p:cNvPr id="240" name="Google Shape;240;p27"/>
            <p:cNvSpPr/>
            <p:nvPr/>
          </p:nvSpPr>
          <p:spPr>
            <a:xfrm>
              <a:off x="4591080" y="4291920"/>
              <a:ext cx="74879" cy="74879"/>
            </a:xfrm>
            <a:custGeom>
              <a:rect b="b" l="l" r="r" t="t"/>
              <a:pathLst>
                <a:path extrusionOk="0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1" name="Google Shape;241;p27"/>
            <p:cNvSpPr/>
            <p:nvPr/>
          </p:nvSpPr>
          <p:spPr>
            <a:xfrm>
              <a:off x="4326480" y="4313880"/>
              <a:ext cx="74519" cy="74519"/>
            </a:xfrm>
            <a:custGeom>
              <a:rect b="b" l="l" r="r" t="t"/>
              <a:pathLst>
                <a:path extrusionOk="0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2" name="Google Shape;242;p27"/>
            <p:cNvSpPr/>
            <p:nvPr/>
          </p:nvSpPr>
          <p:spPr>
            <a:xfrm>
              <a:off x="4251240" y="4544640"/>
              <a:ext cx="74879" cy="74879"/>
            </a:xfrm>
            <a:custGeom>
              <a:rect b="b" l="l" r="r" t="t"/>
              <a:pathLst>
                <a:path extrusionOk="0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3" name="Google Shape;243;p27"/>
            <p:cNvSpPr/>
            <p:nvPr/>
          </p:nvSpPr>
          <p:spPr>
            <a:xfrm>
              <a:off x="4436280" y="4651560"/>
              <a:ext cx="74519" cy="73804"/>
            </a:xfrm>
            <a:custGeom>
              <a:rect b="b" l="l" r="r" t="t"/>
              <a:pathLst>
                <a:path extrusionOk="0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4" name="Google Shape;244;p27"/>
            <p:cNvSpPr/>
            <p:nvPr/>
          </p:nvSpPr>
          <p:spPr>
            <a:xfrm>
              <a:off x="4629240" y="4488840"/>
              <a:ext cx="74519" cy="74879"/>
            </a:xfrm>
            <a:custGeom>
              <a:rect b="b" l="l" r="r" t="t"/>
              <a:pathLst>
                <a:path extrusionOk="0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4401360" y="4423680"/>
              <a:ext cx="158401" cy="158755"/>
            </a:xfrm>
            <a:custGeom>
              <a:rect b="b" l="l" r="r" t="t"/>
              <a:pathLst>
                <a:path extrusionOk="0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6" name="Google Shape;246;p27"/>
            <p:cNvSpPr/>
            <p:nvPr/>
          </p:nvSpPr>
          <p:spPr>
            <a:xfrm>
              <a:off x="4363920" y="4351320"/>
              <a:ext cx="68397" cy="88563"/>
            </a:xfrm>
            <a:custGeom>
              <a:rect b="b" l="l" r="r" t="t"/>
              <a:pathLst>
                <a:path extrusionOk="0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4532400" y="4329720"/>
              <a:ext cx="96477" cy="112325"/>
            </a:xfrm>
            <a:custGeom>
              <a:rect b="b" l="l" r="r" t="t"/>
              <a:pathLst>
                <a:path extrusionOk="0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4559400" y="4512960"/>
              <a:ext cx="106555" cy="13320"/>
            </a:xfrm>
            <a:custGeom>
              <a:rect b="b" l="l" r="r" t="t"/>
              <a:pathLst>
                <a:path extrusionOk="0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9" name="Google Shape;249;p27"/>
            <p:cNvSpPr/>
            <p:nvPr/>
          </p:nvSpPr>
          <p:spPr>
            <a:xfrm>
              <a:off x="4473360" y="4582080"/>
              <a:ext cx="3600" cy="106204"/>
            </a:xfrm>
            <a:custGeom>
              <a:rect b="b" l="l" r="r" t="t"/>
              <a:pathLst>
                <a:path extrusionOk="0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288680" y="4533480"/>
              <a:ext cx="118445" cy="48959"/>
            </a:xfrm>
            <a:custGeom>
              <a:rect b="b" l="l" r="r" t="t"/>
              <a:pathLst>
                <a:path extrusionOk="0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/>
        </p:nvSpPr>
        <p:spPr>
          <a:xfrm>
            <a:off x="961170" y="414395"/>
            <a:ext cx="6766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Наші </a:t>
            </a:r>
            <a:r>
              <a:rPr lang="en" sz="3600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позиції</a:t>
            </a:r>
            <a:endParaRPr i="0" sz="3600" u="none" cap="none" strike="noStrike">
              <a:solidFill>
                <a:srgbClr val="FF88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662752" y="1188625"/>
            <a:ext cx="78954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Позиціонування на основі доступу </a:t>
            </a:r>
            <a:endParaRPr b="1"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Надання послуг на основі диференціювання можливостей за ціновим  та ринковим сегментом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Інкрементування кількості вкладених людських ресурсів на основі “нішевості”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Надання доступу до людських ресурсів базуючись на тому, наскільки масово(в людських одиницях) компанія поширює свої послуги</a:t>
            </a:r>
            <a:b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b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8718056" y="4673525"/>
            <a:ext cx="234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 b="9882" l="3248" r="3398" t="22709"/>
          <a:stretch/>
        </p:blipFill>
        <p:spPr>
          <a:xfrm>
            <a:off x="204127" y="501075"/>
            <a:ext cx="8735724" cy="41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1188720" y="4101480"/>
            <a:ext cx="6766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50" y="2682273"/>
            <a:ext cx="3910524" cy="241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600" y="2682273"/>
            <a:ext cx="3910524" cy="2421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950" y="152388"/>
            <a:ext cx="3910524" cy="241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4600" y="169304"/>
            <a:ext cx="3910524" cy="232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Підрахунок</a:t>
            </a:r>
            <a:r>
              <a:rPr lang="en" sz="6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витрат</a:t>
            </a:r>
            <a:endParaRPr sz="6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279" name="Google Shape;279;p31"/>
          <p:cNvGraphicFramePr/>
          <p:nvPr/>
        </p:nvGraphicFramePr>
        <p:xfrm>
          <a:off x="1024388" y="12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{887A2C5F-835D-45EC-99C7-38E057482C8F}</a:tableStyleId>
              </a:tblPr>
              <a:tblGrid>
                <a:gridCol w="3219500"/>
                <a:gridCol w="2110500"/>
              </a:tblGrid>
              <a:tr h="48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Розхідний матеріал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Витрати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Приміщення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$400-$600/міс.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Техніка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$20000-$40000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Обслуговування офісу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$200-$400/міс.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Комунальні послуги, інтернет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$50-$100/міс.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Реклама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$3000-$8000/міс.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Повернення </a:t>
            </a:r>
            <a:r>
              <a:rPr lang="en" sz="4800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інвестицій</a:t>
            </a:r>
            <a:endParaRPr sz="4800">
              <a:solidFill>
                <a:srgbClr val="FF88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2538450" y="2183251"/>
            <a:ext cx="4067100" cy="7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(CVI)-(CI)/(CI)</a:t>
            </a:r>
            <a:endParaRPr sz="4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716726" y="1048325"/>
            <a:ext cx="7488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Приватність</a:t>
            </a:r>
            <a:r>
              <a:rPr i="0" lang="en" sz="3600" u="none" cap="none" strike="noStrike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3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 сучасному світі</a:t>
            </a:r>
            <a:endParaRPr i="0" sz="36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299799" y="1708925"/>
            <a:ext cx="41811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Інформаційні компанії - не ваші друзі, це просто машини для збору інформації</a:t>
            </a:r>
            <a:endParaRPr b="1" sz="1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b="1" i="1" lang="en" sz="1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Річард Столлман</a:t>
            </a:r>
            <a:endParaRPr b="1" i="1" sz="1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716724" y="1708926"/>
            <a:ext cx="31830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Повний контроль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Тримайте приватні дані під контролем</a:t>
            </a:r>
            <a:r>
              <a:rPr b="0" i="0" lang="en" sz="12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r>
              <a:rPr lang="en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Приватність у віртуальному світі - така ж реальна.</a:t>
            </a:r>
            <a:r>
              <a:rPr b="0" i="0" lang="en" sz="12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Будьте готові захищати її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br>
              <a:rPr b="0" i="0" lang="en" sz="1800" u="none" cap="none" strike="noStrike"/>
            </a:br>
            <a:br>
              <a:rPr b="0" i="0" lang="en" sz="1800" u="none" cap="none" strike="noStrike"/>
            </a:br>
            <a:r>
              <a:rPr lang="en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Відчуйте полегшення</a:t>
            </a:r>
            <a:br>
              <a:rPr b="0" i="0" lang="en" sz="12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br>
              <a:rPr b="0" i="0" lang="en" sz="12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Не потрібно бути технічним спеціалістом. Бути приватним - це як два пальці об асфальт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/>
        </p:nvSpPr>
        <p:spPr>
          <a:xfrm>
            <a:off x="1188720" y="4101480"/>
            <a:ext cx="6766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33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275" y="290920"/>
            <a:ext cx="7955100" cy="456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4"/>
          <p:cNvPicPr preferRelativeResize="0"/>
          <p:nvPr/>
        </p:nvPicPr>
        <p:blipFill rotWithShape="1">
          <a:blip r:embed="rId3">
            <a:alphaModFix amt="25000"/>
          </a:blip>
          <a:srcRect b="0" l="0" r="2950" t="1384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4"/>
          <p:cNvSpPr txBox="1"/>
          <p:nvPr/>
        </p:nvSpPr>
        <p:spPr>
          <a:xfrm>
            <a:off x="194500" y="3904425"/>
            <a:ext cx="88734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7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Дякуємо за увагу</a:t>
            </a:r>
            <a:endParaRPr sz="7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891545" y="3214590"/>
            <a:ext cx="55875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4">
            <a:alphaModFix amt="99000"/>
          </a:blip>
          <a:stretch>
            <a:fillRect/>
          </a:stretch>
        </p:blipFill>
        <p:spPr>
          <a:xfrm>
            <a:off x="0" y="23"/>
            <a:ext cx="9144000" cy="514346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63850" y="1087350"/>
            <a:ext cx="5587500" cy="18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Шлях до  </a:t>
            </a:r>
            <a:r>
              <a:rPr lang="en" sz="6600">
                <a:solidFill>
                  <a:srgbClr val="FF8800"/>
                </a:solidFill>
                <a:latin typeface="Montserrat"/>
                <a:ea typeface="Montserrat"/>
                <a:cs typeface="Montserrat"/>
                <a:sym typeface="Montserrat"/>
              </a:rPr>
              <a:t>приватності</a:t>
            </a:r>
            <a:r>
              <a:rPr i="0" lang="en" sz="6600" u="none" cap="none" strike="noStrike">
                <a:solidFill>
                  <a:srgbClr val="FF8800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99620" y="3088590"/>
            <a:ext cx="55875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Як бути приватним у сучасному світі?</a:t>
            </a:r>
            <a:b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На роздуми дається 30 секунд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965500" y="4213600"/>
            <a:ext cx="18333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urier New"/>
              <a:buChar char="-"/>
            </a:pPr>
            <a:r>
              <a:rPr b="1" lang="en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ЖАК ФРЕСКО -</a:t>
            </a:r>
            <a:endParaRPr b="1" i="0" sz="13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28600" y="2378520"/>
            <a:ext cx="86868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Не потрібно прощатись з улюбленими сервісами</a:t>
            </a:r>
            <a:r>
              <a:rPr lang="en" sz="48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endParaRPr sz="48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Просто </a:t>
            </a:r>
            <a:r>
              <a:rPr lang="en" sz="4800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ізолюйте </a:t>
            </a:r>
            <a:r>
              <a:rPr lang="en" sz="4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їх</a:t>
            </a:r>
            <a:br>
              <a:rPr b="0" i="0" lang="en" sz="1800" u="none" cap="none" strike="noStrike"/>
            </a:b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188720" y="3780360"/>
            <a:ext cx="6766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6244796" y="3137452"/>
            <a:ext cx="1670612" cy="1304636"/>
            <a:chOff x="3682440" y="4299480"/>
            <a:chExt cx="460084" cy="418689"/>
          </a:xfrm>
        </p:grpSpPr>
        <p:sp>
          <p:nvSpPr>
            <p:cNvPr id="86" name="Google Shape;86;p17"/>
            <p:cNvSpPr/>
            <p:nvPr/>
          </p:nvSpPr>
          <p:spPr>
            <a:xfrm>
              <a:off x="3728880" y="4517280"/>
              <a:ext cx="366482" cy="200889"/>
            </a:xfrm>
            <a:custGeom>
              <a:rect b="b" l="l" r="r" t="t"/>
              <a:pathLst>
                <a:path extrusionOk="0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" name="Google Shape;87;p17"/>
            <p:cNvSpPr/>
            <p:nvPr/>
          </p:nvSpPr>
          <p:spPr>
            <a:xfrm>
              <a:off x="3729600" y="4299480"/>
              <a:ext cx="366132" cy="105115"/>
            </a:xfrm>
            <a:custGeom>
              <a:rect b="b" l="l" r="r" t="t"/>
              <a:pathLst>
                <a:path extrusionOk="0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8" name="Google Shape;88;p17"/>
            <p:cNvSpPr/>
            <p:nvPr/>
          </p:nvSpPr>
          <p:spPr>
            <a:xfrm>
              <a:off x="3682440" y="4404960"/>
              <a:ext cx="230044" cy="189370"/>
            </a:xfrm>
            <a:custGeom>
              <a:rect b="b" l="l" r="r" t="t"/>
              <a:pathLst>
                <a:path extrusionOk="0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" name="Google Shape;89;p17"/>
            <p:cNvSpPr/>
            <p:nvPr/>
          </p:nvSpPr>
          <p:spPr>
            <a:xfrm>
              <a:off x="3912480" y="4404960"/>
              <a:ext cx="230044" cy="189370"/>
            </a:xfrm>
            <a:custGeom>
              <a:rect b="b" l="l" r="r" t="t"/>
              <a:pathLst>
                <a:path extrusionOk="0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" name="Google Shape;90;p17"/>
            <p:cNvSpPr/>
            <p:nvPr/>
          </p:nvSpPr>
          <p:spPr>
            <a:xfrm>
              <a:off x="3912480" y="4509360"/>
              <a:ext cx="360" cy="208450"/>
            </a:xfrm>
            <a:custGeom>
              <a:rect b="b" l="l" r="r" t="t"/>
              <a:pathLst>
                <a:path extrusionOk="0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188725" y="1231926"/>
            <a:ext cx="67662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Кожен з нас носить жучок у кишені, який знає, де ми і хто ми. Діти, народжуючись сьогодні, не знають про існування приватного життя. Вони можуть ніколи не зрозуміти, як це, - не бути під стеженням</a:t>
            </a:r>
            <a:br>
              <a:rPr lang="en" sz="2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2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                                               </a:t>
            </a:r>
            <a:br>
              <a:rPr lang="en" sz="2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n" sz="2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2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                                               </a:t>
            </a:r>
            <a:r>
              <a:rPr i="1" lang="en" sz="2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Едвард Сноуден</a:t>
            </a:r>
            <a:endParaRPr i="1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360200" y="1402775"/>
            <a:ext cx="7989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Проблеми</a:t>
            </a:r>
            <a:r>
              <a:rPr lang="en" sz="5000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Приватності</a:t>
            </a:r>
            <a:endParaRPr i="0" sz="5000" u="none" cap="none" strike="noStrike">
              <a:solidFill>
                <a:srgbClr val="FF88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188895" y="2851920"/>
            <a:ext cx="67662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1264925" y="2498225"/>
            <a:ext cx="627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5900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				Наше рішення</a:t>
            </a:r>
            <a:b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Мікрофон					Заборонити доступ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Камера					Фіктивізувати апаратну конфігурацію 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Місцезнаходження			Фіктивне, схоже на справжнє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IP Адреса					Проксифікація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Апаратна конфігурація		Фіктивізувати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Програмна конфігурація		Замінити хеш системи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 rot="978703">
            <a:off x="4413765" y="1095113"/>
            <a:ext cx="285500" cy="272526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0"/>
          <p:cNvSpPr txBox="1"/>
          <p:nvPr/>
        </p:nvSpPr>
        <p:spPr>
          <a:xfrm>
            <a:off x="598025" y="2325985"/>
            <a:ext cx="67662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0"/>
          <p:cNvGrpSpPr/>
          <p:nvPr/>
        </p:nvGrpSpPr>
        <p:grpSpPr>
          <a:xfrm>
            <a:off x="5625771" y="97129"/>
            <a:ext cx="2268682" cy="2268473"/>
            <a:chOff x="5038946" y="331517"/>
            <a:chExt cx="2268682" cy="2268473"/>
          </a:xfrm>
        </p:grpSpPr>
        <p:sp>
          <p:nvSpPr>
            <p:cNvPr id="112" name="Google Shape;112;p20"/>
            <p:cNvSpPr/>
            <p:nvPr/>
          </p:nvSpPr>
          <p:spPr>
            <a:xfrm rot="978623">
              <a:off x="5860076" y="1285202"/>
              <a:ext cx="946800" cy="946800"/>
            </a:xfrm>
            <a:custGeom>
              <a:rect b="b" l="l" r="r" t="t"/>
              <a:pathLst>
                <a:path extrusionOk="0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3" name="Google Shape;113;p20"/>
            <p:cNvSpPr/>
            <p:nvPr/>
          </p:nvSpPr>
          <p:spPr>
            <a:xfrm rot="978634">
              <a:off x="5258883" y="551531"/>
              <a:ext cx="1828808" cy="1828443"/>
            </a:xfrm>
            <a:custGeom>
              <a:rect b="b" l="l" r="r" t="t"/>
              <a:pathLst>
                <a:path extrusionOk="0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14" name="Google Shape;114;p20"/>
          <p:cNvGrpSpPr/>
          <p:nvPr/>
        </p:nvGrpSpPr>
        <p:grpSpPr>
          <a:xfrm>
            <a:off x="4860428" y="2335754"/>
            <a:ext cx="832157" cy="832164"/>
            <a:chOff x="4860428" y="2335754"/>
            <a:chExt cx="832157" cy="832164"/>
          </a:xfrm>
        </p:grpSpPr>
        <p:sp>
          <p:nvSpPr>
            <p:cNvPr id="115" name="Google Shape;115;p20"/>
            <p:cNvSpPr/>
            <p:nvPr/>
          </p:nvSpPr>
          <p:spPr>
            <a:xfrm rot="391263">
              <a:off x="4900676" y="2376005"/>
              <a:ext cx="751660" cy="751662"/>
            </a:xfrm>
            <a:custGeom>
              <a:rect b="b" l="l" r="r" t="t"/>
              <a:pathLst>
                <a:path extrusionOk="0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6" name="Google Shape;116;p20"/>
            <p:cNvSpPr/>
            <p:nvPr/>
          </p:nvSpPr>
          <p:spPr>
            <a:xfrm rot="391257">
              <a:off x="4903919" y="2936881"/>
              <a:ext cx="123843" cy="123843"/>
            </a:xfrm>
            <a:custGeom>
              <a:rect b="b" l="l" r="r" t="t"/>
              <a:pathLst>
                <a:path extrusionOk="0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7" name="Google Shape;117;p20"/>
            <p:cNvSpPr/>
            <p:nvPr/>
          </p:nvSpPr>
          <p:spPr>
            <a:xfrm rot="391159">
              <a:off x="4993920" y="3017159"/>
              <a:ext cx="79560" cy="79560"/>
            </a:xfrm>
            <a:custGeom>
              <a:rect b="b" l="l" r="r" t="t"/>
              <a:pathLst>
                <a:path extrusionOk="0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8" name="Google Shape;118;p20"/>
            <p:cNvSpPr/>
            <p:nvPr/>
          </p:nvSpPr>
          <p:spPr>
            <a:xfrm rot="391154">
              <a:off x="4884481" y="2879640"/>
              <a:ext cx="79560" cy="79560"/>
            </a:xfrm>
            <a:custGeom>
              <a:rect b="b" l="l" r="r" t="t"/>
              <a:pathLst>
                <a:path extrusionOk="0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19" name="Google Shape;119;p20"/>
          <p:cNvSpPr/>
          <p:nvPr/>
        </p:nvSpPr>
        <p:spPr>
          <a:xfrm rot="3675447">
            <a:off x="6343927" y="2569686"/>
            <a:ext cx="311049" cy="297001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0"/>
          <p:cNvSpPr txBox="1"/>
          <p:nvPr/>
        </p:nvSpPr>
        <p:spPr>
          <a:xfrm>
            <a:off x="1844200" y="516800"/>
            <a:ext cx="53436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Аналіз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ринку</a:t>
            </a:r>
            <a:endParaRPr i="0" sz="4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" name="Google Shape;121;p20"/>
          <p:cNvSpPr/>
          <p:nvPr/>
        </p:nvSpPr>
        <p:spPr>
          <a:xfrm rot="978814">
            <a:off x="6798961" y="2374925"/>
            <a:ext cx="173512" cy="165597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0"/>
          <p:cNvSpPr/>
          <p:nvPr/>
        </p:nvSpPr>
        <p:spPr>
          <a:xfrm rot="2257673">
            <a:off x="5419756" y="1377432"/>
            <a:ext cx="173511" cy="165595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0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23074" l="3037" r="3513" t="14000"/>
          <a:stretch/>
        </p:blipFill>
        <p:spPr>
          <a:xfrm>
            <a:off x="104775" y="2035175"/>
            <a:ext cx="7477123" cy="28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7893" l="0" r="30555" t="0"/>
          <a:stretch/>
        </p:blipFill>
        <p:spPr>
          <a:xfrm>
            <a:off x="7133650" y="0"/>
            <a:ext cx="20103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 rot="2257673">
            <a:off x="6257956" y="1139307"/>
            <a:ext cx="173511" cy="165595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0"/>
          <p:cNvSpPr/>
          <p:nvPr/>
        </p:nvSpPr>
        <p:spPr>
          <a:xfrm rot="2257673">
            <a:off x="5448331" y="834507"/>
            <a:ext cx="173511" cy="165595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0"/>
          <p:cNvSpPr/>
          <p:nvPr/>
        </p:nvSpPr>
        <p:spPr>
          <a:xfrm rot="2257673">
            <a:off x="6553231" y="1691757"/>
            <a:ext cx="173511" cy="165595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0"/>
          <p:cNvSpPr/>
          <p:nvPr/>
        </p:nvSpPr>
        <p:spPr>
          <a:xfrm rot="978703">
            <a:off x="3737490" y="1533263"/>
            <a:ext cx="285500" cy="272526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0"/>
          <p:cNvSpPr/>
          <p:nvPr/>
        </p:nvSpPr>
        <p:spPr>
          <a:xfrm rot="978839">
            <a:off x="4601927" y="1445099"/>
            <a:ext cx="378061" cy="336897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31" name="Google Shape;131;p20"/>
          <p:cNvGrpSpPr/>
          <p:nvPr/>
        </p:nvGrpSpPr>
        <p:grpSpPr>
          <a:xfrm>
            <a:off x="217087" y="418806"/>
            <a:ext cx="1455672" cy="1389990"/>
            <a:chOff x="3174120" y="2637000"/>
            <a:chExt cx="342713" cy="349560"/>
          </a:xfrm>
        </p:grpSpPr>
        <p:sp>
          <p:nvSpPr>
            <p:cNvPr id="132" name="Google Shape;132;p20"/>
            <p:cNvSpPr/>
            <p:nvPr/>
          </p:nvSpPr>
          <p:spPr>
            <a:xfrm>
              <a:off x="3174120" y="2637000"/>
              <a:ext cx="264243" cy="264233"/>
            </a:xfrm>
            <a:custGeom>
              <a:rect b="b" l="l" r="r" t="t"/>
              <a:pathLst>
                <a:path extrusionOk="0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3" name="Google Shape;133;p20"/>
            <p:cNvSpPr/>
            <p:nvPr/>
          </p:nvSpPr>
          <p:spPr>
            <a:xfrm>
              <a:off x="3204720" y="2667600"/>
              <a:ext cx="202683" cy="202683"/>
            </a:xfrm>
            <a:custGeom>
              <a:rect b="b" l="l" r="r" t="t"/>
              <a:pathLst>
                <a:path extrusionOk="0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4" name="Google Shape;134;p20"/>
            <p:cNvSpPr/>
            <p:nvPr/>
          </p:nvSpPr>
          <p:spPr>
            <a:xfrm>
              <a:off x="3234960" y="2698200"/>
              <a:ext cx="70920" cy="70920"/>
            </a:xfrm>
            <a:custGeom>
              <a:rect b="b" l="l" r="r" t="t"/>
              <a:pathLst>
                <a:path extrusionOk="0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5" name="Google Shape;135;p20"/>
            <p:cNvSpPr/>
            <p:nvPr/>
          </p:nvSpPr>
          <p:spPr>
            <a:xfrm>
              <a:off x="3387600" y="2858040"/>
              <a:ext cx="129233" cy="128520"/>
            </a:xfrm>
            <a:custGeom>
              <a:rect b="b" l="l" r="r" t="t"/>
              <a:pathLst>
                <a:path extrusionOk="0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36" name="Google Shape;136;p20"/>
          <p:cNvSpPr/>
          <p:nvPr/>
        </p:nvSpPr>
        <p:spPr>
          <a:xfrm rot="978703">
            <a:off x="508515" y="2180963"/>
            <a:ext cx="285500" cy="272526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0"/>
          <p:cNvSpPr/>
          <p:nvPr/>
        </p:nvSpPr>
        <p:spPr>
          <a:xfrm rot="978703">
            <a:off x="1318140" y="2066663"/>
            <a:ext cx="285500" cy="272526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16162" l="-1350" r="1349" t="19262"/>
          <a:stretch/>
        </p:blipFill>
        <p:spPr>
          <a:xfrm>
            <a:off x="0" y="1781175"/>
            <a:ext cx="9144002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2834674" y="372333"/>
            <a:ext cx="51093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Ринкові</a:t>
            </a:r>
            <a:r>
              <a:rPr lang="en" sz="48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" sz="4800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перспективи</a:t>
            </a:r>
            <a:endParaRPr i="0" sz="4800" u="none" cap="none" strike="noStrike">
              <a:solidFill>
                <a:srgbClr val="FF88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650562" y="549548"/>
            <a:ext cx="1639598" cy="1065675"/>
            <a:chOff x="3722760" y="3250080"/>
            <a:chExt cx="369021" cy="267832"/>
          </a:xfrm>
        </p:grpSpPr>
        <p:sp>
          <p:nvSpPr>
            <p:cNvPr id="146" name="Google Shape;146;p21"/>
            <p:cNvSpPr/>
            <p:nvPr/>
          </p:nvSpPr>
          <p:spPr>
            <a:xfrm>
              <a:off x="3722760" y="3250080"/>
              <a:ext cx="369021" cy="267832"/>
            </a:xfrm>
            <a:custGeom>
              <a:rect b="b" l="l" r="r" t="t"/>
              <a:pathLst>
                <a:path extrusionOk="0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7" name="Google Shape;147;p21"/>
            <p:cNvSpPr/>
            <p:nvPr/>
          </p:nvSpPr>
          <p:spPr>
            <a:xfrm>
              <a:off x="3758760" y="3289320"/>
              <a:ext cx="297377" cy="179273"/>
            </a:xfrm>
            <a:custGeom>
              <a:rect b="b" l="l" r="r" t="t"/>
              <a:pathLst>
                <a:path extrusionOk="0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482658" y="1022157"/>
            <a:ext cx="8470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Дизайн архітектури</a:t>
            </a:r>
            <a:endParaRPr b="1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○"/>
            </a:pPr>
            <a:r>
              <a:rPr b="1"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Дизайн програмних компонентів</a:t>
            </a:r>
            <a:endParaRPr b="1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○"/>
            </a:pPr>
            <a:r>
              <a:rPr b="1"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Декомпозиція програмного рішення</a:t>
            </a:r>
            <a:endParaRPr b="1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●"/>
            </a:pPr>
            <a:r>
              <a:rPr b="1"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Розробка МРП</a:t>
            </a:r>
            <a:endParaRPr b="1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○"/>
            </a:pPr>
            <a:r>
              <a:rPr b="1"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Цикл розробки Agile</a:t>
            </a:r>
            <a:endParaRPr b="1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●"/>
            </a:pPr>
            <a:r>
              <a:rPr b="1"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Аудит безпеки</a:t>
            </a:r>
            <a:endParaRPr b="1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○"/>
            </a:pPr>
            <a:r>
              <a:rPr b="1"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Аудит коду</a:t>
            </a:r>
            <a:endParaRPr b="1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○"/>
            </a:pPr>
            <a:r>
              <a:rPr b="1"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Тестування мережі</a:t>
            </a:r>
            <a:endParaRPr b="1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53825" y="236450"/>
            <a:ext cx="80394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План</a:t>
            </a:r>
            <a:r>
              <a:rPr i="0" lang="en" sz="52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5200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розробки</a:t>
            </a:r>
            <a:r>
              <a:rPr i="0" lang="en" sz="5200" u="none" cap="none" strike="noStrike">
                <a:solidFill>
                  <a:srgbClr val="FF88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i="0" sz="52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8404560" y="467352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97A5C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5" name="Google Shape;155;p22"/>
          <p:cNvGrpSpPr/>
          <p:nvPr/>
        </p:nvGrpSpPr>
        <p:grpSpPr>
          <a:xfrm flipH="1">
            <a:off x="5207727" y="1801907"/>
            <a:ext cx="2943905" cy="2136787"/>
            <a:chOff x="3157920" y="3250080"/>
            <a:chExt cx="368998" cy="267832"/>
          </a:xfrm>
        </p:grpSpPr>
        <p:sp>
          <p:nvSpPr>
            <p:cNvPr id="156" name="Google Shape;156;p22"/>
            <p:cNvSpPr/>
            <p:nvPr/>
          </p:nvSpPr>
          <p:spPr>
            <a:xfrm>
              <a:off x="3157920" y="3250080"/>
              <a:ext cx="368998" cy="267832"/>
            </a:xfrm>
            <a:custGeom>
              <a:rect b="b" l="l" r="r" t="t"/>
              <a:pathLst>
                <a:path extrusionOk="0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7" name="Google Shape;157;p22"/>
            <p:cNvSpPr/>
            <p:nvPr/>
          </p:nvSpPr>
          <p:spPr>
            <a:xfrm>
              <a:off x="3189600" y="3374280"/>
              <a:ext cx="64804" cy="111244"/>
            </a:xfrm>
            <a:custGeom>
              <a:rect b="b" l="l" r="r" t="t"/>
              <a:pathLst>
                <a:path extrusionOk="0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8" name="Google Shape;158;p22"/>
            <p:cNvSpPr/>
            <p:nvPr/>
          </p:nvSpPr>
          <p:spPr>
            <a:xfrm>
              <a:off x="3448800" y="3374280"/>
              <a:ext cx="64804" cy="111244"/>
            </a:xfrm>
            <a:custGeom>
              <a:rect b="b" l="l" r="r" t="t"/>
              <a:pathLst>
                <a:path extrusionOk="0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9" name="Google Shape;159;p22"/>
            <p:cNvSpPr/>
            <p:nvPr/>
          </p:nvSpPr>
          <p:spPr>
            <a:xfrm>
              <a:off x="3276000" y="3251520"/>
              <a:ext cx="64804" cy="233997"/>
            </a:xfrm>
            <a:custGeom>
              <a:rect b="b" l="l" r="r" t="t"/>
              <a:pathLst>
                <a:path extrusionOk="0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0" name="Google Shape;160;p22"/>
            <p:cNvSpPr/>
            <p:nvPr/>
          </p:nvSpPr>
          <p:spPr>
            <a:xfrm>
              <a:off x="3362400" y="3310920"/>
              <a:ext cx="64804" cy="174597"/>
            </a:xfrm>
            <a:custGeom>
              <a:rect b="b" l="l" r="r" t="t"/>
              <a:pathLst>
                <a:path extrusionOk="0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76200">
              <a:solidFill>
                <a:srgbClr val="FF88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