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94" r:id="rId5"/>
    <p:sldId id="268" r:id="rId6"/>
    <p:sldId id="313" r:id="rId7"/>
    <p:sldId id="316" r:id="rId8"/>
    <p:sldId id="317" r:id="rId9"/>
    <p:sldId id="284" r:id="rId10"/>
    <p:sldId id="277" r:id="rId11"/>
    <p:sldId id="287" r:id="rId12"/>
    <p:sldId id="312" r:id="rId13"/>
    <p:sldId id="289" r:id="rId14"/>
    <p:sldId id="290" r:id="rId15"/>
    <p:sldId id="291" r:id="rId16"/>
    <p:sldId id="318" r:id="rId17"/>
    <p:sldId id="302" r:id="rId18"/>
    <p:sldId id="320" r:id="rId19"/>
    <p:sldId id="304" r:id="rId20"/>
    <p:sldId id="305" r:id="rId21"/>
    <p:sldId id="306" r:id="rId22"/>
    <p:sldId id="262" r:id="rId23"/>
    <p:sldId id="307" r:id="rId24"/>
    <p:sldId id="319" r:id="rId25"/>
    <p:sldId id="308" r:id="rId26"/>
    <p:sldId id="309" r:id="rId27"/>
    <p:sldId id="311" r:id="rId28"/>
    <p:sldId id="292" r:id="rId29"/>
    <p:sldId id="321" r:id="rId30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96"/>
    <a:srgbClr val="03FFF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24380-1945-9ADA-27B6-CFAA30BF0184}" v="11" dt="2025-02-09T14:49:06.816"/>
    <p1510:client id="{315F9AE1-6067-3881-F56B-B459D85CB9C7}" v="380" dt="2025-02-09T10:17:02.956"/>
    <p1510:client id="{3223E7C9-92CD-A777-89DF-44EC57CB6407}" v="3" dt="2025-02-08T16:31:47.581"/>
    <p1510:client id="{38847C9B-14F8-5A4E-5CC6-9316E259EA02}" v="120" dt="2025-02-08T21:30:00.275"/>
    <p1510:client id="{6D34C914-F4D4-9888-3B4B-53037C3D0C0B}" v="1993" dt="2025-02-09T13:37:29.255"/>
    <p1510:client id="{A79F3E16-B8BC-F870-BC02-C4FE0E9D064D}" v="1506" dt="2025-02-08T16:34:12.618"/>
    <p1510:client id="{A9933B38-F2FD-DC4E-6552-728639453194}" v="64" dt="2025-02-08T11:22:03.429"/>
    <p1510:client id="{BCDCB41C-970B-3F80-557E-9E656CC29CDE}" v="1785" dt="2025-02-07T19:16:25.933"/>
    <p1510:client id="{D0139F7F-EB76-18E4-E824-0500EF28DA73}" v="303" dt="2025-02-08T15:17:01.577"/>
    <p1510:client id="{FB8A3D3D-1285-9291-A13B-56ED10595219}" v="9" dt="2025-02-08T11:23:44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09/02/2025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C1A37-51DF-1899-9ECB-3CC7AA2B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B70C5E-90B2-8C4C-3EBE-F250DB6C6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867762A-458B-8BFD-5AD8-82E2B2A4C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300B8A-64A2-5935-FE80-0101C92A8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33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F79F7-6B09-F66E-3F65-5E01279F6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24D1C7-13E1-89B1-E610-C72697AB2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8EFDDE-F5B6-71C7-FF7C-131550A17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31D660-C05A-BBDC-FC50-5105B691E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88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31E2-D9B1-8458-807C-FB89C7B0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B24F3FA-F12D-82BC-E6C2-1FFD4C1A8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5071408-FEB1-51D3-00E0-EABA104AE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0257D8-5866-C2F7-0B6E-FD57E5A81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727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D61FC-D75B-4915-18C9-0EF92BCAF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8D58E70-7337-7BAB-EBB5-4B89545E3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DFC53DF-598C-31D6-B454-0802EE20D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Nel 2021 è stato sviluppato Bot-IoT dal CIC (Canadian Institute for Cybersecurity) nell’</a:t>
            </a:r>
            <a:r>
              <a:rPr lang="it-IT" err="1"/>
              <a:t>ambitodi</a:t>
            </a:r>
            <a:r>
              <a:rPr lang="it-IT"/>
              <a:t> un’iniziativa di ricerca in cybersecurity, con l’obiettivo di analizzare le minacce legate alle botnet </a:t>
            </a:r>
            <a:r>
              <a:rPr lang="it-IT" err="1"/>
              <a:t>nellereti</a:t>
            </a:r>
            <a:r>
              <a:rPr lang="it-IT"/>
              <a:t> IoT. Come TON IoT, Bot-IoT include milioni di record e simula attacchi, in particolare botnet </a:t>
            </a:r>
            <a:r>
              <a:rPr lang="it-IT" err="1"/>
              <a:t>eDDoS</a:t>
            </a:r>
            <a:r>
              <a:rPr lang="it-IT"/>
              <a:t>, per lo studio della sicurezza delle reti IoT. La rete simulata di Bot-IoT comprende dieci </a:t>
            </a:r>
            <a:r>
              <a:rPr lang="it-IT" err="1"/>
              <a:t>dispositivie</a:t>
            </a:r>
            <a:r>
              <a:rPr lang="it-IT"/>
              <a:t> affronta le minacce specifiche delle botnet nelle reti, ma anche questo dataset soffre di una </a:t>
            </a:r>
            <a:r>
              <a:rPr lang="it-IT" err="1"/>
              <a:t>limitataeterogeneità</a:t>
            </a:r>
            <a:r>
              <a:rPr lang="it-IT"/>
              <a:t> delle feature e di un uso predominante di attacchi volumetrici.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A208A3-63D8-43E5-B707-41CB4DB3A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52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8D742-5F5C-231B-DB00-F5ACCB673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7D17C47-ADBD-8F32-57A8-DBF96FAB0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0F59E-7BFC-39E5-F0A0-DC41039B1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Nel 2021 è stato sviluppato Bot-IoT dal CIC (Canadian Institute for Cybersecurity) nell’</a:t>
            </a:r>
            <a:r>
              <a:rPr lang="it-IT" err="1"/>
              <a:t>ambitodi</a:t>
            </a:r>
            <a:r>
              <a:rPr lang="it-IT"/>
              <a:t> un’iniziativa di ricerca in cybersecurity, con l’obiettivo di analizzare le minacce legate alle botnet </a:t>
            </a:r>
            <a:r>
              <a:rPr lang="it-IT" err="1"/>
              <a:t>nellereti</a:t>
            </a:r>
            <a:r>
              <a:rPr lang="it-IT"/>
              <a:t> IoT. Come TON IoT, Bot-IoT include milioni di record e simula attacchi, in particolare botnet </a:t>
            </a:r>
            <a:r>
              <a:rPr lang="it-IT" err="1"/>
              <a:t>eDDoS</a:t>
            </a:r>
            <a:r>
              <a:rPr lang="it-IT"/>
              <a:t>, per lo studio della sicurezza delle reti IoT. La rete simulata di Bot-IoT comprende dieci </a:t>
            </a:r>
            <a:r>
              <a:rPr lang="it-IT" err="1"/>
              <a:t>dispositivie</a:t>
            </a:r>
            <a:r>
              <a:rPr lang="it-IT"/>
              <a:t> affronta le minacce specifiche delle botnet nelle reti, ma anche questo dataset soffre di una </a:t>
            </a:r>
            <a:r>
              <a:rPr lang="it-IT" err="1"/>
              <a:t>limitataeterogeneità</a:t>
            </a:r>
            <a:r>
              <a:rPr lang="it-IT"/>
              <a:t> delle feature e di un uso predominante di attacchi volumetrici.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2AEF07-FC03-E2F4-603C-D627115596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65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6B36-FF2B-23F8-9148-CD67FEB61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460FA-8F44-88FE-E032-B97B8EDB0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3543DF-7A84-4888-01ED-528C659D8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D02914-FFC0-24A9-781B-1ACD04BFB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076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9168F-54D4-D506-1531-C4D408DE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E663F6-DB81-DEE5-669E-16A20A68D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5AD675-26C1-CAAB-DCA7-386B6AA82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Nel 2021 è stato sviluppato Bot-IoT dal CIC (Canadian Institute for Cybersecurity) nell’</a:t>
            </a:r>
            <a:r>
              <a:rPr lang="it-IT" err="1"/>
              <a:t>ambitodi</a:t>
            </a:r>
            <a:r>
              <a:rPr lang="it-IT"/>
              <a:t> un’iniziativa di ricerca in cybersecurity, con l’obiettivo di analizzare le minacce legate alle botnet </a:t>
            </a:r>
            <a:r>
              <a:rPr lang="it-IT" err="1"/>
              <a:t>nellereti</a:t>
            </a:r>
            <a:r>
              <a:rPr lang="it-IT"/>
              <a:t> IoT. Come TON IoT, Bot-IoT include milioni di record e simula attacchi, in particolare botnet </a:t>
            </a:r>
            <a:r>
              <a:rPr lang="it-IT" err="1"/>
              <a:t>eDDoS</a:t>
            </a:r>
            <a:r>
              <a:rPr lang="it-IT"/>
              <a:t>, per lo studio della sicurezza delle reti IoT. La rete simulata di Bot-IoT comprende dieci </a:t>
            </a:r>
            <a:r>
              <a:rPr lang="it-IT" err="1"/>
              <a:t>dispositivie</a:t>
            </a:r>
            <a:r>
              <a:rPr lang="it-IT"/>
              <a:t> affronta le minacce specifiche delle botnet nelle reti, ma anche questo dataset soffre di una </a:t>
            </a:r>
            <a:r>
              <a:rPr lang="it-IT" err="1"/>
              <a:t>limitataeterogeneità</a:t>
            </a:r>
            <a:r>
              <a:rPr lang="it-IT"/>
              <a:t> delle feature e di un uso predominante di attacchi volumetrici.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B4DE44-9434-3A87-0ADA-854FC90A8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194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0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DD45-922C-595F-5D19-E242CC8C7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4DAB18-D53D-87FE-4AD8-465BD2FA4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368E225-CC00-6CF8-7EEE-39BCB87EA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ea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05943A-FB0B-1A7F-E3D7-92106DC3F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2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A1699-50E1-38DF-524A-48FD131EA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E637C62-F886-AF35-335E-3201EB332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8C155B5-E33C-9357-6E22-1F80A2719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AE3B3B-D12A-B8F0-93DF-A62143AD0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95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E362D-85B3-A33B-1BCE-327950BC5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FCA354-863B-4B9C-6E5F-454304497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429425-0C25-0ABB-28B5-76060456A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40889-1C41-1B19-44C8-B83CB19FB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575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AACFF-B628-5372-6567-D033905F4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A9736C-241B-D992-D592-AE89DF0BC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3552936-F9D4-7D7E-2A69-0BCCB24C1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ea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FD8BEF-A94D-47AC-C84B-7BFDC176D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030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E1897-BB51-78D2-7D8C-2436D2637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F50D499-A554-6CB5-4556-50D2518BD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AEEF4B2-010A-9A6D-3291-B44ACD72B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ea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691515-90CE-3397-CBD5-50EF8088E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882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F0F9-729E-0BB9-06D6-6DE25A71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CDDA243-EB89-39B3-19F3-4CC2FA48A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F335DCF-1B5C-254F-EBAB-12AE8ED86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ea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602DD4-035C-1C1A-D434-D3B056C00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09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E3C6-98F4-5D9D-0EE4-AE2B26D2D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1701A59-5129-1530-BBA5-4AD1868C7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A0FEB6-A4F7-4184-417E-A51A39138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4E217B-AABC-F3BE-1C60-BD81AB141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1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68AA-0FD7-F727-97BE-2187508F3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A4DA8E-6920-2767-2CDE-7F645DF58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9D6783-C95F-EB1C-E9D8-CE2B8A4CF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51EC9A-7923-94AB-8063-53FED0D79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21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0F87-B5EB-0EED-982F-9ED087EE3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9DE0A5-D289-C79E-BFAA-65A0E9090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B5CB6C-4FB3-49D8-7F21-2E416281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8CF91B-B5E5-3011-C674-053C4FE88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22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5E821-90D3-9153-FD9D-B6479289D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6E5942-C1ED-F1E4-3655-E54CE399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B8FAB99-C746-10D6-52CC-3A33EA39A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7133C-5022-2873-0055-AB88F60D7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51302-DF1A-819F-0DF2-96D93951E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8EF557-26CA-BA79-FD32-65A10F9FE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1EBADD-865C-FF2E-67E6-64AED3F39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92D64C-7A1A-B17A-F45A-720491B45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D873-1025-75D0-0E32-6FB8B7F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41428C-A8A5-5851-BA98-AD7295BB4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0FD6E29-E4FC-D027-4558-8E259B872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3DCC52-A72C-73D7-DC49-D6C265835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2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5946-A3B6-7AD6-963E-E9F995EA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794C795-087B-3A8F-553A-969392FB8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BE82026-92DB-B601-E72C-E2F41F626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010264-177B-1360-8F21-1C1203414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10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09/02/2025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746EE-0DF7-8A7B-2B76-BE3E21732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>
                <a:ln w="0">
                  <a:solidFill>
                    <a:srgbClr val="009898"/>
                  </a:solidFill>
                </a:ln>
                <a:effectLst>
                  <a:reflection blurRad="6350" stA="53000" endA="300" endPos="35500" dir="5400000" sy="-90000" algn="bl" rotWithShape="0"/>
                </a:effectLst>
              </a:rPr>
              <a:t>The Best Network Traffic Dataset</a:t>
            </a:r>
            <a:endParaRPr lang="it-IT" i="1">
              <a:ln w="0">
                <a:solidFill>
                  <a:srgbClr val="009898"/>
                </a:solidFill>
              </a:ln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99D95A-B1F8-CE3A-FDCC-E502A5C29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66878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anose="020B0503020202020204" pitchFamily="34" charset="0"/>
              </a:rPr>
              <a:t>A </a:t>
            </a:r>
            <a:r>
              <a:rPr lang="en-US" sz="4000" cap="none">
                <a:solidFill>
                  <a:schemeClr val="tx1"/>
                </a:solidFill>
                <a:latin typeface="Agency FB" panose="020B0503020202020204" pitchFamily="34" charset="0"/>
              </a:rPr>
              <a:t>comparative analysis</a:t>
            </a:r>
            <a:endParaRPr lang="it-IT" sz="1800" cap="none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91B550-EC7A-3714-400A-F60609D1176A}"/>
              </a:ext>
            </a:extLst>
          </p:cNvPr>
          <p:cNvSpPr txBox="1"/>
          <p:nvPr/>
        </p:nvSpPr>
        <p:spPr>
          <a:xfrm>
            <a:off x="4690256" y="4005064"/>
            <a:ext cx="280831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i="1">
                <a:solidFill>
                  <a:srgbClr val="009898"/>
                </a:solidFill>
              </a:rPr>
              <a:t>Luca Corsetti</a:t>
            </a:r>
            <a:endParaRPr lang="en-US"/>
          </a:p>
          <a:p>
            <a:pPr algn="ctr"/>
            <a:r>
              <a:rPr lang="it-IT" sz="2000" i="1">
                <a:solidFill>
                  <a:srgbClr val="009898"/>
                </a:solidFill>
                <a:ea typeface="Calibri"/>
                <a:cs typeface="Calibri"/>
              </a:rPr>
              <a:t>Federico Mancini</a:t>
            </a:r>
            <a:endParaRPr lang="it-IT" sz="20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it-IT" sz="2000" i="1">
                <a:solidFill>
                  <a:srgbClr val="009898"/>
                </a:solidFill>
              </a:rPr>
              <a:t>Samuele Mazziotti</a:t>
            </a:r>
            <a:endParaRPr lang="it-IT" sz="2000" i="1">
              <a:solidFill>
                <a:srgbClr val="009898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8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D7770-228E-E9BD-F789-637DF659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07C7ED5A-5397-2DF7-F658-8DE59F99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4800" b="1" i="1"/>
              <a:t>CIC-IDS-2017 &amp; CSE-CIC-IDS-2018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EA9D67E-AACC-7162-2AC2-19726F00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1372706"/>
            <a:ext cx="104201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sviluppati dal Canadian Institute for Cybersecurity (CIC) nel 2017 e 2018</a:t>
            </a:r>
            <a:endParaRPr lang="it-IT" altLang="it-IT" sz="2000" i="1">
              <a:solidFill>
                <a:srgbClr val="00969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63C448-BB8D-F863-F477-6C59256D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88" y="2206392"/>
            <a:ext cx="5176800" cy="3166824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0FF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i="1" u="sng">
                <a:latin typeface="Arial" panose="020B0604020202020204" pitchFamily="34" charset="0"/>
              </a:rPr>
              <a:t>Novità</a:t>
            </a:r>
            <a:r>
              <a:rPr lang="it-IT" sz="2000">
                <a:latin typeface="Arial" panose="020B0604020202020204" pitchFamily="34" charset="0"/>
              </a:rPr>
              <a:t>: 14 classi di attacco e uso di modelli comportamentali per generare traffico benigno realistico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i="1" u="sng">
                <a:latin typeface="Arial" panose="020B0604020202020204" pitchFamily="34" charset="0"/>
              </a:rPr>
              <a:t>Criticità</a:t>
            </a:r>
            <a:r>
              <a:rPr lang="it-IT" sz="2000">
                <a:latin typeface="Arial" panose="020B0604020202020204" pitchFamily="34" charset="0"/>
              </a:rPr>
              <a:t>: problemi di etichettatura e limitata diversità del traffico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>
                <a:latin typeface="Arial" panose="020B0604020202020204" pitchFamily="34" charset="0"/>
              </a:rPr>
              <a:t>Dimensione: 80 GB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03E20C4-7764-5CE9-A15C-0A1CFB676975}"/>
              </a:ext>
            </a:extLst>
          </p:cNvPr>
          <p:cNvSpPr/>
          <p:nvPr/>
        </p:nvSpPr>
        <p:spPr>
          <a:xfrm>
            <a:off x="2794496" y="2452371"/>
            <a:ext cx="1656184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00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1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CIC 17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F9A6D5-2BBB-FC9C-E187-F4E78A76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964" y="2206392"/>
            <a:ext cx="5176080" cy="3166824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0FF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it-IT" sz="2000" i="1" u="sng">
                <a:latin typeface="Arial" panose="020B0604020202020204" pitchFamily="34" charset="0"/>
              </a:rPr>
              <a:t>Novità</a:t>
            </a:r>
            <a:r>
              <a:rPr lang="it-IT" sz="2000">
                <a:latin typeface="Arial" panose="020B0604020202020204" pitchFamily="34" charset="0"/>
              </a:rPr>
              <a:t>: include 500 host e un dataset più esteso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it-IT" sz="2000" i="1" u="sng">
                <a:latin typeface="Arial" panose="020B0604020202020204" pitchFamily="34" charset="0"/>
              </a:rPr>
              <a:t>Criticità</a:t>
            </a:r>
            <a:r>
              <a:rPr lang="it-IT" sz="2000">
                <a:latin typeface="Arial" panose="020B0604020202020204" pitchFamily="34" charset="0"/>
              </a:rPr>
              <a:t>: problemi nella separazione tra alcune classi di attacco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it-IT" sz="2000">
                <a:latin typeface="Arial" panose="020B0604020202020204" pitchFamily="34" charset="0"/>
              </a:rPr>
              <a:t>Dimensione: 16 milioni di flow </a:t>
            </a:r>
            <a:r>
              <a:rPr lang="it-IT" sz="2000" err="1">
                <a:latin typeface="Arial" panose="020B0604020202020204" pitchFamily="34" charset="0"/>
              </a:rPr>
              <a:t>records</a:t>
            </a:r>
            <a:endParaRPr lang="it-IT" sz="200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>
              <a:latin typeface="Arial" panose="020B0604020202020204" pitchFamily="34" charset="0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C2D449F-E859-41DB-87C6-790E32059016}"/>
              </a:ext>
            </a:extLst>
          </p:cNvPr>
          <p:cNvSpPr/>
          <p:nvPr/>
        </p:nvSpPr>
        <p:spPr>
          <a:xfrm>
            <a:off x="8366912" y="2452371"/>
            <a:ext cx="1656184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00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>
                <a:solidFill>
                  <a:schemeClr val="tx1"/>
                </a:solidFill>
                <a:latin typeface="Arial" panose="020B0604020202020204" pitchFamily="34" charset="0"/>
              </a:rPr>
              <a:t>CIC 18</a:t>
            </a:r>
          </a:p>
        </p:txBody>
      </p:sp>
    </p:spTree>
    <p:extLst>
      <p:ext uri="{BB962C8B-B14F-4D97-AF65-F5344CB8AC3E}">
        <p14:creationId xmlns:p14="http://schemas.microsoft.com/office/powerpoint/2010/main" val="110526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732E7-D152-3650-73DD-FE10609A7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15EF4A34-D0AB-04DB-F8AC-073168BF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b="1" i="1"/>
              <a:t>TON IoT</a:t>
            </a:r>
            <a:r>
              <a:rPr lang="it-IT" sz="2000" b="1" i="1"/>
              <a:t> (</a:t>
            </a:r>
            <a:r>
              <a:rPr lang="en-US" sz="2000" b="1" i="1"/>
              <a:t>Telemetry Operational and Network data for the Internet of Things</a:t>
            </a:r>
            <a:r>
              <a:rPr lang="it-IT" sz="2000" b="1" i="1"/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63C465B-6C9F-5722-819B-80253AC7D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1328428"/>
            <a:ext cx="104201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sviluppato dal Cybersecurity </a:t>
            </a:r>
            <a:r>
              <a:rPr lang="it-IT" sz="2000" i="1" err="1">
                <a:solidFill>
                  <a:srgbClr val="009696"/>
                </a:solidFill>
                <a:latin typeface="Avenir Next LT Pro" panose="020B0504020202020204" pitchFamily="34" charset="0"/>
              </a:rPr>
              <a:t>Research</a:t>
            </a: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 Group - 2019</a:t>
            </a:r>
            <a:endParaRPr lang="it-IT" altLang="it-IT" sz="2000" i="1">
              <a:solidFill>
                <a:srgbClr val="00969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F3ABE6-9F96-2105-FD47-617AE468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818" y="2363852"/>
            <a:ext cx="3075329" cy="18047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12 dispositivi e analizza gli attacchi simulati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376435E-5318-7856-D45C-451D5EB34A63}"/>
              </a:ext>
            </a:extLst>
          </p:cNvPr>
          <p:cNvSpPr/>
          <p:nvPr/>
        </p:nvSpPr>
        <p:spPr>
          <a:xfrm>
            <a:off x="3089390" y="2546147"/>
            <a:ext cx="1656184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Novità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D8A753-A43B-C860-E142-445A9E45F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330" y="2363852"/>
            <a:ext cx="4032449" cy="21452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t-IT" sz="20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000">
                <a:latin typeface="Arial" panose="020B0604020202020204" pitchFamily="34" charset="0"/>
              </a:rPr>
              <a:t>Limitata eterogeneità delle feature e l’uso predominante di attacchi volumetrici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23A89E2-7331-6F05-9D3D-5E67A6C260A8}"/>
              </a:ext>
            </a:extLst>
          </p:cNvPr>
          <p:cNvSpPr/>
          <p:nvPr/>
        </p:nvSpPr>
        <p:spPr>
          <a:xfrm>
            <a:off x="7286462" y="2546146"/>
            <a:ext cx="1656184" cy="7200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Criticità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38541C4-3F5F-9D00-B2DC-5D3032D03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89340" y="5144434"/>
            <a:ext cx="6210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dirty="0">
                <a:latin typeface="Arial" panose="020B0604020202020204" pitchFamily="34" charset="0"/>
              </a:rPr>
              <a:t>Include oltre 22 milioni di record tra i vari tipi di dati</a:t>
            </a:r>
            <a:endParaRPr lang="it-IT" altLang="it-IT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059B-98F2-DE65-BC02-D62438EC7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41BE2038-D96D-6CA2-C48C-F2D056DB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b="1" i="1"/>
              <a:t>Bot-IoT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C44DF3-4AF0-0D8C-F08C-F40BE431D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1328428"/>
            <a:ext cx="104201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sviluppato dal Canadian Institute for Cybersecurity - 2021</a:t>
            </a:r>
            <a:endParaRPr lang="it-IT" altLang="it-IT" sz="2000" i="1">
              <a:solidFill>
                <a:srgbClr val="00969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AB3F96-9524-302C-6B42-A972295ED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818" y="2291844"/>
            <a:ext cx="3075329" cy="21452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10 dispositivi e affronta le minacce specifiche delle botnet nelle reti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D5DE9AE-6697-B2AE-FAE2-6DD1D1F2D065}"/>
              </a:ext>
            </a:extLst>
          </p:cNvPr>
          <p:cNvSpPr/>
          <p:nvPr/>
        </p:nvSpPr>
        <p:spPr>
          <a:xfrm>
            <a:off x="3089390" y="2474139"/>
            <a:ext cx="1656184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Novità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77CAD3-B696-540A-4DD0-A858492D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1" y="2291844"/>
            <a:ext cx="4032449" cy="21452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t-IT" sz="20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000">
                <a:latin typeface="Arial" panose="020B0604020202020204" pitchFamily="34" charset="0"/>
              </a:rPr>
              <a:t>Limitata eterogeneità delle feature e l’uso predominante di attacchi volumetrici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9B58811-DD58-1832-522F-0650FF5D6A43}"/>
              </a:ext>
            </a:extLst>
          </p:cNvPr>
          <p:cNvSpPr/>
          <p:nvPr/>
        </p:nvSpPr>
        <p:spPr>
          <a:xfrm>
            <a:off x="7282543" y="2474139"/>
            <a:ext cx="1656184" cy="7200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Criticità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1955-1837-1CD5-37FA-4E38D5C70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0819" y="5000418"/>
            <a:ext cx="4987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dirty="0">
                <a:latin typeface="Arial" panose="020B0604020202020204" pitchFamily="34" charset="0"/>
              </a:rPr>
              <a:t>Come TON IoT, include milioni di record</a:t>
            </a:r>
            <a:endParaRPr lang="it-IT" altLang="it-IT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19607-59F3-6E2F-3257-7057A2943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F3E65A3-A8A0-985C-8E1B-A2402E57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008" y="2952274"/>
            <a:ext cx="7272808" cy="953453"/>
          </a:xfrm>
          <a:prstGeom prst="round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 sd="1362545417">
                  <a:custGeom>
                    <a:avLst/>
                    <a:gdLst>
                      <a:gd name="connsiteX0" fmla="*/ 0 w 7272808"/>
                      <a:gd name="connsiteY0" fmla="*/ 442683 h 2656046"/>
                      <a:gd name="connsiteX1" fmla="*/ 442683 w 7272808"/>
                      <a:gd name="connsiteY1" fmla="*/ 0 h 2656046"/>
                      <a:gd name="connsiteX2" fmla="*/ 831736 w 7272808"/>
                      <a:gd name="connsiteY2" fmla="*/ 0 h 2656046"/>
                      <a:gd name="connsiteX3" fmla="*/ 1412413 w 7272808"/>
                      <a:gd name="connsiteY3" fmla="*/ 0 h 2656046"/>
                      <a:gd name="connsiteX4" fmla="*/ 1865341 w 7272808"/>
                      <a:gd name="connsiteY4" fmla="*/ 0 h 2656046"/>
                      <a:gd name="connsiteX5" fmla="*/ 2573766 w 7272808"/>
                      <a:gd name="connsiteY5" fmla="*/ 0 h 2656046"/>
                      <a:gd name="connsiteX6" fmla="*/ 3282191 w 7272808"/>
                      <a:gd name="connsiteY6" fmla="*/ 0 h 2656046"/>
                      <a:gd name="connsiteX7" fmla="*/ 3798993 w 7272808"/>
                      <a:gd name="connsiteY7" fmla="*/ 0 h 2656046"/>
                      <a:gd name="connsiteX8" fmla="*/ 4188047 w 7272808"/>
                      <a:gd name="connsiteY8" fmla="*/ 0 h 2656046"/>
                      <a:gd name="connsiteX9" fmla="*/ 4832598 w 7272808"/>
                      <a:gd name="connsiteY9" fmla="*/ 0 h 2656046"/>
                      <a:gd name="connsiteX10" fmla="*/ 5477149 w 7272808"/>
                      <a:gd name="connsiteY10" fmla="*/ 0 h 2656046"/>
                      <a:gd name="connsiteX11" fmla="*/ 6185574 w 7272808"/>
                      <a:gd name="connsiteY11" fmla="*/ 0 h 2656046"/>
                      <a:gd name="connsiteX12" fmla="*/ 6830125 w 7272808"/>
                      <a:gd name="connsiteY12" fmla="*/ 0 h 2656046"/>
                      <a:gd name="connsiteX13" fmla="*/ 7272808 w 7272808"/>
                      <a:gd name="connsiteY13" fmla="*/ 442683 h 2656046"/>
                      <a:gd name="connsiteX14" fmla="*/ 7272808 w 7272808"/>
                      <a:gd name="connsiteY14" fmla="*/ 1068323 h 2656046"/>
                      <a:gd name="connsiteX15" fmla="*/ 7272808 w 7272808"/>
                      <a:gd name="connsiteY15" fmla="*/ 1676257 h 2656046"/>
                      <a:gd name="connsiteX16" fmla="*/ 7272808 w 7272808"/>
                      <a:gd name="connsiteY16" fmla="*/ 2213363 h 2656046"/>
                      <a:gd name="connsiteX17" fmla="*/ 6830125 w 7272808"/>
                      <a:gd name="connsiteY17" fmla="*/ 2656046 h 2656046"/>
                      <a:gd name="connsiteX18" fmla="*/ 6377197 w 7272808"/>
                      <a:gd name="connsiteY18" fmla="*/ 2656046 h 2656046"/>
                      <a:gd name="connsiteX19" fmla="*/ 5732646 w 7272808"/>
                      <a:gd name="connsiteY19" fmla="*/ 2656046 h 2656046"/>
                      <a:gd name="connsiteX20" fmla="*/ 5215844 w 7272808"/>
                      <a:gd name="connsiteY20" fmla="*/ 2656046 h 2656046"/>
                      <a:gd name="connsiteX21" fmla="*/ 4762916 w 7272808"/>
                      <a:gd name="connsiteY21" fmla="*/ 2656046 h 2656046"/>
                      <a:gd name="connsiteX22" fmla="*/ 4246114 w 7272808"/>
                      <a:gd name="connsiteY22" fmla="*/ 2656046 h 2656046"/>
                      <a:gd name="connsiteX23" fmla="*/ 3601563 w 7272808"/>
                      <a:gd name="connsiteY23" fmla="*/ 2656046 h 2656046"/>
                      <a:gd name="connsiteX24" fmla="*/ 3084761 w 7272808"/>
                      <a:gd name="connsiteY24" fmla="*/ 2656046 h 2656046"/>
                      <a:gd name="connsiteX25" fmla="*/ 2504085 w 7272808"/>
                      <a:gd name="connsiteY25" fmla="*/ 2656046 h 2656046"/>
                      <a:gd name="connsiteX26" fmla="*/ 1795659 w 7272808"/>
                      <a:gd name="connsiteY26" fmla="*/ 2656046 h 2656046"/>
                      <a:gd name="connsiteX27" fmla="*/ 1342732 w 7272808"/>
                      <a:gd name="connsiteY27" fmla="*/ 2656046 h 2656046"/>
                      <a:gd name="connsiteX28" fmla="*/ 442683 w 7272808"/>
                      <a:gd name="connsiteY28" fmla="*/ 2656046 h 2656046"/>
                      <a:gd name="connsiteX29" fmla="*/ 0 w 7272808"/>
                      <a:gd name="connsiteY29" fmla="*/ 2213363 h 2656046"/>
                      <a:gd name="connsiteX30" fmla="*/ 0 w 7272808"/>
                      <a:gd name="connsiteY30" fmla="*/ 1623136 h 2656046"/>
                      <a:gd name="connsiteX31" fmla="*/ 0 w 7272808"/>
                      <a:gd name="connsiteY31" fmla="*/ 1015203 h 2656046"/>
                      <a:gd name="connsiteX32" fmla="*/ 0 w 7272808"/>
                      <a:gd name="connsiteY32" fmla="*/ 442683 h 2656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272808" h="2656046" extrusionOk="0">
                        <a:moveTo>
                          <a:pt x="0" y="442683"/>
                        </a:moveTo>
                        <a:cubicBezTo>
                          <a:pt x="-4556" y="201939"/>
                          <a:pt x="170949" y="16574"/>
                          <a:pt x="442683" y="0"/>
                        </a:cubicBezTo>
                        <a:cubicBezTo>
                          <a:pt x="542395" y="-21529"/>
                          <a:pt x="697537" y="38238"/>
                          <a:pt x="831736" y="0"/>
                        </a:cubicBezTo>
                        <a:cubicBezTo>
                          <a:pt x="965935" y="-38238"/>
                          <a:pt x="1137394" y="68002"/>
                          <a:pt x="1412413" y="0"/>
                        </a:cubicBezTo>
                        <a:cubicBezTo>
                          <a:pt x="1687432" y="-68002"/>
                          <a:pt x="1639587" y="50092"/>
                          <a:pt x="1865341" y="0"/>
                        </a:cubicBezTo>
                        <a:cubicBezTo>
                          <a:pt x="2091095" y="-50092"/>
                          <a:pt x="2298344" y="47710"/>
                          <a:pt x="2573766" y="0"/>
                        </a:cubicBezTo>
                        <a:cubicBezTo>
                          <a:pt x="2849188" y="-47710"/>
                          <a:pt x="2999187" y="78746"/>
                          <a:pt x="3282191" y="0"/>
                        </a:cubicBezTo>
                        <a:cubicBezTo>
                          <a:pt x="3565196" y="-78746"/>
                          <a:pt x="3646778" y="33686"/>
                          <a:pt x="3798993" y="0"/>
                        </a:cubicBezTo>
                        <a:cubicBezTo>
                          <a:pt x="3951208" y="-33686"/>
                          <a:pt x="4003993" y="19976"/>
                          <a:pt x="4188047" y="0"/>
                        </a:cubicBezTo>
                        <a:cubicBezTo>
                          <a:pt x="4372101" y="-19976"/>
                          <a:pt x="4616176" y="3162"/>
                          <a:pt x="4832598" y="0"/>
                        </a:cubicBezTo>
                        <a:cubicBezTo>
                          <a:pt x="5049020" y="-3162"/>
                          <a:pt x="5296599" y="60309"/>
                          <a:pt x="5477149" y="0"/>
                        </a:cubicBezTo>
                        <a:cubicBezTo>
                          <a:pt x="5657699" y="-60309"/>
                          <a:pt x="5851789" y="65852"/>
                          <a:pt x="6185574" y="0"/>
                        </a:cubicBezTo>
                        <a:cubicBezTo>
                          <a:pt x="6519359" y="-65852"/>
                          <a:pt x="6513751" y="52670"/>
                          <a:pt x="6830125" y="0"/>
                        </a:cubicBezTo>
                        <a:cubicBezTo>
                          <a:pt x="7082562" y="3313"/>
                          <a:pt x="7259062" y="172213"/>
                          <a:pt x="7272808" y="442683"/>
                        </a:cubicBezTo>
                        <a:cubicBezTo>
                          <a:pt x="7338650" y="587082"/>
                          <a:pt x="7211225" y="899023"/>
                          <a:pt x="7272808" y="1068323"/>
                        </a:cubicBezTo>
                        <a:cubicBezTo>
                          <a:pt x="7334391" y="1237623"/>
                          <a:pt x="7252304" y="1510707"/>
                          <a:pt x="7272808" y="1676257"/>
                        </a:cubicBezTo>
                        <a:cubicBezTo>
                          <a:pt x="7293312" y="1841807"/>
                          <a:pt x="7224991" y="2066416"/>
                          <a:pt x="7272808" y="2213363"/>
                        </a:cubicBezTo>
                        <a:cubicBezTo>
                          <a:pt x="7319145" y="2468894"/>
                          <a:pt x="7099342" y="2650776"/>
                          <a:pt x="6830125" y="2656046"/>
                        </a:cubicBezTo>
                        <a:cubicBezTo>
                          <a:pt x="6639703" y="2694282"/>
                          <a:pt x="6576363" y="2612915"/>
                          <a:pt x="6377197" y="2656046"/>
                        </a:cubicBezTo>
                        <a:cubicBezTo>
                          <a:pt x="6178031" y="2699177"/>
                          <a:pt x="5876752" y="2648014"/>
                          <a:pt x="5732646" y="2656046"/>
                        </a:cubicBezTo>
                        <a:cubicBezTo>
                          <a:pt x="5588540" y="2664078"/>
                          <a:pt x="5322873" y="2626475"/>
                          <a:pt x="5215844" y="2656046"/>
                        </a:cubicBezTo>
                        <a:cubicBezTo>
                          <a:pt x="5108815" y="2685617"/>
                          <a:pt x="4892585" y="2637305"/>
                          <a:pt x="4762916" y="2656046"/>
                        </a:cubicBezTo>
                        <a:cubicBezTo>
                          <a:pt x="4633247" y="2674787"/>
                          <a:pt x="4487913" y="2645214"/>
                          <a:pt x="4246114" y="2656046"/>
                        </a:cubicBezTo>
                        <a:cubicBezTo>
                          <a:pt x="4004315" y="2666878"/>
                          <a:pt x="3813826" y="2580256"/>
                          <a:pt x="3601563" y="2656046"/>
                        </a:cubicBezTo>
                        <a:cubicBezTo>
                          <a:pt x="3389300" y="2731836"/>
                          <a:pt x="3236782" y="2598812"/>
                          <a:pt x="3084761" y="2656046"/>
                        </a:cubicBezTo>
                        <a:cubicBezTo>
                          <a:pt x="2932740" y="2713280"/>
                          <a:pt x="2677582" y="2587656"/>
                          <a:pt x="2504085" y="2656046"/>
                        </a:cubicBezTo>
                        <a:cubicBezTo>
                          <a:pt x="2330588" y="2724436"/>
                          <a:pt x="2113207" y="2649591"/>
                          <a:pt x="1795659" y="2656046"/>
                        </a:cubicBezTo>
                        <a:cubicBezTo>
                          <a:pt x="1478111" y="2662501"/>
                          <a:pt x="1440534" y="2612582"/>
                          <a:pt x="1342732" y="2656046"/>
                        </a:cubicBezTo>
                        <a:cubicBezTo>
                          <a:pt x="1244930" y="2699510"/>
                          <a:pt x="758123" y="2601267"/>
                          <a:pt x="442683" y="2656046"/>
                        </a:cubicBezTo>
                        <a:cubicBezTo>
                          <a:pt x="154889" y="2631385"/>
                          <a:pt x="28294" y="2463926"/>
                          <a:pt x="0" y="2213363"/>
                        </a:cubicBezTo>
                        <a:cubicBezTo>
                          <a:pt x="-36755" y="1944714"/>
                          <a:pt x="13738" y="1878849"/>
                          <a:pt x="0" y="1623136"/>
                        </a:cubicBezTo>
                        <a:cubicBezTo>
                          <a:pt x="-13738" y="1367423"/>
                          <a:pt x="50611" y="1204915"/>
                          <a:pt x="0" y="1015203"/>
                        </a:cubicBezTo>
                        <a:cubicBezTo>
                          <a:pt x="-50611" y="825491"/>
                          <a:pt x="15806" y="649726"/>
                          <a:pt x="0" y="4426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5000" b="1" i="1" dirty="0"/>
              <a:t>Analisi dei dataset NIDS</a:t>
            </a:r>
          </a:p>
        </p:txBody>
      </p:sp>
    </p:spTree>
    <p:extLst>
      <p:ext uri="{BB962C8B-B14F-4D97-AF65-F5344CB8AC3E}">
        <p14:creationId xmlns:p14="http://schemas.microsoft.com/office/powerpoint/2010/main" val="23736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68EB1-8B9F-1667-4207-3B2EEBC02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B67CA4FC-B024-3E15-56E5-075CBCE7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4800" b="1" i="1" dirty="0">
                <a:solidFill>
                  <a:srgbClr val="009696"/>
                </a:solidFill>
              </a:rPr>
              <a:t>Data Design Smells</a:t>
            </a:r>
            <a:endParaRPr lang="it-IT" sz="4800" b="1" i="1" dirty="0">
              <a:solidFill>
                <a:srgbClr val="009696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6B7A-59C5-3A2A-6C33-46D425BAB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8883" y="1859315"/>
            <a:ext cx="1073363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 dirty="0">
                <a:latin typeface="Arial"/>
                <a:cs typeface="Arial"/>
              </a:rPr>
              <a:t>Le 6 principali problematiche nei dataset NIDS: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 dirty="0">
              <a:latin typeface="Arial" panose="020B0604020202020204" pitchFamily="34" charset="0"/>
            </a:endParaRPr>
          </a:p>
          <a:p>
            <a:pPr marL="304165" indent="-304165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dirty="0">
                <a:latin typeface="Arial"/>
                <a:cs typeface="Arial"/>
              </a:rPr>
              <a:t>Wrong labels </a:t>
            </a:r>
            <a:r>
              <a:rPr lang="it-IT" sz="2000" b="1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it-IT" sz="2000" dirty="0">
                <a:latin typeface="Arial"/>
                <a:cs typeface="Arial"/>
              </a:rPr>
              <a:t> errori di etichettatura dei dati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dirty="0">
                <a:latin typeface="Arial"/>
                <a:cs typeface="Arial"/>
              </a:rPr>
              <a:t>Unclear ground truth </a:t>
            </a:r>
            <a:r>
              <a:rPr lang="it-IT" sz="2000" b="1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it-IT" sz="2000" dirty="0">
                <a:latin typeface="Arial"/>
                <a:cs typeface="Arial"/>
              </a:rPr>
              <a:t> discrepanze nell'aggiornamento dei dataset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dirty="0">
                <a:latin typeface="Arial"/>
                <a:cs typeface="Arial"/>
              </a:rPr>
              <a:t>Highly dependent features </a:t>
            </a:r>
            <a:r>
              <a:rPr lang="it-IT" sz="2000" b="1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it-IT" sz="2000" dirty="0">
                <a:latin typeface="Arial"/>
                <a:cs typeface="Arial"/>
              </a:rPr>
              <a:t> caratteristiche troppo influenti nella classificazione dei dati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dirty="0">
                <a:latin typeface="Arial"/>
                <a:cs typeface="Arial"/>
              </a:rPr>
              <a:t>Poor data diversity </a:t>
            </a:r>
            <a:r>
              <a:rPr lang="it-IT" sz="2000" b="1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it-IT" sz="2000" dirty="0">
                <a:latin typeface="Arial"/>
                <a:cs typeface="Arial"/>
              </a:rPr>
              <a:t> bassa diversità nel tipo di dati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 b="1" i="1" u="sng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dirty="0">
                <a:latin typeface="Arial"/>
                <a:cs typeface="Arial"/>
              </a:rPr>
              <a:t>Artificial diversity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it-IT" sz="2000" dirty="0">
                <a:latin typeface="Arial"/>
                <a:cs typeface="Arial"/>
              </a:rPr>
              <a:t>presenza di dati sintetici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dirty="0">
                <a:latin typeface="Arial"/>
                <a:cs typeface="Arial"/>
              </a:rPr>
              <a:t>Traffic collapse </a:t>
            </a:r>
            <a:r>
              <a:rPr lang="it-IT" sz="2000" b="1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it-IT" sz="2000" dirty="0">
                <a:latin typeface="Arial"/>
                <a:cs typeface="Arial"/>
              </a:rPr>
              <a:t> generazione di traffico ad informazione limitata</a:t>
            </a:r>
          </a:p>
        </p:txBody>
      </p:sp>
    </p:spTree>
    <p:extLst>
      <p:ext uri="{BB962C8B-B14F-4D97-AF65-F5344CB8AC3E}">
        <p14:creationId xmlns:p14="http://schemas.microsoft.com/office/powerpoint/2010/main" val="40135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5D0F-9C2E-462C-07DC-E1710D9E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703D8FB8-4019-72DA-3D25-4C63C290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it-IT" sz="4800" b="1" i="1">
                <a:solidFill>
                  <a:srgbClr val="009696"/>
                </a:solidFill>
              </a:rPr>
              <a:t>Effetti collaterali nel mondo accademico</a:t>
            </a:r>
            <a:endParaRPr lang="it-IT" sz="4800" b="1" i="1">
              <a:solidFill>
                <a:srgbClr val="009696"/>
              </a:solidFill>
              <a:ea typeface="Calibri"/>
              <a:cs typeface="Calibri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0C2A2B5-79BB-1F8A-B643-D8C038D09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40" y="2349000"/>
            <a:ext cx="2519999" cy="2160000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0FF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it-IT" sz="2400" dirty="0"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it-IT" sz="2400" dirty="0">
                <a:latin typeface="Arial"/>
                <a:cs typeface="Arial"/>
              </a:rPr>
              <a:t>Dati distorti che compromettono l’accuratezza dei risultati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EAF8A23-8A5C-77E7-871D-ACD91D92C78D}"/>
              </a:ext>
            </a:extLst>
          </p:cNvPr>
          <p:cNvSpPr/>
          <p:nvPr/>
        </p:nvSpPr>
        <p:spPr>
          <a:xfrm>
            <a:off x="3835735" y="2444576"/>
            <a:ext cx="614173" cy="417406"/>
          </a:xfrm>
          <a:prstGeom prst="roundRect">
            <a:avLst/>
          </a:prstGeom>
          <a:solidFill>
            <a:schemeClr val="bg1"/>
          </a:solidFill>
          <a:ln>
            <a:solidFill>
              <a:srgbClr val="00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1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0" lang="it-IT" b="1" i="1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BF07A8-0091-2517-BB05-D2BE1F95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596" y="2349000"/>
            <a:ext cx="2154442" cy="2160000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0FF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it-IT" sz="2400" dirty="0"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it-IT" sz="2400" dirty="0">
                <a:latin typeface="Arial"/>
                <a:cs typeface="Arial"/>
              </a:rPr>
              <a:t>Assenza di trasferibilità dei modelli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A04874F-2000-5CAE-A98F-7DCF2FA02F0A}"/>
              </a:ext>
            </a:extLst>
          </p:cNvPr>
          <p:cNvSpPr/>
          <p:nvPr/>
        </p:nvSpPr>
        <p:spPr>
          <a:xfrm>
            <a:off x="6653558" y="2444576"/>
            <a:ext cx="614173" cy="417406"/>
          </a:xfrm>
          <a:prstGeom prst="roundRect">
            <a:avLst/>
          </a:prstGeom>
          <a:solidFill>
            <a:schemeClr val="bg1"/>
          </a:solidFill>
          <a:ln>
            <a:solidFill>
              <a:srgbClr val="00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1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kumimoji="0" lang="it-IT" b="1" i="1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5A3FCA8-C044-0911-BA74-FE05E8183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2359638"/>
            <a:ext cx="2160000" cy="2160000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0FF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it-IT" sz="2400" dirty="0"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it-IT" sz="2400" dirty="0">
                <a:latin typeface="Arial"/>
                <a:cs typeface="Arial"/>
              </a:rPr>
              <a:t>Assenza di controllo sulla qualità dei dataset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D5E598E-E4F9-A107-D0B4-922B404BEA67}"/>
              </a:ext>
            </a:extLst>
          </p:cNvPr>
          <p:cNvSpPr/>
          <p:nvPr/>
        </p:nvSpPr>
        <p:spPr>
          <a:xfrm>
            <a:off x="1424191" y="2444576"/>
            <a:ext cx="614173" cy="417406"/>
          </a:xfrm>
          <a:prstGeom prst="roundRect">
            <a:avLst/>
          </a:prstGeom>
          <a:solidFill>
            <a:schemeClr val="bg1"/>
          </a:solidFill>
          <a:ln>
            <a:solidFill>
              <a:srgbClr val="00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1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4973BF5-37E6-3922-D429-78C5A5CC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395" y="2359638"/>
            <a:ext cx="2716570" cy="2160000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0FF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it-IT" sz="2400" dirty="0"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it-IT" sz="2400" dirty="0">
                <a:latin typeface="Arial"/>
                <a:cs typeface="Arial"/>
              </a:rPr>
              <a:t>Documentazione scarsa o poco chiara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E6934A8-7855-C4D6-3502-B30CE8B1D275}"/>
              </a:ext>
            </a:extLst>
          </p:cNvPr>
          <p:cNvSpPr/>
          <p:nvPr/>
        </p:nvSpPr>
        <p:spPr>
          <a:xfrm>
            <a:off x="9156664" y="2444576"/>
            <a:ext cx="614173" cy="417406"/>
          </a:xfrm>
          <a:prstGeom prst="roundRect">
            <a:avLst/>
          </a:prstGeom>
          <a:solidFill>
            <a:schemeClr val="bg1"/>
          </a:solidFill>
          <a:ln>
            <a:solidFill>
              <a:srgbClr val="00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1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kumimoji="0" lang="it-IT" b="1" i="1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6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7621F-B106-EA6E-50CD-95E7237B8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656D1CED-CB8E-F68E-7CB0-4D4E0313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87742"/>
            <a:ext cx="10360501" cy="1223963"/>
          </a:xfrm>
        </p:spPr>
        <p:txBody>
          <a:bodyPr rtlCol="0">
            <a:normAutofit fontScale="90000"/>
          </a:bodyPr>
          <a:lstStyle/>
          <a:p>
            <a:r>
              <a:rPr lang="it-IT" sz="4800" b="1" i="1" dirty="0">
                <a:solidFill>
                  <a:srgbClr val="009696"/>
                </a:solidFill>
              </a:rPr>
              <a:t>Valutazione di CIC 17 e CIC 18</a:t>
            </a:r>
            <a:br>
              <a:rPr lang="it-IT" sz="4800" b="1" i="1" dirty="0">
                <a:solidFill>
                  <a:srgbClr val="009696"/>
                </a:solidFill>
                <a:ea typeface="Calibri"/>
                <a:cs typeface="Calibri"/>
              </a:rPr>
            </a:br>
            <a:r>
              <a:rPr lang="it-IT" sz="4000" b="1" i="1" dirty="0">
                <a:solidFill>
                  <a:srgbClr val="009696"/>
                </a:solidFill>
                <a:ea typeface="Calibri"/>
                <a:cs typeface="Calibri"/>
              </a:rPr>
              <a:t>1. </a:t>
            </a:r>
            <a:r>
              <a:rPr lang="it-IT" sz="4000" b="1" i="1" dirty="0">
                <a:solidFill>
                  <a:srgbClr val="009696"/>
                </a:solidFill>
              </a:rPr>
              <a:t>Attacchi mancanti</a:t>
            </a:r>
            <a:endParaRPr lang="it-IT" sz="4800" b="1" i="1" dirty="0">
              <a:solidFill>
                <a:srgbClr val="009696"/>
              </a:solidFill>
              <a:ea typeface="Calibri"/>
              <a:cs typeface="Calibri"/>
            </a:endParaRPr>
          </a:p>
        </p:txBody>
      </p:sp>
      <p:sp>
        <p:nvSpPr>
          <p:cNvPr id="5" name="Rettangolo 3">
            <a:extLst>
              <a:ext uri="{FF2B5EF4-FFF2-40B4-BE49-F238E27FC236}">
                <a16:creationId xmlns:a16="http://schemas.microsoft.com/office/drawing/2014/main" id="{10B8E73B-E6CA-354E-5401-8187CB038818}"/>
              </a:ext>
            </a:extLst>
          </p:cNvPr>
          <p:cNvSpPr/>
          <p:nvPr/>
        </p:nvSpPr>
        <p:spPr>
          <a:xfrm>
            <a:off x="5404268" y="2156441"/>
            <a:ext cx="6093497" cy="3697357"/>
          </a:xfrm>
          <a:prstGeom prst="rect">
            <a:avLst/>
          </a:prstGeom>
          <a:gradFill flip="none" rotWithShape="1">
            <a:gsLst>
              <a:gs pos="0">
                <a:srgbClr val="009696">
                  <a:tint val="66000"/>
                  <a:satMod val="160000"/>
                </a:srgbClr>
              </a:gs>
              <a:gs pos="50000">
                <a:srgbClr val="009696">
                  <a:tint val="44500"/>
                  <a:satMod val="160000"/>
                </a:srgbClr>
              </a:gs>
              <a:gs pos="100000">
                <a:srgbClr val="00969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CCA87619-B2DF-08C2-0BD2-78919600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83" y="2242075"/>
            <a:ext cx="5930369" cy="352688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54C511-4A36-0FE6-08D7-F56A5125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2155354"/>
            <a:ext cx="380034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b="1" i="1" dirty="0">
                <a:latin typeface="Arial"/>
                <a:cs typeface="Arial"/>
              </a:rPr>
              <a:t>Attack</a:t>
            </a:r>
            <a:r>
              <a:rPr lang="it-IT" sz="2000" dirty="0">
                <a:latin typeface="Arial"/>
                <a:cs typeface="Arial"/>
              </a:rPr>
              <a:t>: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 categoria / classe del flusso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Font typeface="Arial" pitchFamily="34" charset="0"/>
              <a:buNone/>
            </a:pPr>
            <a:endParaRPr lang="it-IT" sz="2000" dirty="0">
              <a:latin typeface="Arial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b="1" i="1" dirty="0">
                <a:latin typeface="Arial"/>
                <a:cs typeface="Arial"/>
              </a:rPr>
              <a:t>Count</a:t>
            </a:r>
            <a:r>
              <a:rPr lang="it-IT" sz="2000" dirty="0">
                <a:latin typeface="Arial"/>
                <a:cs typeface="Arial"/>
              </a:rPr>
              <a:t>:</a:t>
            </a:r>
            <a:endParaRPr lang="it-IT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 totale dichiarato &amp; flussi</a:t>
            </a:r>
            <a:endParaRPr lang="it-IT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 aggiunti</a:t>
            </a:r>
            <a:endParaRPr lang="it-IT" dirty="0"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Font typeface="Arial" pitchFamily="34" charset="0"/>
              <a:buNone/>
            </a:pPr>
            <a:endParaRPr lang="it-IT" sz="2000" dirty="0">
              <a:latin typeface="Arial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b="1" i="1" dirty="0">
                <a:latin typeface="Arial"/>
                <a:cs typeface="Arial"/>
              </a:rPr>
              <a:t>% Gain</a:t>
            </a:r>
            <a:r>
              <a:rPr lang="it-IT" sz="2000" dirty="0">
                <a:latin typeface="Arial"/>
                <a:cs typeface="Arial"/>
              </a:rPr>
              <a:t>:</a:t>
            </a:r>
            <a:endParaRPr lang="it-IT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 percentuale di flussi aggiunti</a:t>
            </a:r>
            <a:endParaRPr lang="it-IT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 rispetto al totale dichiarato</a:t>
            </a: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50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5AE8B-D907-4950-D2D5-22818F26C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149CA7D1-0DE2-B511-85B2-BB5F2F81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87742"/>
            <a:ext cx="10360501" cy="1223963"/>
          </a:xfrm>
        </p:spPr>
        <p:txBody>
          <a:bodyPr rtlCol="0">
            <a:normAutofit fontScale="90000"/>
          </a:bodyPr>
          <a:lstStyle/>
          <a:p>
            <a:r>
              <a:rPr lang="it-IT" sz="4800" b="1" i="1" dirty="0">
                <a:solidFill>
                  <a:srgbClr val="009696"/>
                </a:solidFill>
              </a:rPr>
              <a:t>Valutazione di CIC 17 e CIC 18</a:t>
            </a:r>
            <a:br>
              <a:rPr lang="it-IT" sz="4800" b="1" i="1" dirty="0">
                <a:ea typeface="Calibri"/>
                <a:cs typeface="Calibri"/>
              </a:rPr>
            </a:br>
            <a:r>
              <a:rPr lang="it-IT" sz="4000" b="1" i="1" dirty="0">
                <a:solidFill>
                  <a:srgbClr val="009696"/>
                </a:solidFill>
              </a:rPr>
              <a:t>2. Errori d'etichettatura</a:t>
            </a:r>
            <a:endParaRPr lang="it-IT" sz="4800" b="1" i="1" dirty="0">
              <a:solidFill>
                <a:srgbClr val="009696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F89A-2DC9-9B88-C7FF-8E39AFE82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1798" y="2264979"/>
            <a:ext cx="37900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b="1" i="1">
                <a:latin typeface="Arial"/>
                <a:cs typeface="Arial"/>
              </a:rPr>
              <a:t>Principali cause</a:t>
            </a:r>
            <a:r>
              <a:rPr lang="it-IT" sz="2000">
                <a:latin typeface="Arial"/>
                <a:cs typeface="Arial"/>
              </a:rPr>
              <a:t>:</a:t>
            </a:r>
            <a:endParaRPr lang="en-US" sz="2000">
              <a:latin typeface="Arial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sz="200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Font typeface="Arial"/>
              <a:buChar char="•"/>
            </a:pPr>
            <a:r>
              <a:rPr lang="it-IT" sz="2000">
                <a:latin typeface="Arial"/>
                <a:cs typeface="Arial"/>
              </a:rPr>
              <a:t>Payload etichettati erroneamente come maligni</a:t>
            </a:r>
            <a:endParaRPr lang="en-US" sz="2000">
              <a:latin typeface="Arial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endParaRPr lang="it-IT" sz="200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Font typeface="Arial"/>
              <a:buChar char="•"/>
            </a:pPr>
            <a:r>
              <a:rPr lang="it-IT" sz="2000">
                <a:latin typeface="Arial"/>
                <a:cs typeface="Arial"/>
              </a:rPr>
              <a:t>Artefatti di orchestrazione dei flussi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endParaRPr lang="it-IT" sz="200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Font typeface="Arial"/>
              <a:buChar char="•"/>
            </a:pPr>
            <a:r>
              <a:rPr lang="it-IT" sz="2000">
                <a:latin typeface="Arial"/>
                <a:cs typeface="Arial"/>
              </a:rPr>
              <a:t>Flussi di traffico interrotti</a:t>
            </a:r>
          </a:p>
        </p:txBody>
      </p:sp>
      <p:sp>
        <p:nvSpPr>
          <p:cNvPr id="6" name="Rettangolo 3">
            <a:extLst>
              <a:ext uri="{FF2B5EF4-FFF2-40B4-BE49-F238E27FC236}">
                <a16:creationId xmlns:a16="http://schemas.microsoft.com/office/drawing/2014/main" id="{44BC8A4A-142A-F3DD-631C-4BD380C7416A}"/>
              </a:ext>
            </a:extLst>
          </p:cNvPr>
          <p:cNvSpPr/>
          <p:nvPr/>
        </p:nvSpPr>
        <p:spPr>
          <a:xfrm>
            <a:off x="4990917" y="2164132"/>
            <a:ext cx="6970187" cy="3537212"/>
          </a:xfrm>
          <a:prstGeom prst="rect">
            <a:avLst/>
          </a:prstGeom>
          <a:gradFill flip="none" rotWithShape="1">
            <a:gsLst>
              <a:gs pos="0">
                <a:srgbClr val="009696">
                  <a:tint val="66000"/>
                  <a:satMod val="160000"/>
                </a:srgbClr>
              </a:gs>
              <a:gs pos="50000">
                <a:srgbClr val="009696">
                  <a:tint val="44500"/>
                  <a:satMod val="160000"/>
                </a:srgbClr>
              </a:gs>
              <a:gs pos="100000">
                <a:srgbClr val="00969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36ED954-282D-5119-B8A0-4AE2A64F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96" y="2266545"/>
            <a:ext cx="6785578" cy="33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526B-5CEB-6B0A-8343-77CECC06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D6DF3DEE-EEB7-4D72-2F6A-D8F5CD29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87742"/>
            <a:ext cx="10360501" cy="1223963"/>
          </a:xfrm>
        </p:spPr>
        <p:txBody>
          <a:bodyPr rtlCol="0">
            <a:normAutofit fontScale="90000"/>
          </a:bodyPr>
          <a:lstStyle/>
          <a:p>
            <a:r>
              <a:rPr lang="it-IT" sz="4800" b="1" i="1" dirty="0">
                <a:solidFill>
                  <a:srgbClr val="009696"/>
                </a:solidFill>
              </a:rPr>
              <a:t>Valutazione di CIC 17 e CIC 18</a:t>
            </a:r>
            <a:br>
              <a:rPr lang="it-IT" sz="4800" b="1" i="1" dirty="0">
                <a:solidFill>
                  <a:srgbClr val="009696"/>
                </a:solidFill>
                <a:ea typeface="Calibri"/>
                <a:cs typeface="Calibri"/>
              </a:rPr>
            </a:br>
            <a:r>
              <a:rPr lang="it-IT" sz="4000" b="1" i="1" dirty="0">
                <a:solidFill>
                  <a:srgbClr val="009696"/>
                </a:solidFill>
                <a:ea typeface="Calibri"/>
                <a:cs typeface="Calibri"/>
              </a:rPr>
              <a:t>3. </a:t>
            </a:r>
            <a:r>
              <a:rPr lang="it-IT" sz="4000" b="1" i="1" dirty="0">
                <a:solidFill>
                  <a:srgbClr val="009696"/>
                </a:solidFill>
              </a:rPr>
              <a:t>Sovrapposizione delle classi</a:t>
            </a:r>
            <a:endParaRPr lang="it-IT" sz="4800" b="1" i="1" dirty="0">
              <a:solidFill>
                <a:srgbClr val="009696"/>
              </a:solidFill>
              <a:ea typeface="Calibri"/>
              <a:cs typeface="Calibri"/>
            </a:endParaRPr>
          </a:p>
        </p:txBody>
      </p:sp>
      <p:sp>
        <p:nvSpPr>
          <p:cNvPr id="6" name="Rettangolo 3">
            <a:extLst>
              <a:ext uri="{FF2B5EF4-FFF2-40B4-BE49-F238E27FC236}">
                <a16:creationId xmlns:a16="http://schemas.microsoft.com/office/drawing/2014/main" id="{9F9E7A0E-D74D-58AF-7EB2-746C812FC862}"/>
              </a:ext>
            </a:extLst>
          </p:cNvPr>
          <p:cNvSpPr/>
          <p:nvPr/>
        </p:nvSpPr>
        <p:spPr>
          <a:xfrm>
            <a:off x="5295490" y="2034552"/>
            <a:ext cx="5669292" cy="4356780"/>
          </a:xfrm>
          <a:prstGeom prst="rect">
            <a:avLst/>
          </a:prstGeom>
          <a:gradFill flip="none" rotWithShape="1">
            <a:gsLst>
              <a:gs pos="0">
                <a:srgbClr val="009696">
                  <a:tint val="66000"/>
                  <a:satMod val="160000"/>
                </a:srgbClr>
              </a:gs>
              <a:gs pos="50000">
                <a:srgbClr val="009696">
                  <a:tint val="44500"/>
                  <a:satMod val="160000"/>
                </a:srgbClr>
              </a:gs>
              <a:gs pos="100000">
                <a:srgbClr val="00969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pic>
        <p:nvPicPr>
          <p:cNvPr id="2" name="Picture 1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335C2BDA-3F3C-374A-27DF-75F7ABD6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26" y="2155442"/>
            <a:ext cx="5397074" cy="4114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02566B-0A9E-7A91-CEB2-D18FAF25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2239463"/>
            <a:ext cx="39132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b="1" i="1" dirty="0">
                <a:latin typeface="Arial"/>
                <a:cs typeface="Arial"/>
              </a:rPr>
              <a:t>Attack</a:t>
            </a:r>
            <a:r>
              <a:rPr lang="it-IT" sz="2000" dirty="0">
                <a:latin typeface="Arial"/>
                <a:cs typeface="Arial"/>
              </a:rPr>
              <a:t>: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 categoria / classe del flusso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Font typeface="Arial" pitchFamily="34" charset="0"/>
              <a:buNone/>
            </a:pPr>
            <a:endParaRPr lang="it-IT" sz="2000" dirty="0">
              <a:latin typeface="Arial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b="1" i="1" dirty="0">
                <a:latin typeface="Arial"/>
                <a:cs typeface="Arial"/>
              </a:rPr>
              <a:t>Overlap Class</a:t>
            </a:r>
            <a:r>
              <a:rPr lang="it-IT" sz="2000" dirty="0">
                <a:latin typeface="Arial"/>
                <a:cs typeface="Arial"/>
              </a:rPr>
              <a:t>:</a:t>
            </a:r>
            <a:endParaRPr lang="it-IT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 classe diversa da quella</a:t>
            </a:r>
            <a:endParaRPr lang="it-IT" sz="2000" dirty="0">
              <a:latin typeface="Arial"/>
              <a:ea typeface="Calibri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 dell'attacco, alla quale</a:t>
            </a:r>
            <a:endParaRPr lang="it-IT" sz="2000" dirty="0">
              <a:latin typeface="Arial"/>
              <a:ea typeface="Calibri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 appartengono flussi con le</a:t>
            </a:r>
            <a:endParaRPr lang="it-IT" sz="2000" dirty="0">
              <a:latin typeface="Arial"/>
              <a:ea typeface="Calibri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 stesse caratteristiche</a:t>
            </a:r>
            <a:endParaRPr lang="it-IT" sz="2000" dirty="0">
              <a:latin typeface="Arial"/>
              <a:ea typeface="Calibri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Font typeface="Arial" pitchFamily="34" charset="0"/>
              <a:buNone/>
            </a:pPr>
            <a:endParaRPr lang="it-IT" sz="2000" dirty="0">
              <a:latin typeface="Arial"/>
              <a:cs typeface="Arial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b="1" i="1" dirty="0">
                <a:latin typeface="Arial"/>
                <a:cs typeface="Arial"/>
              </a:rPr>
              <a:t># Overlap</a:t>
            </a:r>
            <a:r>
              <a:rPr lang="it-IT" sz="2000" dirty="0">
                <a:latin typeface="Arial"/>
                <a:cs typeface="Arial"/>
              </a:rPr>
              <a:t>:</a:t>
            </a:r>
            <a:endParaRPr lang="it-IT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 numero di flussi condivisi tra</a:t>
            </a:r>
            <a:endParaRPr lang="it-IT" dirty="0">
              <a:latin typeface="Calibri"/>
              <a:ea typeface="Calibri"/>
              <a:cs typeface="Calibri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000" dirty="0">
                <a:latin typeface="Arial"/>
                <a:cs typeface="Arial"/>
              </a:rPr>
              <a:t> le due classi</a:t>
            </a: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5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4D59BCF-1924-9A8A-EEB7-61D34C8A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008" y="2526626"/>
            <a:ext cx="7272808" cy="1804749"/>
          </a:xfrm>
          <a:prstGeom prst="round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 sd="1362545417">
                  <a:custGeom>
                    <a:avLst/>
                    <a:gdLst>
                      <a:gd name="connsiteX0" fmla="*/ 0 w 7272808"/>
                      <a:gd name="connsiteY0" fmla="*/ 442683 h 2656046"/>
                      <a:gd name="connsiteX1" fmla="*/ 442683 w 7272808"/>
                      <a:gd name="connsiteY1" fmla="*/ 0 h 2656046"/>
                      <a:gd name="connsiteX2" fmla="*/ 831736 w 7272808"/>
                      <a:gd name="connsiteY2" fmla="*/ 0 h 2656046"/>
                      <a:gd name="connsiteX3" fmla="*/ 1412413 w 7272808"/>
                      <a:gd name="connsiteY3" fmla="*/ 0 h 2656046"/>
                      <a:gd name="connsiteX4" fmla="*/ 1865341 w 7272808"/>
                      <a:gd name="connsiteY4" fmla="*/ 0 h 2656046"/>
                      <a:gd name="connsiteX5" fmla="*/ 2573766 w 7272808"/>
                      <a:gd name="connsiteY5" fmla="*/ 0 h 2656046"/>
                      <a:gd name="connsiteX6" fmla="*/ 3282191 w 7272808"/>
                      <a:gd name="connsiteY6" fmla="*/ 0 h 2656046"/>
                      <a:gd name="connsiteX7" fmla="*/ 3798993 w 7272808"/>
                      <a:gd name="connsiteY7" fmla="*/ 0 h 2656046"/>
                      <a:gd name="connsiteX8" fmla="*/ 4188047 w 7272808"/>
                      <a:gd name="connsiteY8" fmla="*/ 0 h 2656046"/>
                      <a:gd name="connsiteX9" fmla="*/ 4832598 w 7272808"/>
                      <a:gd name="connsiteY9" fmla="*/ 0 h 2656046"/>
                      <a:gd name="connsiteX10" fmla="*/ 5477149 w 7272808"/>
                      <a:gd name="connsiteY10" fmla="*/ 0 h 2656046"/>
                      <a:gd name="connsiteX11" fmla="*/ 6185574 w 7272808"/>
                      <a:gd name="connsiteY11" fmla="*/ 0 h 2656046"/>
                      <a:gd name="connsiteX12" fmla="*/ 6830125 w 7272808"/>
                      <a:gd name="connsiteY12" fmla="*/ 0 h 2656046"/>
                      <a:gd name="connsiteX13" fmla="*/ 7272808 w 7272808"/>
                      <a:gd name="connsiteY13" fmla="*/ 442683 h 2656046"/>
                      <a:gd name="connsiteX14" fmla="*/ 7272808 w 7272808"/>
                      <a:gd name="connsiteY14" fmla="*/ 1068323 h 2656046"/>
                      <a:gd name="connsiteX15" fmla="*/ 7272808 w 7272808"/>
                      <a:gd name="connsiteY15" fmla="*/ 1676257 h 2656046"/>
                      <a:gd name="connsiteX16" fmla="*/ 7272808 w 7272808"/>
                      <a:gd name="connsiteY16" fmla="*/ 2213363 h 2656046"/>
                      <a:gd name="connsiteX17" fmla="*/ 6830125 w 7272808"/>
                      <a:gd name="connsiteY17" fmla="*/ 2656046 h 2656046"/>
                      <a:gd name="connsiteX18" fmla="*/ 6377197 w 7272808"/>
                      <a:gd name="connsiteY18" fmla="*/ 2656046 h 2656046"/>
                      <a:gd name="connsiteX19" fmla="*/ 5732646 w 7272808"/>
                      <a:gd name="connsiteY19" fmla="*/ 2656046 h 2656046"/>
                      <a:gd name="connsiteX20" fmla="*/ 5215844 w 7272808"/>
                      <a:gd name="connsiteY20" fmla="*/ 2656046 h 2656046"/>
                      <a:gd name="connsiteX21" fmla="*/ 4762916 w 7272808"/>
                      <a:gd name="connsiteY21" fmla="*/ 2656046 h 2656046"/>
                      <a:gd name="connsiteX22" fmla="*/ 4246114 w 7272808"/>
                      <a:gd name="connsiteY22" fmla="*/ 2656046 h 2656046"/>
                      <a:gd name="connsiteX23" fmla="*/ 3601563 w 7272808"/>
                      <a:gd name="connsiteY23" fmla="*/ 2656046 h 2656046"/>
                      <a:gd name="connsiteX24" fmla="*/ 3084761 w 7272808"/>
                      <a:gd name="connsiteY24" fmla="*/ 2656046 h 2656046"/>
                      <a:gd name="connsiteX25" fmla="*/ 2504085 w 7272808"/>
                      <a:gd name="connsiteY25" fmla="*/ 2656046 h 2656046"/>
                      <a:gd name="connsiteX26" fmla="*/ 1795659 w 7272808"/>
                      <a:gd name="connsiteY26" fmla="*/ 2656046 h 2656046"/>
                      <a:gd name="connsiteX27" fmla="*/ 1342732 w 7272808"/>
                      <a:gd name="connsiteY27" fmla="*/ 2656046 h 2656046"/>
                      <a:gd name="connsiteX28" fmla="*/ 442683 w 7272808"/>
                      <a:gd name="connsiteY28" fmla="*/ 2656046 h 2656046"/>
                      <a:gd name="connsiteX29" fmla="*/ 0 w 7272808"/>
                      <a:gd name="connsiteY29" fmla="*/ 2213363 h 2656046"/>
                      <a:gd name="connsiteX30" fmla="*/ 0 w 7272808"/>
                      <a:gd name="connsiteY30" fmla="*/ 1623136 h 2656046"/>
                      <a:gd name="connsiteX31" fmla="*/ 0 w 7272808"/>
                      <a:gd name="connsiteY31" fmla="*/ 1015203 h 2656046"/>
                      <a:gd name="connsiteX32" fmla="*/ 0 w 7272808"/>
                      <a:gd name="connsiteY32" fmla="*/ 442683 h 2656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272808" h="2656046" extrusionOk="0">
                        <a:moveTo>
                          <a:pt x="0" y="442683"/>
                        </a:moveTo>
                        <a:cubicBezTo>
                          <a:pt x="-4556" y="201939"/>
                          <a:pt x="170949" y="16574"/>
                          <a:pt x="442683" y="0"/>
                        </a:cubicBezTo>
                        <a:cubicBezTo>
                          <a:pt x="542395" y="-21529"/>
                          <a:pt x="697537" y="38238"/>
                          <a:pt x="831736" y="0"/>
                        </a:cubicBezTo>
                        <a:cubicBezTo>
                          <a:pt x="965935" y="-38238"/>
                          <a:pt x="1137394" y="68002"/>
                          <a:pt x="1412413" y="0"/>
                        </a:cubicBezTo>
                        <a:cubicBezTo>
                          <a:pt x="1687432" y="-68002"/>
                          <a:pt x="1639587" y="50092"/>
                          <a:pt x="1865341" y="0"/>
                        </a:cubicBezTo>
                        <a:cubicBezTo>
                          <a:pt x="2091095" y="-50092"/>
                          <a:pt x="2298344" y="47710"/>
                          <a:pt x="2573766" y="0"/>
                        </a:cubicBezTo>
                        <a:cubicBezTo>
                          <a:pt x="2849188" y="-47710"/>
                          <a:pt x="2999187" y="78746"/>
                          <a:pt x="3282191" y="0"/>
                        </a:cubicBezTo>
                        <a:cubicBezTo>
                          <a:pt x="3565196" y="-78746"/>
                          <a:pt x="3646778" y="33686"/>
                          <a:pt x="3798993" y="0"/>
                        </a:cubicBezTo>
                        <a:cubicBezTo>
                          <a:pt x="3951208" y="-33686"/>
                          <a:pt x="4003993" y="19976"/>
                          <a:pt x="4188047" y="0"/>
                        </a:cubicBezTo>
                        <a:cubicBezTo>
                          <a:pt x="4372101" y="-19976"/>
                          <a:pt x="4616176" y="3162"/>
                          <a:pt x="4832598" y="0"/>
                        </a:cubicBezTo>
                        <a:cubicBezTo>
                          <a:pt x="5049020" y="-3162"/>
                          <a:pt x="5296599" y="60309"/>
                          <a:pt x="5477149" y="0"/>
                        </a:cubicBezTo>
                        <a:cubicBezTo>
                          <a:pt x="5657699" y="-60309"/>
                          <a:pt x="5851789" y="65852"/>
                          <a:pt x="6185574" y="0"/>
                        </a:cubicBezTo>
                        <a:cubicBezTo>
                          <a:pt x="6519359" y="-65852"/>
                          <a:pt x="6513751" y="52670"/>
                          <a:pt x="6830125" y="0"/>
                        </a:cubicBezTo>
                        <a:cubicBezTo>
                          <a:pt x="7082562" y="3313"/>
                          <a:pt x="7259062" y="172213"/>
                          <a:pt x="7272808" y="442683"/>
                        </a:cubicBezTo>
                        <a:cubicBezTo>
                          <a:pt x="7338650" y="587082"/>
                          <a:pt x="7211225" y="899023"/>
                          <a:pt x="7272808" y="1068323"/>
                        </a:cubicBezTo>
                        <a:cubicBezTo>
                          <a:pt x="7334391" y="1237623"/>
                          <a:pt x="7252304" y="1510707"/>
                          <a:pt x="7272808" y="1676257"/>
                        </a:cubicBezTo>
                        <a:cubicBezTo>
                          <a:pt x="7293312" y="1841807"/>
                          <a:pt x="7224991" y="2066416"/>
                          <a:pt x="7272808" y="2213363"/>
                        </a:cubicBezTo>
                        <a:cubicBezTo>
                          <a:pt x="7319145" y="2468894"/>
                          <a:pt x="7099342" y="2650776"/>
                          <a:pt x="6830125" y="2656046"/>
                        </a:cubicBezTo>
                        <a:cubicBezTo>
                          <a:pt x="6639703" y="2694282"/>
                          <a:pt x="6576363" y="2612915"/>
                          <a:pt x="6377197" y="2656046"/>
                        </a:cubicBezTo>
                        <a:cubicBezTo>
                          <a:pt x="6178031" y="2699177"/>
                          <a:pt x="5876752" y="2648014"/>
                          <a:pt x="5732646" y="2656046"/>
                        </a:cubicBezTo>
                        <a:cubicBezTo>
                          <a:pt x="5588540" y="2664078"/>
                          <a:pt x="5322873" y="2626475"/>
                          <a:pt x="5215844" y="2656046"/>
                        </a:cubicBezTo>
                        <a:cubicBezTo>
                          <a:pt x="5108815" y="2685617"/>
                          <a:pt x="4892585" y="2637305"/>
                          <a:pt x="4762916" y="2656046"/>
                        </a:cubicBezTo>
                        <a:cubicBezTo>
                          <a:pt x="4633247" y="2674787"/>
                          <a:pt x="4487913" y="2645214"/>
                          <a:pt x="4246114" y="2656046"/>
                        </a:cubicBezTo>
                        <a:cubicBezTo>
                          <a:pt x="4004315" y="2666878"/>
                          <a:pt x="3813826" y="2580256"/>
                          <a:pt x="3601563" y="2656046"/>
                        </a:cubicBezTo>
                        <a:cubicBezTo>
                          <a:pt x="3389300" y="2731836"/>
                          <a:pt x="3236782" y="2598812"/>
                          <a:pt x="3084761" y="2656046"/>
                        </a:cubicBezTo>
                        <a:cubicBezTo>
                          <a:pt x="2932740" y="2713280"/>
                          <a:pt x="2677582" y="2587656"/>
                          <a:pt x="2504085" y="2656046"/>
                        </a:cubicBezTo>
                        <a:cubicBezTo>
                          <a:pt x="2330588" y="2724436"/>
                          <a:pt x="2113207" y="2649591"/>
                          <a:pt x="1795659" y="2656046"/>
                        </a:cubicBezTo>
                        <a:cubicBezTo>
                          <a:pt x="1478111" y="2662501"/>
                          <a:pt x="1440534" y="2612582"/>
                          <a:pt x="1342732" y="2656046"/>
                        </a:cubicBezTo>
                        <a:cubicBezTo>
                          <a:pt x="1244930" y="2699510"/>
                          <a:pt x="758123" y="2601267"/>
                          <a:pt x="442683" y="2656046"/>
                        </a:cubicBezTo>
                        <a:cubicBezTo>
                          <a:pt x="154889" y="2631385"/>
                          <a:pt x="28294" y="2463926"/>
                          <a:pt x="0" y="2213363"/>
                        </a:cubicBezTo>
                        <a:cubicBezTo>
                          <a:pt x="-36755" y="1944714"/>
                          <a:pt x="13738" y="1878849"/>
                          <a:pt x="0" y="1623136"/>
                        </a:cubicBezTo>
                        <a:cubicBezTo>
                          <a:pt x="-13738" y="1367423"/>
                          <a:pt x="50611" y="1204915"/>
                          <a:pt x="0" y="1015203"/>
                        </a:cubicBezTo>
                        <a:cubicBezTo>
                          <a:pt x="-50611" y="825491"/>
                          <a:pt x="15806" y="649726"/>
                          <a:pt x="0" y="4426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5000" b="1" i="1" dirty="0"/>
              <a:t>Come si può valutare un dataset?</a:t>
            </a:r>
            <a:endParaRPr lang="en-US" sz="5000" b="1" i="1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b="1" dirty="0">
                <a:solidFill>
                  <a:srgbClr val="009696"/>
                </a:solidFill>
              </a:rPr>
              <a:t>Panoramica sui Dataset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C2A1-B224-872D-73E6-5E8E346D0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1188" y="2134028"/>
            <a:ext cx="1347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solidFill>
                  <a:srgbClr val="009696"/>
                </a:solidFill>
                <a:latin typeface="Arial" panose="020B0604020202020204" pitchFamily="34" charset="0"/>
              </a:rPr>
              <a:t>Dataset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B65908-6E7D-4D15-BBF6-6186294A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107" y="4355334"/>
            <a:ext cx="2367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400" i="1" dirty="0">
                <a:solidFill>
                  <a:srgbClr val="00969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it-IT" altLang="it-IT" sz="2400" i="1" dirty="0">
                <a:solidFill>
                  <a:srgbClr val="009696"/>
                </a:solidFill>
                <a:latin typeface="Arial" panose="020B0604020202020204" pitchFamily="34" charset="0"/>
              </a:rPr>
              <a:t>ataset sintetici</a:t>
            </a:r>
            <a:endParaRPr lang="it-IT" altLang="it-IT" sz="2400" i="1" dirty="0">
              <a:latin typeface="Arial" panose="020B0604020202020204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D63591A-7AB5-DD2A-541F-C0E5D3F3E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801047" y="2965024"/>
            <a:ext cx="0" cy="1390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giocattolo, cartone animato&#10;&#10;Descrizione generata automaticamente">
            <a:extLst>
              <a:ext uri="{FF2B5EF4-FFF2-40B4-BE49-F238E27FC236}">
                <a16:creationId xmlns:a16="http://schemas.microsoft.com/office/drawing/2014/main" id="{E80E128D-5D90-4642-C3FA-F9E9FB7CF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5816" r="24257"/>
          <a:stretch/>
        </p:blipFill>
        <p:spPr>
          <a:xfrm>
            <a:off x="5194312" y="3195858"/>
            <a:ext cx="1512168" cy="278061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AD366D4-F2D1-DEC2-5F0B-B32BC1BD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244" y="1951712"/>
            <a:ext cx="27363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it-IT" altLang="it-IT" sz="2400">
                <a:latin typeface="Arial" panose="020B0604020202020204" pitchFamily="34" charset="0"/>
              </a:rPr>
              <a:t>Machine Learning </a:t>
            </a: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it-IT" altLang="it-IT" sz="2400">
                <a:latin typeface="Arial" panose="020B0604020202020204" pitchFamily="34" charset="0"/>
              </a:rPr>
              <a:t>&amp; Deep 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6D58D2-33D1-BE50-F4C2-E1CCA084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467" y="1764695"/>
            <a:ext cx="31771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it-IT" altLang="it-IT" sz="2400" dirty="0">
                <a:solidFill>
                  <a:srgbClr val="009696"/>
                </a:solidFill>
                <a:latin typeface="Arial" panose="020B0604020202020204" pitchFamily="34" charset="0"/>
              </a:rPr>
              <a:t>NIDS</a:t>
            </a:r>
            <a:r>
              <a:rPr lang="it-IT" altLang="it-IT" sz="2400" dirty="0">
                <a:latin typeface="Arial" panose="020B0604020202020204" pitchFamily="34" charset="0"/>
              </a:rPr>
              <a:t> </a:t>
            </a: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it-IT" altLang="it-IT" sz="2400" dirty="0">
                <a:latin typeface="Arial" panose="020B0604020202020204" pitchFamily="34" charset="0"/>
              </a:rPr>
              <a:t>(Network </a:t>
            </a:r>
            <a:r>
              <a:rPr lang="it-IT" altLang="it-IT" sz="2400" dirty="0" err="1">
                <a:latin typeface="Arial" panose="020B0604020202020204" pitchFamily="34" charset="0"/>
              </a:rPr>
              <a:t>Intrusion</a:t>
            </a:r>
            <a:r>
              <a:rPr lang="it-IT" altLang="it-IT" sz="2400" dirty="0">
                <a:latin typeface="Arial" panose="020B0604020202020204" pitchFamily="34" charset="0"/>
              </a:rPr>
              <a:t> Detection Systems)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58E8526-7A95-0125-3ED3-BCFDB0AB157D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688325" y="2364861"/>
            <a:ext cx="893919" cy="2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99BF4BF-2831-8F9B-49A7-8B9B935B4A4F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7318548" y="2364860"/>
            <a:ext cx="893919" cy="2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98A03AF-22BF-4463-E067-8BC836517BB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6706480" y="4586167"/>
            <a:ext cx="19106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8E37-D11B-4710-3888-6524E304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B7D60799-E5E7-9F64-91D0-A063FD4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4800" b="1" i="1">
                <a:solidFill>
                  <a:srgbClr val="009696"/>
                </a:solidFill>
              </a:rPr>
              <a:t>Metodo Manuale</a:t>
            </a:r>
            <a:endParaRPr lang="it-IT" sz="48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B742-E01A-B2DB-06F3-00CA1752D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1169" y="1448248"/>
            <a:ext cx="1042014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endParaRPr lang="it-IT" sz="2000" dirty="0">
              <a:latin typeface="Arial"/>
              <a:cs typeface="Arial"/>
            </a:endParaRPr>
          </a:p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r>
              <a:rPr lang="it-IT" sz="2000" dirty="0">
                <a:latin typeface="Arial"/>
                <a:cs typeface="Arial"/>
              </a:rPr>
              <a:t>Analisi dei PCAP originali</a:t>
            </a:r>
            <a:endParaRPr lang="en-US" sz="2000" dirty="0">
              <a:latin typeface="Arial"/>
              <a:cs typeface="Arial"/>
            </a:endParaRPr>
          </a:p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endParaRPr lang="it-IT" sz="2000" dirty="0">
              <a:latin typeface="Arial"/>
              <a:cs typeface="Arial"/>
            </a:endParaRPr>
          </a:p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r>
              <a:rPr lang="it-IT" sz="2000" dirty="0">
                <a:latin typeface="Arial"/>
                <a:cs typeface="Arial"/>
              </a:rPr>
              <a:t>Raggruppamenti dei flussi in clusters</a:t>
            </a:r>
            <a:endParaRPr lang="en-US" sz="2000" dirty="0">
              <a:latin typeface="Arial"/>
              <a:cs typeface="Arial"/>
            </a:endParaRPr>
          </a:p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endParaRPr lang="it-IT" sz="2000" dirty="0">
              <a:latin typeface="Arial"/>
              <a:cs typeface="Arial"/>
            </a:endParaRPr>
          </a:p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r>
              <a:rPr lang="it-IT" sz="2000" dirty="0">
                <a:latin typeface="Arial"/>
                <a:cs typeface="Arial"/>
              </a:rPr>
              <a:t>Dai cluster si identificano i flow significativi</a:t>
            </a:r>
            <a:endParaRPr lang="en-US" sz="2000" dirty="0">
              <a:latin typeface="Arial"/>
              <a:cs typeface="Arial"/>
            </a:endParaRPr>
          </a:p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endParaRPr lang="it-IT" sz="2000" dirty="0">
              <a:latin typeface="Arial"/>
              <a:cs typeface="Arial"/>
            </a:endParaRPr>
          </a:p>
          <a:p>
            <a:pPr marL="457200" indent="-45720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AutoNum type="arabicPeriod"/>
            </a:pPr>
            <a:r>
              <a:rPr lang="it-IT" sz="2000" dirty="0">
                <a:latin typeface="Arial"/>
                <a:cs typeface="Arial"/>
              </a:rPr>
              <a:t>Si ricercano i Data Design Smells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E74CFBA-0159-4AE0-F145-2598CF1F1B35}"/>
              </a:ext>
            </a:extLst>
          </p:cNvPr>
          <p:cNvSpPr/>
          <p:nvPr/>
        </p:nvSpPr>
        <p:spPr>
          <a:xfrm>
            <a:off x="1409649" y="4859026"/>
            <a:ext cx="978407" cy="484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63358DD-78FE-FBB7-7C4E-AE185DA8F52C}"/>
              </a:ext>
            </a:extLst>
          </p:cNvPr>
          <p:cNvSpPr/>
          <p:nvPr/>
        </p:nvSpPr>
        <p:spPr>
          <a:xfrm>
            <a:off x="6504928" y="1741536"/>
            <a:ext cx="5302094" cy="3973578"/>
          </a:xfrm>
          <a:prstGeom prst="rect">
            <a:avLst/>
          </a:prstGeom>
          <a:gradFill flip="none" rotWithShape="1">
            <a:gsLst>
              <a:gs pos="0">
                <a:srgbClr val="009696">
                  <a:tint val="66000"/>
                  <a:satMod val="160000"/>
                </a:srgbClr>
              </a:gs>
              <a:gs pos="50000">
                <a:srgbClr val="009696">
                  <a:tint val="44500"/>
                  <a:satMod val="160000"/>
                </a:srgbClr>
              </a:gs>
              <a:gs pos="100000">
                <a:srgbClr val="00969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pic>
        <p:nvPicPr>
          <p:cNvPr id="2" name="Picture 1" descr="Wireshark User's Guide">
            <a:extLst>
              <a:ext uri="{FF2B5EF4-FFF2-40B4-BE49-F238E27FC236}">
                <a16:creationId xmlns:a16="http://schemas.microsoft.com/office/drawing/2014/main" id="{B9DB8D4D-3B0B-0653-2CEB-6C09F88FD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57" y="1827258"/>
            <a:ext cx="5082894" cy="3794962"/>
          </a:xfrm>
          <a:prstGeom prst="rect">
            <a:avLst/>
          </a:prstGeom>
        </p:spPr>
      </p:pic>
      <p:sp>
        <p:nvSpPr>
          <p:cNvPr id="9" name="Rettangolo con angoli arrotondati 6">
            <a:extLst>
              <a:ext uri="{FF2B5EF4-FFF2-40B4-BE49-F238E27FC236}">
                <a16:creationId xmlns:a16="http://schemas.microsoft.com/office/drawing/2014/main" id="{CD501680-3691-5595-2167-1CD4EB849B33}"/>
              </a:ext>
            </a:extLst>
          </p:cNvPr>
          <p:cNvSpPr/>
          <p:nvPr/>
        </p:nvSpPr>
        <p:spPr>
          <a:xfrm>
            <a:off x="2723625" y="4743683"/>
            <a:ext cx="2355716" cy="7200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it-IT" sz="2000" i="1" u="sng">
                <a:solidFill>
                  <a:prstClr val="white"/>
                </a:solidFill>
                <a:latin typeface="Arial"/>
                <a:cs typeface="Arial"/>
              </a:rPr>
              <a:t>Time </a:t>
            </a:r>
            <a:r>
              <a:rPr lang="it-IT" sz="2000" i="1" u="sng" err="1">
                <a:solidFill>
                  <a:prstClr val="white"/>
                </a:solidFill>
                <a:latin typeface="Arial"/>
                <a:cs typeface="Arial"/>
              </a:rPr>
              <a:t>Consuming</a:t>
            </a:r>
            <a:endParaRPr kumimoji="0" lang="it-IT" sz="2000" b="0" i="1" u="sng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33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DA194-50A7-E2D1-9B7B-B442DDB4E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7E7A4F0-2C52-FC96-C907-0B9412B79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008" y="2952274"/>
            <a:ext cx="7272808" cy="953453"/>
          </a:xfrm>
          <a:prstGeom prst="round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 sd="1362545417">
                  <a:custGeom>
                    <a:avLst/>
                    <a:gdLst>
                      <a:gd name="connsiteX0" fmla="*/ 0 w 7272808"/>
                      <a:gd name="connsiteY0" fmla="*/ 442683 h 2656046"/>
                      <a:gd name="connsiteX1" fmla="*/ 442683 w 7272808"/>
                      <a:gd name="connsiteY1" fmla="*/ 0 h 2656046"/>
                      <a:gd name="connsiteX2" fmla="*/ 831736 w 7272808"/>
                      <a:gd name="connsiteY2" fmla="*/ 0 h 2656046"/>
                      <a:gd name="connsiteX3" fmla="*/ 1412413 w 7272808"/>
                      <a:gd name="connsiteY3" fmla="*/ 0 h 2656046"/>
                      <a:gd name="connsiteX4" fmla="*/ 1865341 w 7272808"/>
                      <a:gd name="connsiteY4" fmla="*/ 0 h 2656046"/>
                      <a:gd name="connsiteX5" fmla="*/ 2573766 w 7272808"/>
                      <a:gd name="connsiteY5" fmla="*/ 0 h 2656046"/>
                      <a:gd name="connsiteX6" fmla="*/ 3282191 w 7272808"/>
                      <a:gd name="connsiteY6" fmla="*/ 0 h 2656046"/>
                      <a:gd name="connsiteX7" fmla="*/ 3798993 w 7272808"/>
                      <a:gd name="connsiteY7" fmla="*/ 0 h 2656046"/>
                      <a:gd name="connsiteX8" fmla="*/ 4188047 w 7272808"/>
                      <a:gd name="connsiteY8" fmla="*/ 0 h 2656046"/>
                      <a:gd name="connsiteX9" fmla="*/ 4832598 w 7272808"/>
                      <a:gd name="connsiteY9" fmla="*/ 0 h 2656046"/>
                      <a:gd name="connsiteX10" fmla="*/ 5477149 w 7272808"/>
                      <a:gd name="connsiteY10" fmla="*/ 0 h 2656046"/>
                      <a:gd name="connsiteX11" fmla="*/ 6185574 w 7272808"/>
                      <a:gd name="connsiteY11" fmla="*/ 0 h 2656046"/>
                      <a:gd name="connsiteX12" fmla="*/ 6830125 w 7272808"/>
                      <a:gd name="connsiteY12" fmla="*/ 0 h 2656046"/>
                      <a:gd name="connsiteX13" fmla="*/ 7272808 w 7272808"/>
                      <a:gd name="connsiteY13" fmla="*/ 442683 h 2656046"/>
                      <a:gd name="connsiteX14" fmla="*/ 7272808 w 7272808"/>
                      <a:gd name="connsiteY14" fmla="*/ 1068323 h 2656046"/>
                      <a:gd name="connsiteX15" fmla="*/ 7272808 w 7272808"/>
                      <a:gd name="connsiteY15" fmla="*/ 1676257 h 2656046"/>
                      <a:gd name="connsiteX16" fmla="*/ 7272808 w 7272808"/>
                      <a:gd name="connsiteY16" fmla="*/ 2213363 h 2656046"/>
                      <a:gd name="connsiteX17" fmla="*/ 6830125 w 7272808"/>
                      <a:gd name="connsiteY17" fmla="*/ 2656046 h 2656046"/>
                      <a:gd name="connsiteX18" fmla="*/ 6377197 w 7272808"/>
                      <a:gd name="connsiteY18" fmla="*/ 2656046 h 2656046"/>
                      <a:gd name="connsiteX19" fmla="*/ 5732646 w 7272808"/>
                      <a:gd name="connsiteY19" fmla="*/ 2656046 h 2656046"/>
                      <a:gd name="connsiteX20" fmla="*/ 5215844 w 7272808"/>
                      <a:gd name="connsiteY20" fmla="*/ 2656046 h 2656046"/>
                      <a:gd name="connsiteX21" fmla="*/ 4762916 w 7272808"/>
                      <a:gd name="connsiteY21" fmla="*/ 2656046 h 2656046"/>
                      <a:gd name="connsiteX22" fmla="*/ 4246114 w 7272808"/>
                      <a:gd name="connsiteY22" fmla="*/ 2656046 h 2656046"/>
                      <a:gd name="connsiteX23" fmla="*/ 3601563 w 7272808"/>
                      <a:gd name="connsiteY23" fmla="*/ 2656046 h 2656046"/>
                      <a:gd name="connsiteX24" fmla="*/ 3084761 w 7272808"/>
                      <a:gd name="connsiteY24" fmla="*/ 2656046 h 2656046"/>
                      <a:gd name="connsiteX25" fmla="*/ 2504085 w 7272808"/>
                      <a:gd name="connsiteY25" fmla="*/ 2656046 h 2656046"/>
                      <a:gd name="connsiteX26" fmla="*/ 1795659 w 7272808"/>
                      <a:gd name="connsiteY26" fmla="*/ 2656046 h 2656046"/>
                      <a:gd name="connsiteX27" fmla="*/ 1342732 w 7272808"/>
                      <a:gd name="connsiteY27" fmla="*/ 2656046 h 2656046"/>
                      <a:gd name="connsiteX28" fmla="*/ 442683 w 7272808"/>
                      <a:gd name="connsiteY28" fmla="*/ 2656046 h 2656046"/>
                      <a:gd name="connsiteX29" fmla="*/ 0 w 7272808"/>
                      <a:gd name="connsiteY29" fmla="*/ 2213363 h 2656046"/>
                      <a:gd name="connsiteX30" fmla="*/ 0 w 7272808"/>
                      <a:gd name="connsiteY30" fmla="*/ 1623136 h 2656046"/>
                      <a:gd name="connsiteX31" fmla="*/ 0 w 7272808"/>
                      <a:gd name="connsiteY31" fmla="*/ 1015203 h 2656046"/>
                      <a:gd name="connsiteX32" fmla="*/ 0 w 7272808"/>
                      <a:gd name="connsiteY32" fmla="*/ 442683 h 2656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272808" h="2656046" extrusionOk="0">
                        <a:moveTo>
                          <a:pt x="0" y="442683"/>
                        </a:moveTo>
                        <a:cubicBezTo>
                          <a:pt x="-4556" y="201939"/>
                          <a:pt x="170949" y="16574"/>
                          <a:pt x="442683" y="0"/>
                        </a:cubicBezTo>
                        <a:cubicBezTo>
                          <a:pt x="542395" y="-21529"/>
                          <a:pt x="697537" y="38238"/>
                          <a:pt x="831736" y="0"/>
                        </a:cubicBezTo>
                        <a:cubicBezTo>
                          <a:pt x="965935" y="-38238"/>
                          <a:pt x="1137394" y="68002"/>
                          <a:pt x="1412413" y="0"/>
                        </a:cubicBezTo>
                        <a:cubicBezTo>
                          <a:pt x="1687432" y="-68002"/>
                          <a:pt x="1639587" y="50092"/>
                          <a:pt x="1865341" y="0"/>
                        </a:cubicBezTo>
                        <a:cubicBezTo>
                          <a:pt x="2091095" y="-50092"/>
                          <a:pt x="2298344" y="47710"/>
                          <a:pt x="2573766" y="0"/>
                        </a:cubicBezTo>
                        <a:cubicBezTo>
                          <a:pt x="2849188" y="-47710"/>
                          <a:pt x="2999187" y="78746"/>
                          <a:pt x="3282191" y="0"/>
                        </a:cubicBezTo>
                        <a:cubicBezTo>
                          <a:pt x="3565196" y="-78746"/>
                          <a:pt x="3646778" y="33686"/>
                          <a:pt x="3798993" y="0"/>
                        </a:cubicBezTo>
                        <a:cubicBezTo>
                          <a:pt x="3951208" y="-33686"/>
                          <a:pt x="4003993" y="19976"/>
                          <a:pt x="4188047" y="0"/>
                        </a:cubicBezTo>
                        <a:cubicBezTo>
                          <a:pt x="4372101" y="-19976"/>
                          <a:pt x="4616176" y="3162"/>
                          <a:pt x="4832598" y="0"/>
                        </a:cubicBezTo>
                        <a:cubicBezTo>
                          <a:pt x="5049020" y="-3162"/>
                          <a:pt x="5296599" y="60309"/>
                          <a:pt x="5477149" y="0"/>
                        </a:cubicBezTo>
                        <a:cubicBezTo>
                          <a:pt x="5657699" y="-60309"/>
                          <a:pt x="5851789" y="65852"/>
                          <a:pt x="6185574" y="0"/>
                        </a:cubicBezTo>
                        <a:cubicBezTo>
                          <a:pt x="6519359" y="-65852"/>
                          <a:pt x="6513751" y="52670"/>
                          <a:pt x="6830125" y="0"/>
                        </a:cubicBezTo>
                        <a:cubicBezTo>
                          <a:pt x="7082562" y="3313"/>
                          <a:pt x="7259062" y="172213"/>
                          <a:pt x="7272808" y="442683"/>
                        </a:cubicBezTo>
                        <a:cubicBezTo>
                          <a:pt x="7338650" y="587082"/>
                          <a:pt x="7211225" y="899023"/>
                          <a:pt x="7272808" y="1068323"/>
                        </a:cubicBezTo>
                        <a:cubicBezTo>
                          <a:pt x="7334391" y="1237623"/>
                          <a:pt x="7252304" y="1510707"/>
                          <a:pt x="7272808" y="1676257"/>
                        </a:cubicBezTo>
                        <a:cubicBezTo>
                          <a:pt x="7293312" y="1841807"/>
                          <a:pt x="7224991" y="2066416"/>
                          <a:pt x="7272808" y="2213363"/>
                        </a:cubicBezTo>
                        <a:cubicBezTo>
                          <a:pt x="7319145" y="2468894"/>
                          <a:pt x="7099342" y="2650776"/>
                          <a:pt x="6830125" y="2656046"/>
                        </a:cubicBezTo>
                        <a:cubicBezTo>
                          <a:pt x="6639703" y="2694282"/>
                          <a:pt x="6576363" y="2612915"/>
                          <a:pt x="6377197" y="2656046"/>
                        </a:cubicBezTo>
                        <a:cubicBezTo>
                          <a:pt x="6178031" y="2699177"/>
                          <a:pt x="5876752" y="2648014"/>
                          <a:pt x="5732646" y="2656046"/>
                        </a:cubicBezTo>
                        <a:cubicBezTo>
                          <a:pt x="5588540" y="2664078"/>
                          <a:pt x="5322873" y="2626475"/>
                          <a:pt x="5215844" y="2656046"/>
                        </a:cubicBezTo>
                        <a:cubicBezTo>
                          <a:pt x="5108815" y="2685617"/>
                          <a:pt x="4892585" y="2637305"/>
                          <a:pt x="4762916" y="2656046"/>
                        </a:cubicBezTo>
                        <a:cubicBezTo>
                          <a:pt x="4633247" y="2674787"/>
                          <a:pt x="4487913" y="2645214"/>
                          <a:pt x="4246114" y="2656046"/>
                        </a:cubicBezTo>
                        <a:cubicBezTo>
                          <a:pt x="4004315" y="2666878"/>
                          <a:pt x="3813826" y="2580256"/>
                          <a:pt x="3601563" y="2656046"/>
                        </a:cubicBezTo>
                        <a:cubicBezTo>
                          <a:pt x="3389300" y="2731836"/>
                          <a:pt x="3236782" y="2598812"/>
                          <a:pt x="3084761" y="2656046"/>
                        </a:cubicBezTo>
                        <a:cubicBezTo>
                          <a:pt x="2932740" y="2713280"/>
                          <a:pt x="2677582" y="2587656"/>
                          <a:pt x="2504085" y="2656046"/>
                        </a:cubicBezTo>
                        <a:cubicBezTo>
                          <a:pt x="2330588" y="2724436"/>
                          <a:pt x="2113207" y="2649591"/>
                          <a:pt x="1795659" y="2656046"/>
                        </a:cubicBezTo>
                        <a:cubicBezTo>
                          <a:pt x="1478111" y="2662501"/>
                          <a:pt x="1440534" y="2612582"/>
                          <a:pt x="1342732" y="2656046"/>
                        </a:cubicBezTo>
                        <a:cubicBezTo>
                          <a:pt x="1244930" y="2699510"/>
                          <a:pt x="758123" y="2601267"/>
                          <a:pt x="442683" y="2656046"/>
                        </a:cubicBezTo>
                        <a:cubicBezTo>
                          <a:pt x="154889" y="2631385"/>
                          <a:pt x="28294" y="2463926"/>
                          <a:pt x="0" y="2213363"/>
                        </a:cubicBezTo>
                        <a:cubicBezTo>
                          <a:pt x="-36755" y="1944714"/>
                          <a:pt x="13738" y="1878849"/>
                          <a:pt x="0" y="1623136"/>
                        </a:cubicBezTo>
                        <a:cubicBezTo>
                          <a:pt x="-13738" y="1367423"/>
                          <a:pt x="50611" y="1204915"/>
                          <a:pt x="0" y="1015203"/>
                        </a:cubicBezTo>
                        <a:cubicBezTo>
                          <a:pt x="-50611" y="825491"/>
                          <a:pt x="15806" y="649726"/>
                          <a:pt x="0" y="4426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5000" b="1" i="1" dirty="0"/>
              <a:t>Soluzione?</a:t>
            </a:r>
            <a:endParaRPr lang="en-US" sz="5000" b="1" i="1" dirty="0"/>
          </a:p>
        </p:txBody>
      </p:sp>
    </p:spTree>
    <p:extLst>
      <p:ext uri="{BB962C8B-B14F-4D97-AF65-F5344CB8AC3E}">
        <p14:creationId xmlns:p14="http://schemas.microsoft.com/office/powerpoint/2010/main" val="26093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80D3E-F930-B8CC-E02A-34BB6B5A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FC8E993E-E000-45C4-A34D-18A143C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4800" b="1" i="1">
                <a:solidFill>
                  <a:srgbClr val="009696"/>
                </a:solidFill>
              </a:rPr>
              <a:t>Metodo Automatico</a:t>
            </a:r>
            <a:endParaRPr lang="en-US"/>
          </a:p>
        </p:txBody>
      </p:sp>
      <p:sp>
        <p:nvSpPr>
          <p:cNvPr id="3" name="Rettangolo con angoli arrotondati 4">
            <a:extLst>
              <a:ext uri="{FF2B5EF4-FFF2-40B4-BE49-F238E27FC236}">
                <a16:creationId xmlns:a16="http://schemas.microsoft.com/office/drawing/2014/main" id="{D36E4B03-8563-7A5F-AD90-1B940B5C27E0}"/>
              </a:ext>
            </a:extLst>
          </p:cNvPr>
          <p:cNvSpPr/>
          <p:nvPr/>
        </p:nvSpPr>
        <p:spPr>
          <a:xfrm>
            <a:off x="1207573" y="3155255"/>
            <a:ext cx="2451107" cy="74657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it-IT" sz="2000" i="1" u="sng">
                <a:solidFill>
                  <a:prstClr val="white"/>
                </a:solidFill>
                <a:latin typeface="Arial"/>
                <a:cs typeface="Arial"/>
              </a:rPr>
              <a:t>Tool automatici</a:t>
            </a:r>
            <a:endParaRPr kumimoji="0" lang="it-IT" sz="2000" b="0" i="1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ttangolo con angoli arrotondati 4">
            <a:extLst>
              <a:ext uri="{FF2B5EF4-FFF2-40B4-BE49-F238E27FC236}">
                <a16:creationId xmlns:a16="http://schemas.microsoft.com/office/drawing/2014/main" id="{00EAA9C5-8CCC-9250-509A-57DE62A08177}"/>
              </a:ext>
            </a:extLst>
          </p:cNvPr>
          <p:cNvSpPr/>
          <p:nvPr/>
        </p:nvSpPr>
        <p:spPr>
          <a:xfrm>
            <a:off x="4867366" y="3155338"/>
            <a:ext cx="2451107" cy="74657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it-IT" sz="2000" i="1" u="sng">
                <a:solidFill>
                  <a:prstClr val="white"/>
                </a:solidFill>
                <a:latin typeface="Arial"/>
                <a:cs typeface="Arial"/>
              </a:rPr>
              <a:t>Funzioni Euristiche</a:t>
            </a:r>
            <a:endParaRPr lang="en-US">
              <a:solidFill>
                <a:prstClr val="white"/>
              </a:solidFill>
              <a:ea typeface="Calibri"/>
              <a:cs typeface="Calibri"/>
            </a:endParaRPr>
          </a:p>
        </p:txBody>
      </p:sp>
      <p:cxnSp>
        <p:nvCxnSpPr>
          <p:cNvPr id="6" name="Connettore 2 14">
            <a:extLst>
              <a:ext uri="{FF2B5EF4-FFF2-40B4-BE49-F238E27FC236}">
                <a16:creationId xmlns:a16="http://schemas.microsoft.com/office/drawing/2014/main" id="{2A21556A-1BF0-5331-F52A-3D9885DD3927}"/>
              </a:ext>
            </a:extLst>
          </p:cNvPr>
          <p:cNvCxnSpPr>
            <a:cxnSpLocks/>
          </p:cNvCxnSpPr>
          <p:nvPr/>
        </p:nvCxnSpPr>
        <p:spPr>
          <a:xfrm flipV="1">
            <a:off x="3669554" y="3535445"/>
            <a:ext cx="1174791" cy="7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4">
            <a:extLst>
              <a:ext uri="{FF2B5EF4-FFF2-40B4-BE49-F238E27FC236}">
                <a16:creationId xmlns:a16="http://schemas.microsoft.com/office/drawing/2014/main" id="{A3ACC423-C15F-DD47-F45A-697C17B93E3C}"/>
              </a:ext>
            </a:extLst>
          </p:cNvPr>
          <p:cNvSpPr/>
          <p:nvPr/>
        </p:nvSpPr>
        <p:spPr>
          <a:xfrm>
            <a:off x="8521863" y="3155422"/>
            <a:ext cx="2451107" cy="746579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3F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it-IT" sz="2000" i="1" u="sng" dirty="0">
                <a:solidFill>
                  <a:prstClr val="white"/>
                </a:solidFill>
                <a:latin typeface="Arial"/>
                <a:cs typeface="Arial"/>
              </a:rPr>
              <a:t>Misure</a:t>
            </a:r>
            <a:endParaRPr lang="en-US" dirty="0">
              <a:ea typeface="+mn-ea"/>
              <a:cs typeface="+mn-cs"/>
            </a:endParaRPr>
          </a:p>
        </p:txBody>
      </p:sp>
      <p:cxnSp>
        <p:nvCxnSpPr>
          <p:cNvPr id="17" name="Connettore 2 14">
            <a:extLst>
              <a:ext uri="{FF2B5EF4-FFF2-40B4-BE49-F238E27FC236}">
                <a16:creationId xmlns:a16="http://schemas.microsoft.com/office/drawing/2014/main" id="{9AE0B0E1-4BBA-BD34-728F-82C53170E032}"/>
              </a:ext>
            </a:extLst>
          </p:cNvPr>
          <p:cNvCxnSpPr>
            <a:cxnSpLocks/>
          </p:cNvCxnSpPr>
          <p:nvPr/>
        </p:nvCxnSpPr>
        <p:spPr>
          <a:xfrm>
            <a:off x="7333443" y="3536596"/>
            <a:ext cx="1164192" cy="2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952C1-E68B-15FB-4D75-6A9CC6938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0441E000-3304-B7DF-A01B-21E4D1DF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4800" b="1" i="1">
                <a:solidFill>
                  <a:srgbClr val="009696"/>
                </a:solidFill>
              </a:rPr>
              <a:t>Euristiche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3A4CD-19D0-1FE7-1AFB-C7FAD91DF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8883" y="1417039"/>
            <a:ext cx="1042014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 dirty="0">
                <a:latin typeface="Arial"/>
                <a:cs typeface="Arial"/>
              </a:rPr>
              <a:t>Le 6 principali problematiche nei dataset NIDS: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 dirty="0">
              <a:latin typeface="Arial" panose="020B0604020202020204" pitchFamily="34" charset="0"/>
            </a:endParaRPr>
          </a:p>
          <a:p>
            <a:pPr marL="304165" indent="-304165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i="1" dirty="0">
                <a:latin typeface="Arial"/>
                <a:cs typeface="Arial"/>
              </a:rPr>
              <a:t>Wrong labels</a:t>
            </a:r>
            <a:r>
              <a:rPr lang="it-IT" sz="2000" dirty="0">
                <a:latin typeface="Arial"/>
                <a:cs typeface="Arial"/>
              </a:rPr>
              <a:t>:</a:t>
            </a:r>
            <a:endParaRPr lang="it-IT" sz="2000" dirty="0">
              <a:latin typeface="Arial" panose="020B0604020202020204" pitchFamily="34" charset="0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dirty="0">
              <a:latin typeface="Arial" panose="020B0604020202020204" pitchFamily="34" charset="0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i="1" dirty="0">
                <a:latin typeface="Arial"/>
                <a:cs typeface="Arial"/>
              </a:rPr>
              <a:t>Unclear ground truth</a:t>
            </a:r>
            <a:r>
              <a:rPr lang="it-IT" sz="2000" dirty="0">
                <a:latin typeface="Arial"/>
                <a:cs typeface="Arial"/>
              </a:rPr>
              <a:t>: </a:t>
            </a: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b="1" i="1" u="sng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i="1" dirty="0">
                <a:latin typeface="Arial"/>
                <a:cs typeface="Arial"/>
              </a:rPr>
              <a:t>Highly dependent features</a:t>
            </a:r>
            <a:r>
              <a:rPr lang="it-IT" sz="2000" dirty="0">
                <a:latin typeface="Arial"/>
                <a:cs typeface="Arial"/>
              </a:rPr>
              <a:t>: </a:t>
            </a:r>
            <a:endParaRPr lang="it-IT" dirty="0"/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b="1" i="1" u="sng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i="1" dirty="0">
                <a:latin typeface="Arial"/>
                <a:cs typeface="Arial"/>
              </a:rPr>
              <a:t>Poor data diversity</a:t>
            </a:r>
            <a:r>
              <a:rPr lang="it-IT" sz="2000" dirty="0">
                <a:latin typeface="Arial"/>
                <a:cs typeface="Arial"/>
              </a:rPr>
              <a:t>: </a:t>
            </a:r>
            <a:endParaRPr lang="it-IT" dirty="0"/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000" b="1" i="1" u="sng" dirty="0">
              <a:latin typeface="Arial"/>
              <a:cs typeface="Arial"/>
            </a:endParaRPr>
          </a:p>
          <a:p>
            <a:pPr marL="304165" indent="-304165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b="1" i="1" dirty="0">
                <a:latin typeface="Arial"/>
                <a:cs typeface="Arial"/>
              </a:rPr>
              <a:t>Traffic collapse</a:t>
            </a:r>
            <a:r>
              <a:rPr lang="it-IT" sz="2000" dirty="0">
                <a:latin typeface="Arial"/>
                <a:cs typeface="Arial"/>
              </a:rPr>
              <a:t>: </a:t>
            </a:r>
            <a:endParaRPr lang="it-IT" dirty="0"/>
          </a:p>
        </p:txBody>
      </p:sp>
      <p:pic>
        <p:nvPicPr>
          <p:cNvPr id="5" name="Picture 4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7C550270-953E-54E7-7AA1-CE759DCE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847" y="1916413"/>
            <a:ext cx="5986866" cy="677429"/>
          </a:xfrm>
          <a:prstGeom prst="rect">
            <a:avLst/>
          </a:prstGeom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6B422BCC-D61E-2CBB-9F0C-6C3EDE03D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41" y="2872660"/>
            <a:ext cx="4656241" cy="632612"/>
          </a:xfrm>
          <a:prstGeom prst="rect">
            <a:avLst/>
          </a:prstGeom>
        </p:spPr>
      </p:pic>
      <p:pic>
        <p:nvPicPr>
          <p:cNvPr id="9" name="Picture 8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92A3F2C-B0DC-0B10-C1E9-0D459C7BF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19" y="3973038"/>
            <a:ext cx="4494509" cy="246189"/>
          </a:xfrm>
          <a:prstGeom prst="rect">
            <a:avLst/>
          </a:prstGeom>
        </p:spPr>
      </p:pic>
      <p:pic>
        <p:nvPicPr>
          <p:cNvPr id="10" name="Picture 9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B9C136B6-19C8-BC1B-DCE0-2C1D85E32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836" y="4714737"/>
            <a:ext cx="4847381" cy="694416"/>
          </a:xfrm>
          <a:prstGeom prst="rect">
            <a:avLst/>
          </a:prstGeom>
        </p:spPr>
      </p:pic>
      <p:pic>
        <p:nvPicPr>
          <p:cNvPr id="12" name="Picture 1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6288796-EC00-1E43-11B6-28BE2C37F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075" y="5454663"/>
            <a:ext cx="5128036" cy="9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AA3E-C0C3-BFFE-4941-61CFE05D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B948616F-0846-CFC3-3436-EC2193D0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4800" b="1" i="1">
                <a:solidFill>
                  <a:srgbClr val="009696"/>
                </a:solidFill>
              </a:rPr>
              <a:t>Esperimenti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3157-2A6C-46B5-1416-2426215D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1745287"/>
            <a:ext cx="104201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None/>
            </a:pPr>
            <a:r>
              <a:rPr lang="it-IT" sz="2000" dirty="0">
                <a:latin typeface="Arial"/>
                <a:ea typeface="Calibri"/>
                <a:cs typeface="Arial"/>
              </a:rPr>
              <a:t>Valutare le euristiche sul dataset migliorato </a:t>
            </a:r>
            <a:r>
              <a:rPr lang="it-IT" sz="2000" b="1" dirty="0">
                <a:latin typeface="Arial"/>
                <a:ea typeface="Calibri"/>
                <a:cs typeface="Arial"/>
              </a:rPr>
              <a:t>CIC 17</a:t>
            </a:r>
            <a:endParaRPr lang="en-US" b="1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4948C2D-25B9-5640-A795-E10EDF37FD78}"/>
              </a:ext>
            </a:extLst>
          </p:cNvPr>
          <p:cNvSpPr/>
          <p:nvPr/>
        </p:nvSpPr>
        <p:spPr>
          <a:xfrm>
            <a:off x="8609538" y="3075513"/>
            <a:ext cx="2451107" cy="746579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03F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it-IT" sz="2000" i="1" u="sng" dirty="0">
                <a:solidFill>
                  <a:prstClr val="white"/>
                </a:solidFill>
                <a:latin typeface="Arial"/>
                <a:cs typeface="Arial"/>
              </a:rPr>
              <a:t>PDDC</a:t>
            </a:r>
          </a:p>
          <a:p>
            <a:pPr algn="ctr">
              <a:defRPr/>
            </a:pPr>
            <a:r>
              <a:rPr lang="it-IT" sz="2000" i="1" u="sng" dirty="0">
                <a:solidFill>
                  <a:prstClr val="white"/>
                </a:solidFill>
                <a:latin typeface="Arial"/>
                <a:ea typeface="+mn-ea"/>
                <a:cs typeface="Arial"/>
              </a:rPr>
              <a:t>migliorato</a:t>
            </a:r>
            <a:endParaRPr lang="en-US" dirty="0">
              <a:solidFill>
                <a:prstClr val="white"/>
              </a:solidFill>
              <a:ea typeface="+mn-ea"/>
              <a:cs typeface="+mn-cs"/>
            </a:endParaRPr>
          </a:p>
        </p:txBody>
      </p:sp>
      <p:sp>
        <p:nvSpPr>
          <p:cNvPr id="8" name="Rettangolo con angoli arrotondati 4">
            <a:extLst>
              <a:ext uri="{FF2B5EF4-FFF2-40B4-BE49-F238E27FC236}">
                <a16:creationId xmlns:a16="http://schemas.microsoft.com/office/drawing/2014/main" id="{CF69D93D-1B4F-61CF-5B23-F1B77674460E}"/>
              </a:ext>
            </a:extLst>
          </p:cNvPr>
          <p:cNvSpPr/>
          <p:nvPr/>
        </p:nvSpPr>
        <p:spPr>
          <a:xfrm>
            <a:off x="8609538" y="4844536"/>
            <a:ext cx="2451107" cy="74657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it-IT" sz="2000" i="1" u="sng">
                <a:solidFill>
                  <a:prstClr val="white"/>
                </a:solidFill>
                <a:latin typeface="Arial"/>
                <a:cs typeface="Arial"/>
              </a:rPr>
              <a:t>TCC parzialmente migliorato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ttangolo 3">
            <a:extLst>
              <a:ext uri="{FF2B5EF4-FFF2-40B4-BE49-F238E27FC236}">
                <a16:creationId xmlns:a16="http://schemas.microsoft.com/office/drawing/2014/main" id="{1527C1EB-BE29-9217-5099-4C1353C3E55B}"/>
              </a:ext>
            </a:extLst>
          </p:cNvPr>
          <p:cNvSpPr/>
          <p:nvPr/>
        </p:nvSpPr>
        <p:spPr>
          <a:xfrm>
            <a:off x="1218883" y="2392084"/>
            <a:ext cx="6441484" cy="3899381"/>
          </a:xfrm>
          <a:prstGeom prst="rect">
            <a:avLst/>
          </a:prstGeom>
          <a:gradFill flip="none" rotWithShape="1">
            <a:gsLst>
              <a:gs pos="0">
                <a:srgbClr val="009696">
                  <a:tint val="66000"/>
                  <a:satMod val="160000"/>
                </a:srgbClr>
              </a:gs>
              <a:gs pos="50000">
                <a:srgbClr val="009696">
                  <a:tint val="44500"/>
                  <a:satMod val="160000"/>
                </a:srgbClr>
              </a:gs>
              <a:gs pos="100000">
                <a:srgbClr val="00969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96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5C1C-836A-CDBD-18AF-FF8C4134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26" y="2565434"/>
            <a:ext cx="6089651" cy="35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2">
            <a:extLst>
              <a:ext uri="{FF2B5EF4-FFF2-40B4-BE49-F238E27FC236}">
                <a16:creationId xmlns:a16="http://schemas.microsoft.com/office/drawing/2014/main" id="{181FB28A-1040-FDC8-B142-1C0A0808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4800" b="1">
                <a:solidFill>
                  <a:srgbClr val="009696"/>
                </a:solidFill>
              </a:rPr>
              <a:t>Conclusioni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3FD438-702E-DFA9-B4D1-D142A29F6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597" y="1848128"/>
            <a:ext cx="9649072" cy="510778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FFFF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400">
                <a:latin typeface="Arial" panose="020B0604020202020204" pitchFamily="34" charset="0"/>
              </a:rPr>
              <a:t>I dataset non sempre garantiscono dati affidabili e rappresentativi</a:t>
            </a:r>
            <a:endParaRPr lang="it-IT" sz="200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EE34E1-AFD3-721A-F1B4-0572CFC1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597" y="2924944"/>
            <a:ext cx="9649072" cy="510778"/>
          </a:xfrm>
          <a:prstGeom prst="roundRect">
            <a:avLst/>
          </a:prstGeom>
          <a:solidFill>
            <a:srgbClr val="009696"/>
          </a:solidFill>
          <a:ln w="57150">
            <a:solidFill>
              <a:srgbClr val="FFFF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400">
                <a:latin typeface="Arial" panose="020B0604020202020204" pitchFamily="34" charset="0"/>
              </a:rPr>
              <a:t>Non esiste un dataset perfetto</a:t>
            </a:r>
            <a:endParaRPr lang="it-IT" sz="200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F328F1-6EE0-ACD0-2C1E-D88C1AE0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44" y="4575788"/>
            <a:ext cx="2132891" cy="919401"/>
          </a:xfrm>
          <a:prstGeom prst="round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 sd="1362545417">
                  <a:custGeom>
                    <a:avLst/>
                    <a:gdLst>
                      <a:gd name="connsiteX0" fmla="*/ 0 w 7272808"/>
                      <a:gd name="connsiteY0" fmla="*/ 442683 h 2656046"/>
                      <a:gd name="connsiteX1" fmla="*/ 442683 w 7272808"/>
                      <a:gd name="connsiteY1" fmla="*/ 0 h 2656046"/>
                      <a:gd name="connsiteX2" fmla="*/ 831736 w 7272808"/>
                      <a:gd name="connsiteY2" fmla="*/ 0 h 2656046"/>
                      <a:gd name="connsiteX3" fmla="*/ 1412413 w 7272808"/>
                      <a:gd name="connsiteY3" fmla="*/ 0 h 2656046"/>
                      <a:gd name="connsiteX4" fmla="*/ 1865341 w 7272808"/>
                      <a:gd name="connsiteY4" fmla="*/ 0 h 2656046"/>
                      <a:gd name="connsiteX5" fmla="*/ 2573766 w 7272808"/>
                      <a:gd name="connsiteY5" fmla="*/ 0 h 2656046"/>
                      <a:gd name="connsiteX6" fmla="*/ 3282191 w 7272808"/>
                      <a:gd name="connsiteY6" fmla="*/ 0 h 2656046"/>
                      <a:gd name="connsiteX7" fmla="*/ 3798993 w 7272808"/>
                      <a:gd name="connsiteY7" fmla="*/ 0 h 2656046"/>
                      <a:gd name="connsiteX8" fmla="*/ 4188047 w 7272808"/>
                      <a:gd name="connsiteY8" fmla="*/ 0 h 2656046"/>
                      <a:gd name="connsiteX9" fmla="*/ 4832598 w 7272808"/>
                      <a:gd name="connsiteY9" fmla="*/ 0 h 2656046"/>
                      <a:gd name="connsiteX10" fmla="*/ 5477149 w 7272808"/>
                      <a:gd name="connsiteY10" fmla="*/ 0 h 2656046"/>
                      <a:gd name="connsiteX11" fmla="*/ 6185574 w 7272808"/>
                      <a:gd name="connsiteY11" fmla="*/ 0 h 2656046"/>
                      <a:gd name="connsiteX12" fmla="*/ 6830125 w 7272808"/>
                      <a:gd name="connsiteY12" fmla="*/ 0 h 2656046"/>
                      <a:gd name="connsiteX13" fmla="*/ 7272808 w 7272808"/>
                      <a:gd name="connsiteY13" fmla="*/ 442683 h 2656046"/>
                      <a:gd name="connsiteX14" fmla="*/ 7272808 w 7272808"/>
                      <a:gd name="connsiteY14" fmla="*/ 1068323 h 2656046"/>
                      <a:gd name="connsiteX15" fmla="*/ 7272808 w 7272808"/>
                      <a:gd name="connsiteY15" fmla="*/ 1676257 h 2656046"/>
                      <a:gd name="connsiteX16" fmla="*/ 7272808 w 7272808"/>
                      <a:gd name="connsiteY16" fmla="*/ 2213363 h 2656046"/>
                      <a:gd name="connsiteX17" fmla="*/ 6830125 w 7272808"/>
                      <a:gd name="connsiteY17" fmla="*/ 2656046 h 2656046"/>
                      <a:gd name="connsiteX18" fmla="*/ 6377197 w 7272808"/>
                      <a:gd name="connsiteY18" fmla="*/ 2656046 h 2656046"/>
                      <a:gd name="connsiteX19" fmla="*/ 5732646 w 7272808"/>
                      <a:gd name="connsiteY19" fmla="*/ 2656046 h 2656046"/>
                      <a:gd name="connsiteX20" fmla="*/ 5215844 w 7272808"/>
                      <a:gd name="connsiteY20" fmla="*/ 2656046 h 2656046"/>
                      <a:gd name="connsiteX21" fmla="*/ 4762916 w 7272808"/>
                      <a:gd name="connsiteY21" fmla="*/ 2656046 h 2656046"/>
                      <a:gd name="connsiteX22" fmla="*/ 4246114 w 7272808"/>
                      <a:gd name="connsiteY22" fmla="*/ 2656046 h 2656046"/>
                      <a:gd name="connsiteX23" fmla="*/ 3601563 w 7272808"/>
                      <a:gd name="connsiteY23" fmla="*/ 2656046 h 2656046"/>
                      <a:gd name="connsiteX24" fmla="*/ 3084761 w 7272808"/>
                      <a:gd name="connsiteY24" fmla="*/ 2656046 h 2656046"/>
                      <a:gd name="connsiteX25" fmla="*/ 2504085 w 7272808"/>
                      <a:gd name="connsiteY25" fmla="*/ 2656046 h 2656046"/>
                      <a:gd name="connsiteX26" fmla="*/ 1795659 w 7272808"/>
                      <a:gd name="connsiteY26" fmla="*/ 2656046 h 2656046"/>
                      <a:gd name="connsiteX27" fmla="*/ 1342732 w 7272808"/>
                      <a:gd name="connsiteY27" fmla="*/ 2656046 h 2656046"/>
                      <a:gd name="connsiteX28" fmla="*/ 442683 w 7272808"/>
                      <a:gd name="connsiteY28" fmla="*/ 2656046 h 2656046"/>
                      <a:gd name="connsiteX29" fmla="*/ 0 w 7272808"/>
                      <a:gd name="connsiteY29" fmla="*/ 2213363 h 2656046"/>
                      <a:gd name="connsiteX30" fmla="*/ 0 w 7272808"/>
                      <a:gd name="connsiteY30" fmla="*/ 1623136 h 2656046"/>
                      <a:gd name="connsiteX31" fmla="*/ 0 w 7272808"/>
                      <a:gd name="connsiteY31" fmla="*/ 1015203 h 2656046"/>
                      <a:gd name="connsiteX32" fmla="*/ 0 w 7272808"/>
                      <a:gd name="connsiteY32" fmla="*/ 442683 h 2656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272808" h="2656046" extrusionOk="0">
                        <a:moveTo>
                          <a:pt x="0" y="442683"/>
                        </a:moveTo>
                        <a:cubicBezTo>
                          <a:pt x="-4556" y="201939"/>
                          <a:pt x="170949" y="16574"/>
                          <a:pt x="442683" y="0"/>
                        </a:cubicBezTo>
                        <a:cubicBezTo>
                          <a:pt x="542395" y="-21529"/>
                          <a:pt x="697537" y="38238"/>
                          <a:pt x="831736" y="0"/>
                        </a:cubicBezTo>
                        <a:cubicBezTo>
                          <a:pt x="965935" y="-38238"/>
                          <a:pt x="1137394" y="68002"/>
                          <a:pt x="1412413" y="0"/>
                        </a:cubicBezTo>
                        <a:cubicBezTo>
                          <a:pt x="1687432" y="-68002"/>
                          <a:pt x="1639587" y="50092"/>
                          <a:pt x="1865341" y="0"/>
                        </a:cubicBezTo>
                        <a:cubicBezTo>
                          <a:pt x="2091095" y="-50092"/>
                          <a:pt x="2298344" y="47710"/>
                          <a:pt x="2573766" y="0"/>
                        </a:cubicBezTo>
                        <a:cubicBezTo>
                          <a:pt x="2849188" y="-47710"/>
                          <a:pt x="2999187" y="78746"/>
                          <a:pt x="3282191" y="0"/>
                        </a:cubicBezTo>
                        <a:cubicBezTo>
                          <a:pt x="3565196" y="-78746"/>
                          <a:pt x="3646778" y="33686"/>
                          <a:pt x="3798993" y="0"/>
                        </a:cubicBezTo>
                        <a:cubicBezTo>
                          <a:pt x="3951208" y="-33686"/>
                          <a:pt x="4003993" y="19976"/>
                          <a:pt x="4188047" y="0"/>
                        </a:cubicBezTo>
                        <a:cubicBezTo>
                          <a:pt x="4372101" y="-19976"/>
                          <a:pt x="4616176" y="3162"/>
                          <a:pt x="4832598" y="0"/>
                        </a:cubicBezTo>
                        <a:cubicBezTo>
                          <a:pt x="5049020" y="-3162"/>
                          <a:pt x="5296599" y="60309"/>
                          <a:pt x="5477149" y="0"/>
                        </a:cubicBezTo>
                        <a:cubicBezTo>
                          <a:pt x="5657699" y="-60309"/>
                          <a:pt x="5851789" y="65852"/>
                          <a:pt x="6185574" y="0"/>
                        </a:cubicBezTo>
                        <a:cubicBezTo>
                          <a:pt x="6519359" y="-65852"/>
                          <a:pt x="6513751" y="52670"/>
                          <a:pt x="6830125" y="0"/>
                        </a:cubicBezTo>
                        <a:cubicBezTo>
                          <a:pt x="7082562" y="3313"/>
                          <a:pt x="7259062" y="172213"/>
                          <a:pt x="7272808" y="442683"/>
                        </a:cubicBezTo>
                        <a:cubicBezTo>
                          <a:pt x="7338650" y="587082"/>
                          <a:pt x="7211225" y="899023"/>
                          <a:pt x="7272808" y="1068323"/>
                        </a:cubicBezTo>
                        <a:cubicBezTo>
                          <a:pt x="7334391" y="1237623"/>
                          <a:pt x="7252304" y="1510707"/>
                          <a:pt x="7272808" y="1676257"/>
                        </a:cubicBezTo>
                        <a:cubicBezTo>
                          <a:pt x="7293312" y="1841807"/>
                          <a:pt x="7224991" y="2066416"/>
                          <a:pt x="7272808" y="2213363"/>
                        </a:cubicBezTo>
                        <a:cubicBezTo>
                          <a:pt x="7319145" y="2468894"/>
                          <a:pt x="7099342" y="2650776"/>
                          <a:pt x="6830125" y="2656046"/>
                        </a:cubicBezTo>
                        <a:cubicBezTo>
                          <a:pt x="6639703" y="2694282"/>
                          <a:pt x="6576363" y="2612915"/>
                          <a:pt x="6377197" y="2656046"/>
                        </a:cubicBezTo>
                        <a:cubicBezTo>
                          <a:pt x="6178031" y="2699177"/>
                          <a:pt x="5876752" y="2648014"/>
                          <a:pt x="5732646" y="2656046"/>
                        </a:cubicBezTo>
                        <a:cubicBezTo>
                          <a:pt x="5588540" y="2664078"/>
                          <a:pt x="5322873" y="2626475"/>
                          <a:pt x="5215844" y="2656046"/>
                        </a:cubicBezTo>
                        <a:cubicBezTo>
                          <a:pt x="5108815" y="2685617"/>
                          <a:pt x="4892585" y="2637305"/>
                          <a:pt x="4762916" y="2656046"/>
                        </a:cubicBezTo>
                        <a:cubicBezTo>
                          <a:pt x="4633247" y="2674787"/>
                          <a:pt x="4487913" y="2645214"/>
                          <a:pt x="4246114" y="2656046"/>
                        </a:cubicBezTo>
                        <a:cubicBezTo>
                          <a:pt x="4004315" y="2666878"/>
                          <a:pt x="3813826" y="2580256"/>
                          <a:pt x="3601563" y="2656046"/>
                        </a:cubicBezTo>
                        <a:cubicBezTo>
                          <a:pt x="3389300" y="2731836"/>
                          <a:pt x="3236782" y="2598812"/>
                          <a:pt x="3084761" y="2656046"/>
                        </a:cubicBezTo>
                        <a:cubicBezTo>
                          <a:pt x="2932740" y="2713280"/>
                          <a:pt x="2677582" y="2587656"/>
                          <a:pt x="2504085" y="2656046"/>
                        </a:cubicBezTo>
                        <a:cubicBezTo>
                          <a:pt x="2330588" y="2724436"/>
                          <a:pt x="2113207" y="2649591"/>
                          <a:pt x="1795659" y="2656046"/>
                        </a:cubicBezTo>
                        <a:cubicBezTo>
                          <a:pt x="1478111" y="2662501"/>
                          <a:pt x="1440534" y="2612582"/>
                          <a:pt x="1342732" y="2656046"/>
                        </a:cubicBezTo>
                        <a:cubicBezTo>
                          <a:pt x="1244930" y="2699510"/>
                          <a:pt x="758123" y="2601267"/>
                          <a:pt x="442683" y="2656046"/>
                        </a:cubicBezTo>
                        <a:cubicBezTo>
                          <a:pt x="154889" y="2631385"/>
                          <a:pt x="28294" y="2463926"/>
                          <a:pt x="0" y="2213363"/>
                        </a:cubicBezTo>
                        <a:cubicBezTo>
                          <a:pt x="-36755" y="1944714"/>
                          <a:pt x="13738" y="1878849"/>
                          <a:pt x="0" y="1623136"/>
                        </a:cubicBezTo>
                        <a:cubicBezTo>
                          <a:pt x="-13738" y="1367423"/>
                          <a:pt x="50611" y="1204915"/>
                          <a:pt x="0" y="1015203"/>
                        </a:cubicBezTo>
                        <a:cubicBezTo>
                          <a:pt x="-50611" y="825491"/>
                          <a:pt x="15806" y="649726"/>
                          <a:pt x="0" y="4426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400" i="1" dirty="0">
                <a:latin typeface="Arial" panose="020B0604020202020204" pitchFamily="34" charset="0"/>
              </a:rPr>
              <a:t>Cosa fare per migliorare?</a:t>
            </a:r>
            <a:endParaRPr lang="it-IT" altLang="it-IT" sz="2400" i="1" dirty="0">
              <a:latin typeface="Arial" panose="020B0604020202020204" pitchFamily="34" charset="0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F688690-A313-CD21-B714-F0FEACCC9DA0}"/>
              </a:ext>
            </a:extLst>
          </p:cNvPr>
          <p:cNvSpPr/>
          <p:nvPr/>
        </p:nvSpPr>
        <p:spPr>
          <a:xfrm>
            <a:off x="6742484" y="3789040"/>
            <a:ext cx="3744416" cy="2492896"/>
          </a:xfrm>
          <a:prstGeom prst="ellipse">
            <a:avLst/>
          </a:prstGeom>
          <a:solidFill>
            <a:srgbClr val="009696"/>
          </a:solidFill>
          <a:ln w="57150">
            <a:solidFill>
              <a:srgbClr val="FFFF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i="1">
                <a:solidFill>
                  <a:schemeClr val="tx1"/>
                </a:solidFill>
                <a:latin typeface="Arial" panose="020B0604020202020204" pitchFamily="34" charset="0"/>
              </a:rPr>
              <a:t>Approccio più rigoroso nella selezione e validazione dei dataset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1F9B5CF-2A4F-E444-D7F6-946C86450305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4914935" y="5035489"/>
            <a:ext cx="18275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25FBD-DB3D-75BC-3C06-6190F3FCC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F7544-498B-1F32-7B06-F4C2D705F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>
                <a:ln w="0">
                  <a:solidFill>
                    <a:srgbClr val="009898"/>
                  </a:solidFill>
                </a:ln>
                <a:effectLst>
                  <a:reflection blurRad="6350" stA="53000" endA="300" endPos="35500" dir="5400000" sy="-90000" algn="bl" rotWithShape="0"/>
                </a:effectLst>
              </a:rPr>
              <a:t>Grazie per </a:t>
            </a:r>
            <a:r>
              <a:rPr lang="en-US" i="1" dirty="0" err="1">
                <a:ln w="0">
                  <a:solidFill>
                    <a:srgbClr val="009898"/>
                  </a:solidFill>
                </a:ln>
                <a:effectLst>
                  <a:reflection blurRad="6350" stA="53000" endA="300" endPos="35500" dir="5400000" sy="-90000" algn="bl" rotWithShape="0"/>
                </a:effectLst>
              </a:rPr>
              <a:t>l’attenzione</a:t>
            </a:r>
            <a:endParaRPr lang="it-IT" i="1" dirty="0">
              <a:ln w="0">
                <a:solidFill>
                  <a:srgbClr val="009898"/>
                </a:solidFill>
              </a:ln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D724B-BA85-D7B4-0CBF-3FEF737E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0CDFBD4A-9CC2-E052-9E9D-3782F5F2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4800" b="1" i="1" dirty="0">
                <a:solidFill>
                  <a:srgbClr val="009696"/>
                </a:solidFill>
              </a:rPr>
              <a:t>DARPA 1998 </a:t>
            </a:r>
            <a:r>
              <a:rPr lang="it-IT" sz="2800" i="1" dirty="0">
                <a:solidFill>
                  <a:srgbClr val="009696"/>
                </a:solidFill>
              </a:rPr>
              <a:t>(Defense Advanced </a:t>
            </a:r>
            <a:r>
              <a:rPr lang="it-IT" sz="2800" i="1" dirty="0" err="1">
                <a:solidFill>
                  <a:srgbClr val="009696"/>
                </a:solidFill>
              </a:rPr>
              <a:t>Research</a:t>
            </a:r>
            <a:r>
              <a:rPr lang="it-IT" sz="2800" i="1" dirty="0">
                <a:solidFill>
                  <a:srgbClr val="009696"/>
                </a:solidFill>
              </a:rPr>
              <a:t> Projects Agency) </a:t>
            </a:r>
            <a:endParaRPr lang="it-IT" b="1" i="1" dirty="0">
              <a:solidFill>
                <a:srgbClr val="009696"/>
              </a:solidFill>
            </a:endParaRPr>
          </a:p>
        </p:txBody>
      </p:sp>
      <p:pic>
        <p:nvPicPr>
          <p:cNvPr id="7" name="Immagine 6" descr="Immagine che contiene palla, calcio, sfera, calcio/football americano&#10;&#10;Descrizione generata automaticamente">
            <a:extLst>
              <a:ext uri="{FF2B5EF4-FFF2-40B4-BE49-F238E27FC236}">
                <a16:creationId xmlns:a16="http://schemas.microsoft.com/office/drawing/2014/main" id="{178AA73F-7592-DDAF-FDAD-B2E41F473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2561949"/>
            <a:ext cx="5078677" cy="275518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1996-7900-0BD5-D387-6CF7E95273C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70476" y="1926351"/>
            <a:ext cx="5078677" cy="402637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it-IT" i="1" u="sng">
                <a:latin typeface="Arial" panose="020B0604020202020204" pitchFamily="34" charset="0"/>
                <a:cs typeface="Arial" panose="020B0604020202020204" pitchFamily="34" charset="0"/>
              </a:rPr>
              <a:t>Novità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: addestramento e test dei primi sistemi di rilevamento delle intrusioni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it-IT" i="1" u="sng">
                <a:latin typeface="Arial" panose="020B0604020202020204" pitchFamily="34" charset="0"/>
                <a:cs typeface="Arial" panose="020B0604020202020204" pitchFamily="34" charset="0"/>
              </a:rPr>
              <a:t>Criticità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: scarsa realisticità del traffico benigno e il modo in cui venivano simulati gli attacchi</a:t>
            </a: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AF053-C369-FD29-B80F-AA376473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7D41CE41-59BD-90C4-4680-F3A6AB58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b="1" i="1">
                <a:solidFill>
                  <a:srgbClr val="009696"/>
                </a:solidFill>
              </a:rPr>
              <a:t>KDD99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8261-8BC4-FC01-B324-C0EBDD1AE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3892" y="2090172"/>
            <a:ext cx="1042014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>
                <a:latin typeface="Arial" panose="020B0604020202020204" pitchFamily="34" charset="0"/>
              </a:rPr>
              <a:t>Sviluppato dal MIT Lincoln </a:t>
            </a:r>
            <a:r>
              <a:rPr lang="it-IT" sz="2400" err="1">
                <a:latin typeface="Arial" panose="020B0604020202020204" pitchFamily="34" charset="0"/>
              </a:rPr>
              <a:t>Laboratory</a:t>
            </a:r>
            <a:r>
              <a:rPr lang="it-IT" sz="2400">
                <a:latin typeface="Arial" panose="020B0604020202020204" pitchFamily="34" charset="0"/>
              </a:rPr>
              <a:t> nel 1999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 i="1" u="sng">
                <a:latin typeface="Arial" panose="020B0604020202020204" pitchFamily="34" charset="0"/>
                <a:cs typeface="Arial" panose="020B0604020202020204" pitchFamily="34" charset="0"/>
              </a:rPr>
              <a:t>Novità</a:t>
            </a:r>
            <a:r>
              <a:rPr lang="it-IT" sz="24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4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it-IT" sz="2400">
                <a:latin typeface="Arial" panose="020B0604020202020204" pitchFamily="34" charset="0"/>
              </a:rPr>
              <a:t>a migliorato la struttura e la rappresentazione dei flussi di rete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 i="1" u="sng">
                <a:latin typeface="Arial" panose="020B0604020202020204" pitchFamily="34" charset="0"/>
                <a:cs typeface="Arial" panose="020B0604020202020204" pitchFamily="34" charset="0"/>
              </a:rPr>
              <a:t>Criticità</a:t>
            </a:r>
            <a:r>
              <a:rPr lang="it-IT" sz="24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400">
                <a:latin typeface="Arial" panose="020B0604020202020204" pitchFamily="34" charset="0"/>
              </a:rPr>
              <a:t> ridondanza dei dati e scarsa varietà degli attacchi</a:t>
            </a:r>
            <a:endParaRPr lang="it-IT" altLang="it-IT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B6F75-20CA-D9A1-68A3-3000E3E8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49E9D9F-9F1C-DD4F-C02B-662874AA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008" y="2100977"/>
            <a:ext cx="7272808" cy="2656046"/>
          </a:xfrm>
          <a:prstGeom prst="round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 sd="1362545417">
                  <a:custGeom>
                    <a:avLst/>
                    <a:gdLst>
                      <a:gd name="connsiteX0" fmla="*/ 0 w 7272808"/>
                      <a:gd name="connsiteY0" fmla="*/ 442683 h 2656046"/>
                      <a:gd name="connsiteX1" fmla="*/ 442683 w 7272808"/>
                      <a:gd name="connsiteY1" fmla="*/ 0 h 2656046"/>
                      <a:gd name="connsiteX2" fmla="*/ 831736 w 7272808"/>
                      <a:gd name="connsiteY2" fmla="*/ 0 h 2656046"/>
                      <a:gd name="connsiteX3" fmla="*/ 1412413 w 7272808"/>
                      <a:gd name="connsiteY3" fmla="*/ 0 h 2656046"/>
                      <a:gd name="connsiteX4" fmla="*/ 1865341 w 7272808"/>
                      <a:gd name="connsiteY4" fmla="*/ 0 h 2656046"/>
                      <a:gd name="connsiteX5" fmla="*/ 2573766 w 7272808"/>
                      <a:gd name="connsiteY5" fmla="*/ 0 h 2656046"/>
                      <a:gd name="connsiteX6" fmla="*/ 3282191 w 7272808"/>
                      <a:gd name="connsiteY6" fmla="*/ 0 h 2656046"/>
                      <a:gd name="connsiteX7" fmla="*/ 3798993 w 7272808"/>
                      <a:gd name="connsiteY7" fmla="*/ 0 h 2656046"/>
                      <a:gd name="connsiteX8" fmla="*/ 4188047 w 7272808"/>
                      <a:gd name="connsiteY8" fmla="*/ 0 h 2656046"/>
                      <a:gd name="connsiteX9" fmla="*/ 4832598 w 7272808"/>
                      <a:gd name="connsiteY9" fmla="*/ 0 h 2656046"/>
                      <a:gd name="connsiteX10" fmla="*/ 5477149 w 7272808"/>
                      <a:gd name="connsiteY10" fmla="*/ 0 h 2656046"/>
                      <a:gd name="connsiteX11" fmla="*/ 6185574 w 7272808"/>
                      <a:gd name="connsiteY11" fmla="*/ 0 h 2656046"/>
                      <a:gd name="connsiteX12" fmla="*/ 6830125 w 7272808"/>
                      <a:gd name="connsiteY12" fmla="*/ 0 h 2656046"/>
                      <a:gd name="connsiteX13" fmla="*/ 7272808 w 7272808"/>
                      <a:gd name="connsiteY13" fmla="*/ 442683 h 2656046"/>
                      <a:gd name="connsiteX14" fmla="*/ 7272808 w 7272808"/>
                      <a:gd name="connsiteY14" fmla="*/ 1068323 h 2656046"/>
                      <a:gd name="connsiteX15" fmla="*/ 7272808 w 7272808"/>
                      <a:gd name="connsiteY15" fmla="*/ 1676257 h 2656046"/>
                      <a:gd name="connsiteX16" fmla="*/ 7272808 w 7272808"/>
                      <a:gd name="connsiteY16" fmla="*/ 2213363 h 2656046"/>
                      <a:gd name="connsiteX17" fmla="*/ 6830125 w 7272808"/>
                      <a:gd name="connsiteY17" fmla="*/ 2656046 h 2656046"/>
                      <a:gd name="connsiteX18" fmla="*/ 6377197 w 7272808"/>
                      <a:gd name="connsiteY18" fmla="*/ 2656046 h 2656046"/>
                      <a:gd name="connsiteX19" fmla="*/ 5732646 w 7272808"/>
                      <a:gd name="connsiteY19" fmla="*/ 2656046 h 2656046"/>
                      <a:gd name="connsiteX20" fmla="*/ 5215844 w 7272808"/>
                      <a:gd name="connsiteY20" fmla="*/ 2656046 h 2656046"/>
                      <a:gd name="connsiteX21" fmla="*/ 4762916 w 7272808"/>
                      <a:gd name="connsiteY21" fmla="*/ 2656046 h 2656046"/>
                      <a:gd name="connsiteX22" fmla="*/ 4246114 w 7272808"/>
                      <a:gd name="connsiteY22" fmla="*/ 2656046 h 2656046"/>
                      <a:gd name="connsiteX23" fmla="*/ 3601563 w 7272808"/>
                      <a:gd name="connsiteY23" fmla="*/ 2656046 h 2656046"/>
                      <a:gd name="connsiteX24" fmla="*/ 3084761 w 7272808"/>
                      <a:gd name="connsiteY24" fmla="*/ 2656046 h 2656046"/>
                      <a:gd name="connsiteX25" fmla="*/ 2504085 w 7272808"/>
                      <a:gd name="connsiteY25" fmla="*/ 2656046 h 2656046"/>
                      <a:gd name="connsiteX26" fmla="*/ 1795659 w 7272808"/>
                      <a:gd name="connsiteY26" fmla="*/ 2656046 h 2656046"/>
                      <a:gd name="connsiteX27" fmla="*/ 1342732 w 7272808"/>
                      <a:gd name="connsiteY27" fmla="*/ 2656046 h 2656046"/>
                      <a:gd name="connsiteX28" fmla="*/ 442683 w 7272808"/>
                      <a:gd name="connsiteY28" fmla="*/ 2656046 h 2656046"/>
                      <a:gd name="connsiteX29" fmla="*/ 0 w 7272808"/>
                      <a:gd name="connsiteY29" fmla="*/ 2213363 h 2656046"/>
                      <a:gd name="connsiteX30" fmla="*/ 0 w 7272808"/>
                      <a:gd name="connsiteY30" fmla="*/ 1623136 h 2656046"/>
                      <a:gd name="connsiteX31" fmla="*/ 0 w 7272808"/>
                      <a:gd name="connsiteY31" fmla="*/ 1015203 h 2656046"/>
                      <a:gd name="connsiteX32" fmla="*/ 0 w 7272808"/>
                      <a:gd name="connsiteY32" fmla="*/ 442683 h 2656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272808" h="2656046" extrusionOk="0">
                        <a:moveTo>
                          <a:pt x="0" y="442683"/>
                        </a:moveTo>
                        <a:cubicBezTo>
                          <a:pt x="-4556" y="201939"/>
                          <a:pt x="170949" y="16574"/>
                          <a:pt x="442683" y="0"/>
                        </a:cubicBezTo>
                        <a:cubicBezTo>
                          <a:pt x="542395" y="-21529"/>
                          <a:pt x="697537" y="38238"/>
                          <a:pt x="831736" y="0"/>
                        </a:cubicBezTo>
                        <a:cubicBezTo>
                          <a:pt x="965935" y="-38238"/>
                          <a:pt x="1137394" y="68002"/>
                          <a:pt x="1412413" y="0"/>
                        </a:cubicBezTo>
                        <a:cubicBezTo>
                          <a:pt x="1687432" y="-68002"/>
                          <a:pt x="1639587" y="50092"/>
                          <a:pt x="1865341" y="0"/>
                        </a:cubicBezTo>
                        <a:cubicBezTo>
                          <a:pt x="2091095" y="-50092"/>
                          <a:pt x="2298344" y="47710"/>
                          <a:pt x="2573766" y="0"/>
                        </a:cubicBezTo>
                        <a:cubicBezTo>
                          <a:pt x="2849188" y="-47710"/>
                          <a:pt x="2999187" y="78746"/>
                          <a:pt x="3282191" y="0"/>
                        </a:cubicBezTo>
                        <a:cubicBezTo>
                          <a:pt x="3565196" y="-78746"/>
                          <a:pt x="3646778" y="33686"/>
                          <a:pt x="3798993" y="0"/>
                        </a:cubicBezTo>
                        <a:cubicBezTo>
                          <a:pt x="3951208" y="-33686"/>
                          <a:pt x="4003993" y="19976"/>
                          <a:pt x="4188047" y="0"/>
                        </a:cubicBezTo>
                        <a:cubicBezTo>
                          <a:pt x="4372101" y="-19976"/>
                          <a:pt x="4616176" y="3162"/>
                          <a:pt x="4832598" y="0"/>
                        </a:cubicBezTo>
                        <a:cubicBezTo>
                          <a:pt x="5049020" y="-3162"/>
                          <a:pt x="5296599" y="60309"/>
                          <a:pt x="5477149" y="0"/>
                        </a:cubicBezTo>
                        <a:cubicBezTo>
                          <a:pt x="5657699" y="-60309"/>
                          <a:pt x="5851789" y="65852"/>
                          <a:pt x="6185574" y="0"/>
                        </a:cubicBezTo>
                        <a:cubicBezTo>
                          <a:pt x="6519359" y="-65852"/>
                          <a:pt x="6513751" y="52670"/>
                          <a:pt x="6830125" y="0"/>
                        </a:cubicBezTo>
                        <a:cubicBezTo>
                          <a:pt x="7082562" y="3313"/>
                          <a:pt x="7259062" y="172213"/>
                          <a:pt x="7272808" y="442683"/>
                        </a:cubicBezTo>
                        <a:cubicBezTo>
                          <a:pt x="7338650" y="587082"/>
                          <a:pt x="7211225" y="899023"/>
                          <a:pt x="7272808" y="1068323"/>
                        </a:cubicBezTo>
                        <a:cubicBezTo>
                          <a:pt x="7334391" y="1237623"/>
                          <a:pt x="7252304" y="1510707"/>
                          <a:pt x="7272808" y="1676257"/>
                        </a:cubicBezTo>
                        <a:cubicBezTo>
                          <a:pt x="7293312" y="1841807"/>
                          <a:pt x="7224991" y="2066416"/>
                          <a:pt x="7272808" y="2213363"/>
                        </a:cubicBezTo>
                        <a:cubicBezTo>
                          <a:pt x="7319145" y="2468894"/>
                          <a:pt x="7099342" y="2650776"/>
                          <a:pt x="6830125" y="2656046"/>
                        </a:cubicBezTo>
                        <a:cubicBezTo>
                          <a:pt x="6639703" y="2694282"/>
                          <a:pt x="6576363" y="2612915"/>
                          <a:pt x="6377197" y="2656046"/>
                        </a:cubicBezTo>
                        <a:cubicBezTo>
                          <a:pt x="6178031" y="2699177"/>
                          <a:pt x="5876752" y="2648014"/>
                          <a:pt x="5732646" y="2656046"/>
                        </a:cubicBezTo>
                        <a:cubicBezTo>
                          <a:pt x="5588540" y="2664078"/>
                          <a:pt x="5322873" y="2626475"/>
                          <a:pt x="5215844" y="2656046"/>
                        </a:cubicBezTo>
                        <a:cubicBezTo>
                          <a:pt x="5108815" y="2685617"/>
                          <a:pt x="4892585" y="2637305"/>
                          <a:pt x="4762916" y="2656046"/>
                        </a:cubicBezTo>
                        <a:cubicBezTo>
                          <a:pt x="4633247" y="2674787"/>
                          <a:pt x="4487913" y="2645214"/>
                          <a:pt x="4246114" y="2656046"/>
                        </a:cubicBezTo>
                        <a:cubicBezTo>
                          <a:pt x="4004315" y="2666878"/>
                          <a:pt x="3813826" y="2580256"/>
                          <a:pt x="3601563" y="2656046"/>
                        </a:cubicBezTo>
                        <a:cubicBezTo>
                          <a:pt x="3389300" y="2731836"/>
                          <a:pt x="3236782" y="2598812"/>
                          <a:pt x="3084761" y="2656046"/>
                        </a:cubicBezTo>
                        <a:cubicBezTo>
                          <a:pt x="2932740" y="2713280"/>
                          <a:pt x="2677582" y="2587656"/>
                          <a:pt x="2504085" y="2656046"/>
                        </a:cubicBezTo>
                        <a:cubicBezTo>
                          <a:pt x="2330588" y="2724436"/>
                          <a:pt x="2113207" y="2649591"/>
                          <a:pt x="1795659" y="2656046"/>
                        </a:cubicBezTo>
                        <a:cubicBezTo>
                          <a:pt x="1478111" y="2662501"/>
                          <a:pt x="1440534" y="2612582"/>
                          <a:pt x="1342732" y="2656046"/>
                        </a:cubicBezTo>
                        <a:cubicBezTo>
                          <a:pt x="1244930" y="2699510"/>
                          <a:pt x="758123" y="2601267"/>
                          <a:pt x="442683" y="2656046"/>
                        </a:cubicBezTo>
                        <a:cubicBezTo>
                          <a:pt x="154889" y="2631385"/>
                          <a:pt x="28294" y="2463926"/>
                          <a:pt x="0" y="2213363"/>
                        </a:cubicBezTo>
                        <a:cubicBezTo>
                          <a:pt x="-36755" y="1944714"/>
                          <a:pt x="13738" y="1878849"/>
                          <a:pt x="0" y="1623136"/>
                        </a:cubicBezTo>
                        <a:cubicBezTo>
                          <a:pt x="-13738" y="1367423"/>
                          <a:pt x="50611" y="1204915"/>
                          <a:pt x="0" y="1015203"/>
                        </a:cubicBezTo>
                        <a:cubicBezTo>
                          <a:pt x="-50611" y="825491"/>
                          <a:pt x="15806" y="649726"/>
                          <a:pt x="0" y="4426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5000" b="1" i="1" dirty="0"/>
              <a:t>L’evoluzione dei dataset ha realmente migliorato l'affidabilità dei NIDS?</a:t>
            </a:r>
            <a:endParaRPr lang="it-IT" altLang="it-IT" sz="50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2">
            <a:extLst>
              <a:ext uri="{FF2B5EF4-FFF2-40B4-BE49-F238E27FC236}">
                <a16:creationId xmlns:a16="http://schemas.microsoft.com/office/drawing/2014/main" id="{1D069A68-F2D0-FF79-9375-AF851A3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4800" b="1">
                <a:solidFill>
                  <a:srgbClr val="009696"/>
                </a:solidFill>
              </a:rPr>
              <a:t>7 Dataset e 6 "</a:t>
            </a:r>
            <a:r>
              <a:rPr lang="it-IT" sz="4800" b="1" i="1" err="1">
                <a:solidFill>
                  <a:srgbClr val="009696"/>
                </a:solidFill>
              </a:rPr>
              <a:t>bad</a:t>
            </a:r>
            <a:r>
              <a:rPr lang="it-IT" sz="4800" b="1" i="1">
                <a:solidFill>
                  <a:srgbClr val="009696"/>
                </a:solidFill>
              </a:rPr>
              <a:t> design </a:t>
            </a:r>
            <a:r>
              <a:rPr lang="it-IT" sz="4800" b="1" i="1" err="1">
                <a:solidFill>
                  <a:srgbClr val="009696"/>
                </a:solidFill>
              </a:rPr>
              <a:t>smell</a:t>
            </a:r>
            <a:r>
              <a:rPr lang="it-IT" sz="4800" b="1">
                <a:solidFill>
                  <a:srgbClr val="009696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601D8D-0BEA-9A23-BE98-9A07C11E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92" y="1772816"/>
            <a:ext cx="329135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>
                <a:latin typeface="Arial" panose="020B0604020202020204" pitchFamily="34" charset="0"/>
              </a:rPr>
              <a:t>ISCX 2012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>
                <a:latin typeface="Arial" panose="020B0604020202020204" pitchFamily="34" charset="0"/>
              </a:rPr>
              <a:t>CTU-13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>
                <a:latin typeface="Arial" panose="020B0604020202020204" pitchFamily="34" charset="0"/>
              </a:rPr>
              <a:t>UNSW-NB15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alt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b="1" i="1">
                <a:latin typeface="Arial" panose="020B0604020202020204" pitchFamily="34" charset="0"/>
              </a:rPr>
              <a:t>CIC 17 </a:t>
            </a:r>
            <a:r>
              <a:rPr lang="en-US" sz="2400">
                <a:latin typeface="Arial" panose="020B0604020202020204" pitchFamily="34" charset="0"/>
              </a:rPr>
              <a:t>&amp; </a:t>
            </a:r>
            <a:r>
              <a:rPr lang="en-US" sz="2400" b="1" i="1">
                <a:latin typeface="Arial" panose="020B0604020202020204" pitchFamily="34" charset="0"/>
              </a:rPr>
              <a:t>CIC 18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it-IT" sz="2400" b="1" i="1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>
                <a:latin typeface="Arial" panose="020B0604020202020204" pitchFamily="34" charset="0"/>
              </a:rPr>
              <a:t>TON IoT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it-IT" sz="24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400">
                <a:latin typeface="Arial" panose="020B0604020202020204" pitchFamily="34" charset="0"/>
              </a:rPr>
              <a:t>Bot-IoT</a:t>
            </a:r>
            <a:endParaRPr lang="it-IT" altLang="it-IT" sz="2400">
              <a:latin typeface="Arial" panose="020B0604020202020204" pitchFamily="34" charset="0"/>
            </a:endParaRPr>
          </a:p>
        </p:txBody>
      </p:sp>
      <p:pic>
        <p:nvPicPr>
          <p:cNvPr id="8" name="Immagine 7" descr="Immagine che contiene cilindro, bianco e nero&#10;&#10;Descrizione generata automaticamente">
            <a:extLst>
              <a:ext uri="{FF2B5EF4-FFF2-40B4-BE49-F238E27FC236}">
                <a16:creationId xmlns:a16="http://schemas.microsoft.com/office/drawing/2014/main" id="{C118320D-947A-901B-FD7D-664B6C2E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56" y="2132856"/>
            <a:ext cx="4155449" cy="324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5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C8F24-3415-DBF5-3A3C-E0F887B8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5CAF3544-ED1B-AE61-0C2D-E12442D5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b="1" i="1"/>
              <a:t>ISCX 2012</a:t>
            </a:r>
            <a:r>
              <a:rPr lang="it-IT" sz="2400" b="1" i="1"/>
              <a:t> (International Security Cybersecurity </a:t>
            </a:r>
            <a:r>
              <a:rPr lang="it-IT" sz="2400" b="1" i="1" err="1"/>
              <a:t>eXperiment</a:t>
            </a:r>
            <a:r>
              <a:rPr lang="it-IT" sz="2400" b="1" i="1"/>
              <a:t> 2012)</a:t>
            </a:r>
            <a:endParaRPr lang="it-IT" sz="48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495-1A7A-ABDA-1F95-E794D0E02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4250" y="4806859"/>
            <a:ext cx="37946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dirty="0">
                <a:latin typeface="Arial" panose="020B0604020202020204" pitchFamily="34" charset="0"/>
              </a:rPr>
              <a:t>Include 5 gg di traffico di rete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 dirty="0">
                <a:latin typeface="Arial" panose="020B0604020202020204" pitchFamily="34" charset="0"/>
              </a:rPr>
              <a:t>Si compone di 25 host</a:t>
            </a:r>
            <a:endParaRPr lang="it-IT" altLang="it-IT" sz="2000" dirty="0"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FD4B36-EA35-3090-F3C1-11C1170D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1325187"/>
            <a:ext cx="104201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sviluppato dall’Università del New Brunswick - 2012</a:t>
            </a:r>
            <a:endParaRPr lang="it-IT" altLang="it-IT" sz="2000" i="1">
              <a:solidFill>
                <a:srgbClr val="00969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063DAA-4ED0-1BA3-5C09-67C97D8A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988" y="2307300"/>
            <a:ext cx="3177159" cy="198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Attacchi in 4 scenari multistadio sovrapposti</a:t>
            </a:r>
            <a:endParaRPr lang="it-IT" altLang="it-IT" sz="2000">
              <a:latin typeface="Arial" panose="020B0604020202020204" pitchFamily="34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19CA702-7B97-2C98-3E67-9949E87F7166}"/>
              </a:ext>
            </a:extLst>
          </p:cNvPr>
          <p:cNvSpPr/>
          <p:nvPr/>
        </p:nvSpPr>
        <p:spPr>
          <a:xfrm>
            <a:off x="3038475" y="2480111"/>
            <a:ext cx="1656184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i="1" u="sng">
                <a:solidFill>
                  <a:schemeClr val="tx1"/>
                </a:solidFill>
                <a:latin typeface="Arial" panose="020B0604020202020204" pitchFamily="34" charset="0"/>
              </a:rPr>
              <a:t>Novità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9F650C-7DAF-77AA-BFC9-8E311DB0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2" y="2287266"/>
            <a:ext cx="4032449" cy="198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sz="2000"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Mancanza di una chiara etichettatura e limitata variabilità del traffico generato</a:t>
            </a:r>
            <a:endParaRPr lang="it-IT" altLang="it-IT" sz="2000">
              <a:latin typeface="Arial" panose="020B0604020202020204" pitchFamily="34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BF28549-9F86-0514-B822-FF5CD3FD1EA2}"/>
              </a:ext>
            </a:extLst>
          </p:cNvPr>
          <p:cNvSpPr/>
          <p:nvPr/>
        </p:nvSpPr>
        <p:spPr>
          <a:xfrm>
            <a:off x="7282544" y="2480111"/>
            <a:ext cx="1656184" cy="7200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i="1" u="sng">
                <a:solidFill>
                  <a:schemeClr val="tx1"/>
                </a:solidFill>
                <a:latin typeface="Arial" panose="020B0604020202020204" pitchFamily="34" charset="0"/>
              </a:rPr>
              <a:t>Criticità</a:t>
            </a:r>
          </a:p>
        </p:txBody>
      </p:sp>
    </p:spTree>
    <p:extLst>
      <p:ext uri="{BB962C8B-B14F-4D97-AF65-F5344CB8AC3E}">
        <p14:creationId xmlns:p14="http://schemas.microsoft.com/office/powerpoint/2010/main" val="27966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85F0-08B2-82D7-DC47-205436D6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3D75AD03-F7A6-AEF1-39DC-D0ADB2C4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b="1" i="1"/>
              <a:t>CTU-13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A152-6AC3-0BA1-A177-20B9D1742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20056" y="4860781"/>
            <a:ext cx="48543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>
                <a:latin typeface="Arial" panose="020B0604020202020204" pitchFamily="34" charset="0"/>
              </a:rPr>
              <a:t>Alta granularità delle etichette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altLang="it-IT" sz="2000">
                <a:latin typeface="Arial" panose="020B0604020202020204" pitchFamily="34" charset="0"/>
              </a:rPr>
              <a:t>20 mln di connessioni e numerosi host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F7DB8D-2759-CB48-8999-DA1874EE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1325187"/>
            <a:ext cx="104201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000" b="0" i="1" u="none" strike="noStrike" kern="1200" cap="none" spc="0" normalizeH="0" baseline="0" noProof="0">
                <a:ln>
                  <a:noFill/>
                </a:ln>
                <a:solidFill>
                  <a:srgbClr val="009696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sviluppato </a:t>
            </a: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dall’Università Tecnica della Repubblica Ceca - 2014</a:t>
            </a:r>
            <a:endParaRPr lang="it-IT" altLang="it-IT" sz="2000" i="1">
              <a:solidFill>
                <a:srgbClr val="00969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1E3E8E-84BB-7E96-6963-ACCA9FB5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924" y="2312656"/>
            <a:ext cx="4236264" cy="198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13 scenari distinti, ognuno caratterizzato dalla registrazione di attività reali di botnet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20D2FAE-2D5A-E27C-A7EB-1C2ACB0B334F}"/>
              </a:ext>
            </a:extLst>
          </p:cNvPr>
          <p:cNvSpPr/>
          <p:nvPr/>
        </p:nvSpPr>
        <p:spPr>
          <a:xfrm>
            <a:off x="2991964" y="2488700"/>
            <a:ext cx="1656184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Novità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F3043E-E8DD-3F44-7295-FE2A28AD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769" y="2312656"/>
            <a:ext cx="4032449" cy="198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000">
                <a:latin typeface="Arial" panose="020B0604020202020204" pitchFamily="34" charset="0"/>
              </a:rPr>
              <a:t>Presenza di traffico misto che rendere difficile l’addestramento dei modelli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798CC66-0A90-835B-A4C1-00CFB24B4D9E}"/>
              </a:ext>
            </a:extLst>
          </p:cNvPr>
          <p:cNvSpPr/>
          <p:nvPr/>
        </p:nvSpPr>
        <p:spPr>
          <a:xfrm>
            <a:off x="7771901" y="2488700"/>
            <a:ext cx="1656184" cy="7200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Criticità</a:t>
            </a:r>
          </a:p>
        </p:txBody>
      </p:sp>
    </p:spTree>
    <p:extLst>
      <p:ext uri="{BB962C8B-B14F-4D97-AF65-F5344CB8AC3E}">
        <p14:creationId xmlns:p14="http://schemas.microsoft.com/office/powerpoint/2010/main" val="27252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5DEFD-BE76-3918-72F1-4CA48D4E3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257E63E4-A2C8-73A9-D2FD-3D230367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b="1" i="1"/>
              <a:t>UNSW-NB15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2943-A4AA-B4BD-77EB-24F54DC9A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4250" y="5457417"/>
            <a:ext cx="5493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>
                <a:latin typeface="Arial" panose="020B0604020202020204" pitchFamily="34" charset="0"/>
              </a:rPr>
              <a:t>Il dataset include 2,5 milioni di flow </a:t>
            </a:r>
            <a:r>
              <a:rPr lang="it-IT" sz="2000" err="1">
                <a:latin typeface="Arial" panose="020B0604020202020204" pitchFamily="34" charset="0"/>
              </a:rPr>
              <a:t>records</a:t>
            </a:r>
            <a:endParaRPr lang="it-IT" sz="200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sz="2000">
                <a:latin typeface="Arial" panose="020B0604020202020204" pitchFamily="34" charset="0"/>
              </a:rPr>
              <a:t>Comprende 45 host</a:t>
            </a:r>
            <a:endParaRPr lang="it-IT" altLang="it-IT" sz="2000"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099175-DFC3-485A-F6B4-5D0CDEA22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83" y="1331945"/>
            <a:ext cx="104201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sviluppato dal Cyber Range and Security </a:t>
            </a:r>
            <a:r>
              <a:rPr lang="it-IT" sz="2000" i="1" err="1">
                <a:solidFill>
                  <a:srgbClr val="009696"/>
                </a:solidFill>
                <a:latin typeface="Avenir Next LT Pro" panose="020B0504020202020204" pitchFamily="34" charset="0"/>
              </a:rPr>
              <a:t>Research</a:t>
            </a: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 Group dell’Università del New South Wales (UNSW) + </a:t>
            </a:r>
            <a:r>
              <a:rPr lang="it-IT" sz="2000" i="1" err="1">
                <a:solidFill>
                  <a:srgbClr val="009696"/>
                </a:solidFill>
                <a:latin typeface="Avenir Next LT Pro" panose="020B0504020202020204" pitchFamily="34" charset="0"/>
              </a:rPr>
              <a:t>Australian</a:t>
            </a:r>
            <a:r>
              <a:rPr lang="it-IT" sz="2000" i="1">
                <a:solidFill>
                  <a:srgbClr val="009696"/>
                </a:solidFill>
                <a:latin typeface="Avenir Next LT Pro" panose="020B0504020202020204" pitchFamily="34" charset="0"/>
              </a:rPr>
              <a:t> Centre for Cyber Security (ACCS) - 2015</a:t>
            </a:r>
            <a:endParaRPr lang="it-IT" altLang="it-IT" sz="2000" i="1">
              <a:solidFill>
                <a:srgbClr val="00969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324505-C6B0-5E90-E42B-E04CCBC1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713" y="2275478"/>
            <a:ext cx="4875529" cy="28263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10 categorie di attacco &amp; set di feature: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_ caratteristiche</a:t>
            </a:r>
            <a:r>
              <a:rPr lang="it-IT" sz="2000" i="1">
                <a:latin typeface="Arial" panose="020B0604020202020204" pitchFamily="34" charset="0"/>
              </a:rPr>
              <a:t> di base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 i="1">
                <a:latin typeface="Arial" panose="020B0604020202020204" pitchFamily="34" charset="0"/>
              </a:rPr>
              <a:t>_</a:t>
            </a:r>
            <a:r>
              <a:rPr lang="it-IT" sz="2000">
                <a:latin typeface="Arial" panose="020B0604020202020204" pitchFamily="34" charset="0"/>
              </a:rPr>
              <a:t> caratteristiche</a:t>
            </a:r>
            <a:r>
              <a:rPr lang="it-IT" sz="2000" i="1">
                <a:latin typeface="Arial" panose="020B0604020202020204" pitchFamily="34" charset="0"/>
              </a:rPr>
              <a:t> di contenuto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 i="1">
                <a:latin typeface="Arial" panose="020B0604020202020204" pitchFamily="34" charset="0"/>
              </a:rPr>
              <a:t>_</a:t>
            </a:r>
            <a:r>
              <a:rPr lang="it-IT" sz="2000">
                <a:latin typeface="Arial" panose="020B0604020202020204" pitchFamily="34" charset="0"/>
              </a:rPr>
              <a:t> caratteristiche </a:t>
            </a:r>
            <a:r>
              <a:rPr lang="it-IT" sz="2000" i="1">
                <a:latin typeface="Arial" panose="020B0604020202020204" pitchFamily="34" charset="0"/>
              </a:rPr>
              <a:t>temporali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sz="2000">
                <a:latin typeface="Arial" panose="020B0604020202020204" pitchFamily="34" charset="0"/>
              </a:rPr>
              <a:t>_ </a:t>
            </a:r>
            <a:r>
              <a:rPr lang="it-IT" sz="2000" i="1">
                <a:latin typeface="Arial" panose="020B0604020202020204" pitchFamily="34" charset="0"/>
              </a:rPr>
              <a:t>flag di protocollo</a:t>
            </a:r>
            <a:endParaRPr lang="it-IT" sz="2000">
              <a:latin typeface="Arial" panose="020B0604020202020204" pitchFamily="34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86C84B3-14D3-C6F9-9A4C-6EE66669CB29}"/>
              </a:ext>
            </a:extLst>
          </p:cNvPr>
          <p:cNvSpPr/>
          <p:nvPr/>
        </p:nvSpPr>
        <p:spPr>
          <a:xfrm>
            <a:off x="3053385" y="2487313"/>
            <a:ext cx="1656184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Novità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0FF262-5670-6E9E-7CE8-AB9B2792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507" y="2275478"/>
            <a:ext cx="3456385" cy="18047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000">
                <a:latin typeface="Arial" panose="020B0604020202020204" pitchFamily="34" charset="0"/>
              </a:rPr>
              <a:t>Feature altamente dipendenti tra loro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6BDDB0C-0EAF-0066-D05C-A8A13F122CDF}"/>
              </a:ext>
            </a:extLst>
          </p:cNvPr>
          <p:cNvSpPr/>
          <p:nvPr/>
        </p:nvSpPr>
        <p:spPr>
          <a:xfrm>
            <a:off x="7858607" y="2463946"/>
            <a:ext cx="1656184" cy="7200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Criticità</a:t>
            </a:r>
          </a:p>
        </p:txBody>
      </p:sp>
    </p:spTree>
    <p:extLst>
      <p:ext uri="{BB962C8B-B14F-4D97-AF65-F5344CB8AC3E}">
        <p14:creationId xmlns:p14="http://schemas.microsoft.com/office/powerpoint/2010/main" val="263978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0</TotalTime>
  <Words>1120</Words>
  <Application>Microsoft Office PowerPoint</Application>
  <PresentationFormat>Custom</PresentationFormat>
  <Paragraphs>254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Tecnologia 16x9</vt:lpstr>
      <vt:lpstr>The Best Network Traffic Dataset</vt:lpstr>
      <vt:lpstr>Panoramica sui Dataset di riferimento</vt:lpstr>
      <vt:lpstr>DARPA 1998 (Defense Advanced Research Projects Agency) </vt:lpstr>
      <vt:lpstr>KDD99</vt:lpstr>
      <vt:lpstr>PowerPoint Presentation</vt:lpstr>
      <vt:lpstr>7 Dataset e 6 "bad design smell"</vt:lpstr>
      <vt:lpstr>ISCX 2012 (International Security Cybersecurity eXperiment 2012)</vt:lpstr>
      <vt:lpstr>CTU-13</vt:lpstr>
      <vt:lpstr>UNSW-NB15</vt:lpstr>
      <vt:lpstr>CIC-IDS-2017 &amp; CSE-CIC-IDS-2018</vt:lpstr>
      <vt:lpstr>TON IoT (Telemetry Operational and Network data for the Internet of Things)</vt:lpstr>
      <vt:lpstr>Bot-IoT</vt:lpstr>
      <vt:lpstr>PowerPoint Presentation</vt:lpstr>
      <vt:lpstr>Data Design Smells</vt:lpstr>
      <vt:lpstr>Effetti collaterali nel mondo accademico</vt:lpstr>
      <vt:lpstr>Valutazione di CIC 17 e CIC 18 1. Attacchi mancanti</vt:lpstr>
      <vt:lpstr>Valutazione di CIC 17 e CIC 18 2. Errori d'etichettatura</vt:lpstr>
      <vt:lpstr>Valutazione di CIC 17 e CIC 18 3. Sovrapposizione delle classi</vt:lpstr>
      <vt:lpstr>PowerPoint Presentation</vt:lpstr>
      <vt:lpstr>Metodo Manuale</vt:lpstr>
      <vt:lpstr>PowerPoint Presentation</vt:lpstr>
      <vt:lpstr>Metodo Automatico</vt:lpstr>
      <vt:lpstr>Euristiche</vt:lpstr>
      <vt:lpstr>Esperimenti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Samuele Mazziotti</dc:creator>
  <cp:lastModifiedBy>Samuele Mazziotti</cp:lastModifiedBy>
  <cp:revision>4</cp:revision>
  <dcterms:created xsi:type="dcterms:W3CDTF">2025-02-01T17:33:06Z</dcterms:created>
  <dcterms:modified xsi:type="dcterms:W3CDTF">2025-02-09T16:18:04Z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