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Titolo Testo</a:t>
            </a:r>
          </a:p>
        </p:txBody>
      </p:sp>
      <p:sp>
        <p:nvSpPr>
          <p:cNvPr id="30" name="Corpo livello uno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olo Test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9" name="Corpo livello uno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8" name="Corpo livello uno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olo Test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olo Testo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Corpo livello uno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3"/>
          <p:cNvSpPr/>
          <p:nvPr/>
        </p:nvSpPr>
        <p:spPr>
          <a:xfrm>
            <a:off x="0" y="0"/>
            <a:ext cx="6502855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064" y="1714500"/>
            <a:ext cx="3942728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Box 5"/>
          <p:cNvSpPr txBox="1"/>
          <p:nvPr/>
        </p:nvSpPr>
        <p:spPr>
          <a:xfrm>
            <a:off x="7834568" y="3904615"/>
            <a:ext cx="8823723" cy="1532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500"/>
              </a:lnSpc>
              <a:defRPr sz="90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Esercitazione 8</a:t>
            </a:r>
          </a:p>
        </p:txBody>
      </p:sp>
      <p:sp>
        <p:nvSpPr>
          <p:cNvPr id="97" name="TextBox 6"/>
          <p:cNvSpPr txBox="1"/>
          <p:nvPr/>
        </p:nvSpPr>
        <p:spPr>
          <a:xfrm>
            <a:off x="7834568" y="5342890"/>
            <a:ext cx="8823723" cy="893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/>
            </a:lvl1pPr>
          </a:lstStyle>
          <a:p>
            <a:pPr/>
            <a:r>
              <a:t>Introduzione alle RPC di SUN</a:t>
            </a:r>
          </a:p>
        </p:txBody>
      </p:sp>
      <p:sp>
        <p:nvSpPr>
          <p:cNvPr id="98" name="TextBox 7"/>
          <p:cNvSpPr txBox="1"/>
          <p:nvPr/>
        </p:nvSpPr>
        <p:spPr>
          <a:xfrm>
            <a:off x="1698482" y="6360019"/>
            <a:ext cx="3681265" cy="2364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Bernardini Claudio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Corsetti Luca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 Giardina Gianluca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Straccali Leonardo </a:t>
            </a:r>
          </a:p>
        </p:txBody>
      </p:sp>
      <p:sp>
        <p:nvSpPr>
          <p:cNvPr id="99" name="TextBox 8"/>
          <p:cNvSpPr txBox="1"/>
          <p:nvPr/>
        </p:nvSpPr>
        <p:spPr>
          <a:xfrm>
            <a:off x="13793241" y="448309"/>
            <a:ext cx="3718472" cy="573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700"/>
              </a:lnSpc>
              <a:defRPr sz="33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7 Dicembre 2021</a:t>
            </a:r>
          </a:p>
        </p:txBody>
      </p:sp>
      <p:grpSp>
        <p:nvGrpSpPr>
          <p:cNvPr id="102" name="Group 9"/>
          <p:cNvGrpSpPr/>
          <p:nvPr/>
        </p:nvGrpSpPr>
        <p:grpSpPr>
          <a:xfrm>
            <a:off x="16661168" y="8740634"/>
            <a:ext cx="1284202" cy="1289958"/>
            <a:chOff x="0" y="0"/>
            <a:chExt cx="1284201" cy="1289957"/>
          </a:xfrm>
        </p:grpSpPr>
        <p:sp>
          <p:nvSpPr>
            <p:cNvPr id="100" name="Freeform 11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TextBox 12"/>
            <p:cNvSpPr txBox="1"/>
            <p:nvPr/>
          </p:nvSpPr>
          <p:spPr>
            <a:xfrm>
              <a:off x="519763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3"/>
          <p:cNvSpPr/>
          <p:nvPr/>
        </p:nvSpPr>
        <p:spPr>
          <a:xfrm>
            <a:off x="8629649" y="0"/>
            <a:ext cx="9658351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7" name="Group 4"/>
          <p:cNvGrpSpPr/>
          <p:nvPr/>
        </p:nvGrpSpPr>
        <p:grpSpPr>
          <a:xfrm>
            <a:off x="16651643" y="8740634"/>
            <a:ext cx="1284202" cy="1289958"/>
            <a:chOff x="0" y="0"/>
            <a:chExt cx="1284201" cy="1289957"/>
          </a:xfrm>
        </p:grpSpPr>
        <p:sp>
          <p:nvSpPr>
            <p:cNvPr id="105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TextBox 7"/>
            <p:cNvSpPr txBox="1"/>
            <p:nvPr/>
          </p:nvSpPr>
          <p:spPr>
            <a:xfrm>
              <a:off x="519763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08" name="TextBox 8"/>
          <p:cNvSpPr txBox="1"/>
          <p:nvPr/>
        </p:nvSpPr>
        <p:spPr>
          <a:xfrm>
            <a:off x="330079" y="516255"/>
            <a:ext cx="8070207" cy="919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500"/>
              </a:lnSpc>
              <a:defRPr sz="54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Obiettivi esercitazione</a:t>
            </a:r>
          </a:p>
        </p:txBody>
      </p:sp>
      <p:sp>
        <p:nvSpPr>
          <p:cNvPr id="109" name="TextBox 9"/>
          <p:cNvSpPr txBox="1"/>
          <p:nvPr/>
        </p:nvSpPr>
        <p:spPr>
          <a:xfrm>
            <a:off x="615829" y="1884589"/>
            <a:ext cx="3162897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Hard skills</a:t>
            </a:r>
          </a:p>
        </p:txBody>
      </p:sp>
      <p:sp>
        <p:nvSpPr>
          <p:cNvPr id="110" name="TextBox 10"/>
          <p:cNvSpPr txBox="1"/>
          <p:nvPr/>
        </p:nvSpPr>
        <p:spPr>
          <a:xfrm>
            <a:off x="9144000" y="1884589"/>
            <a:ext cx="3733800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Soft skills</a:t>
            </a:r>
          </a:p>
        </p:txBody>
      </p:sp>
      <p:sp>
        <p:nvSpPr>
          <p:cNvPr id="111" name="TextBox 11"/>
          <p:cNvSpPr txBox="1"/>
          <p:nvPr/>
        </p:nvSpPr>
        <p:spPr>
          <a:xfrm>
            <a:off x="10570964" y="6172417"/>
            <a:ext cx="6591301" cy="4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Organizzazione del proprio lavoro in team</a:t>
            </a:r>
          </a:p>
        </p:txBody>
      </p:sp>
      <p:grpSp>
        <p:nvGrpSpPr>
          <p:cNvPr id="114" name="Group 12"/>
          <p:cNvGrpSpPr/>
          <p:nvPr/>
        </p:nvGrpSpPr>
        <p:grpSpPr>
          <a:xfrm>
            <a:off x="386598" y="3976006"/>
            <a:ext cx="1284203" cy="1289958"/>
            <a:chOff x="0" y="0"/>
            <a:chExt cx="1284201" cy="1289957"/>
          </a:xfrm>
        </p:grpSpPr>
        <p:sp>
          <p:nvSpPr>
            <p:cNvPr id="112" name="Freeform 14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TextBox 15"/>
            <p:cNvSpPr txBox="1"/>
            <p:nvPr/>
          </p:nvSpPr>
          <p:spPr>
            <a:xfrm>
              <a:off x="519763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15" name="TextBox 16"/>
          <p:cNvSpPr txBox="1"/>
          <p:nvPr/>
        </p:nvSpPr>
        <p:spPr>
          <a:xfrm>
            <a:off x="1772004" y="4122628"/>
            <a:ext cx="6402013" cy="94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800"/>
              </a:lnSpc>
              <a:defRPr sz="27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Invocazione di procedure remote mediante RPC di SUN</a:t>
            </a:r>
          </a:p>
        </p:txBody>
      </p:sp>
      <p:grpSp>
        <p:nvGrpSpPr>
          <p:cNvPr id="118" name="Group 17"/>
          <p:cNvGrpSpPr/>
          <p:nvPr/>
        </p:nvGrpSpPr>
        <p:grpSpPr>
          <a:xfrm>
            <a:off x="332957" y="5905372"/>
            <a:ext cx="1284203" cy="1289958"/>
            <a:chOff x="0" y="0"/>
            <a:chExt cx="1284201" cy="1289957"/>
          </a:xfrm>
        </p:grpSpPr>
        <p:sp>
          <p:nvSpPr>
            <p:cNvPr id="116" name="Freeform 19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TextBox 20"/>
            <p:cNvSpPr txBox="1"/>
            <p:nvPr/>
          </p:nvSpPr>
          <p:spPr>
            <a:xfrm>
              <a:off x="519763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19" name="TextBox 21"/>
          <p:cNvSpPr txBox="1"/>
          <p:nvPr/>
        </p:nvSpPr>
        <p:spPr>
          <a:xfrm>
            <a:off x="1772004" y="6172417"/>
            <a:ext cx="5652196" cy="4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800"/>
              </a:lnSpc>
              <a:defRPr sz="27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Operazioni su file di testo remoti</a:t>
            </a:r>
          </a:p>
        </p:txBody>
      </p:sp>
      <p:grpSp>
        <p:nvGrpSpPr>
          <p:cNvPr id="122" name="Group 22"/>
          <p:cNvGrpSpPr/>
          <p:nvPr/>
        </p:nvGrpSpPr>
        <p:grpSpPr>
          <a:xfrm>
            <a:off x="8995242" y="3853543"/>
            <a:ext cx="1284203" cy="1289958"/>
            <a:chOff x="0" y="0"/>
            <a:chExt cx="1284201" cy="1289957"/>
          </a:xfrm>
        </p:grpSpPr>
        <p:sp>
          <p:nvSpPr>
            <p:cNvPr id="120" name="Freeform 24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" name="TextBox 25"/>
            <p:cNvSpPr txBox="1"/>
            <p:nvPr/>
          </p:nvSpPr>
          <p:spPr>
            <a:xfrm>
              <a:off x="519763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5" name="Group 26"/>
          <p:cNvGrpSpPr/>
          <p:nvPr/>
        </p:nvGrpSpPr>
        <p:grpSpPr>
          <a:xfrm>
            <a:off x="8995242" y="5782908"/>
            <a:ext cx="1284203" cy="1289959"/>
            <a:chOff x="0" y="0"/>
            <a:chExt cx="1284201" cy="1289957"/>
          </a:xfrm>
        </p:grpSpPr>
        <p:sp>
          <p:nvSpPr>
            <p:cNvPr id="123" name="Freeform 28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TextBox 29"/>
            <p:cNvSpPr txBox="1"/>
            <p:nvPr/>
          </p:nvSpPr>
          <p:spPr>
            <a:xfrm>
              <a:off x="519763" y="338115"/>
              <a:ext cx="244674" cy="573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26" name="TextBox 30"/>
          <p:cNvSpPr txBox="1"/>
          <p:nvPr/>
        </p:nvSpPr>
        <p:spPr>
          <a:xfrm>
            <a:off x="10429151" y="4243051"/>
            <a:ext cx="7509571" cy="4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Collaborazione per raggiungere un fine comune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4"/>
          <p:cNvGrpSpPr/>
          <p:nvPr/>
        </p:nvGrpSpPr>
        <p:grpSpPr>
          <a:xfrm>
            <a:off x="16651643" y="8740634"/>
            <a:ext cx="1284202" cy="1289958"/>
            <a:chOff x="0" y="0"/>
            <a:chExt cx="1284201" cy="1289957"/>
          </a:xfrm>
        </p:grpSpPr>
        <p:sp>
          <p:nvSpPr>
            <p:cNvPr id="128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TextBox 7"/>
            <p:cNvSpPr txBox="1"/>
            <p:nvPr/>
          </p:nvSpPr>
          <p:spPr>
            <a:xfrm>
              <a:off x="519763" y="338114"/>
              <a:ext cx="244674" cy="573906"/>
            </a:xfrm>
            <a:prstGeom prst="rect">
              <a:avLst/>
            </a:prstGeom>
            <a:solidFill>
              <a:srgbClr val="004AA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31" name="TextBox 9"/>
          <p:cNvSpPr txBox="1"/>
          <p:nvPr/>
        </p:nvSpPr>
        <p:spPr>
          <a:xfrm>
            <a:off x="296079" y="216329"/>
            <a:ext cx="8237899" cy="88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5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count.x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3"/>
          <p:cNvSpPr/>
          <p:nvPr/>
        </p:nvSpPr>
        <p:spPr>
          <a:xfrm>
            <a:off x="0" y="0"/>
            <a:ext cx="18288001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TextBox 9"/>
          <p:cNvSpPr txBox="1"/>
          <p:nvPr/>
        </p:nvSpPr>
        <p:spPr>
          <a:xfrm>
            <a:off x="304800" y="190500"/>
            <a:ext cx="6853098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5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Client</a:t>
            </a:r>
          </a:p>
        </p:txBody>
      </p:sp>
      <p:grpSp>
        <p:nvGrpSpPr>
          <p:cNvPr id="137" name="Group 4"/>
          <p:cNvGrpSpPr/>
          <p:nvPr/>
        </p:nvGrpSpPr>
        <p:grpSpPr>
          <a:xfrm>
            <a:off x="16651642" y="8740634"/>
            <a:ext cx="1284202" cy="1289958"/>
            <a:chOff x="0" y="0"/>
            <a:chExt cx="1284201" cy="1289957"/>
          </a:xfrm>
        </p:grpSpPr>
        <p:sp>
          <p:nvSpPr>
            <p:cNvPr id="135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TextBox 7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4"/>
          <p:cNvGrpSpPr/>
          <p:nvPr/>
        </p:nvGrpSpPr>
        <p:grpSpPr>
          <a:xfrm>
            <a:off x="16651642" y="8740634"/>
            <a:ext cx="1284202" cy="1289958"/>
            <a:chOff x="0" y="0"/>
            <a:chExt cx="1284201" cy="1289957"/>
          </a:xfrm>
        </p:grpSpPr>
        <p:sp>
          <p:nvSpPr>
            <p:cNvPr id="139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TextBox 7"/>
            <p:cNvSpPr txBox="1"/>
            <p:nvPr/>
          </p:nvSpPr>
          <p:spPr>
            <a:xfrm>
              <a:off x="519764" y="338114"/>
              <a:ext cx="244674" cy="573906"/>
            </a:xfrm>
            <a:prstGeom prst="rect">
              <a:avLst/>
            </a:prstGeom>
            <a:solidFill>
              <a:srgbClr val="004AA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42" name="TextBox 9"/>
          <p:cNvSpPr txBox="1"/>
          <p:nvPr/>
        </p:nvSpPr>
        <p:spPr>
          <a:xfrm>
            <a:off x="296079" y="216329"/>
            <a:ext cx="8237899" cy="88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5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 3"/>
          <p:cNvSpPr/>
          <p:nvPr/>
        </p:nvSpPr>
        <p:spPr>
          <a:xfrm>
            <a:off x="8629649" y="0"/>
            <a:ext cx="9658351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7" name="Group 4"/>
          <p:cNvGrpSpPr/>
          <p:nvPr/>
        </p:nvGrpSpPr>
        <p:grpSpPr>
          <a:xfrm>
            <a:off x="16661168" y="8740634"/>
            <a:ext cx="1284202" cy="1289958"/>
            <a:chOff x="0" y="0"/>
            <a:chExt cx="1284201" cy="1289957"/>
          </a:xfrm>
        </p:grpSpPr>
        <p:sp>
          <p:nvSpPr>
            <p:cNvPr id="145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TextBox 7"/>
            <p:cNvSpPr txBox="1"/>
            <p:nvPr/>
          </p:nvSpPr>
          <p:spPr>
            <a:xfrm>
              <a:off x="519763" y="338114"/>
              <a:ext cx="24467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48" name="TextBox 9"/>
          <p:cNvSpPr txBox="1"/>
          <p:nvPr/>
        </p:nvSpPr>
        <p:spPr>
          <a:xfrm>
            <a:off x="218261" y="222912"/>
            <a:ext cx="5795442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5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Conta</a:t>
            </a:r>
          </a:p>
        </p:txBody>
      </p:sp>
      <p:sp>
        <p:nvSpPr>
          <p:cNvPr id="149" name="TextBox 9"/>
          <p:cNvSpPr txBox="1"/>
          <p:nvPr/>
        </p:nvSpPr>
        <p:spPr>
          <a:xfrm>
            <a:off x="9144000" y="203518"/>
            <a:ext cx="8899505" cy="871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Conta_file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3"/>
          <p:cNvSpPr/>
          <p:nvPr/>
        </p:nvSpPr>
        <p:spPr>
          <a:xfrm>
            <a:off x="8629649" y="0"/>
            <a:ext cx="9658351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4" name="Group 4"/>
          <p:cNvGrpSpPr/>
          <p:nvPr/>
        </p:nvGrpSpPr>
        <p:grpSpPr>
          <a:xfrm>
            <a:off x="16651643" y="8740634"/>
            <a:ext cx="1284202" cy="1289958"/>
            <a:chOff x="0" y="0"/>
            <a:chExt cx="1284201" cy="1289957"/>
          </a:xfrm>
        </p:grpSpPr>
        <p:sp>
          <p:nvSpPr>
            <p:cNvPr id="152" name="Freeform 6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TextBox 7"/>
            <p:cNvSpPr txBox="1"/>
            <p:nvPr/>
          </p:nvSpPr>
          <p:spPr>
            <a:xfrm>
              <a:off x="312403" y="357879"/>
              <a:ext cx="659394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7</a:t>
              </a:r>
            </a:p>
          </p:txBody>
        </p:sp>
      </p:grpSp>
      <p:pic>
        <p:nvPicPr>
          <p:cNvPr id="15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931" y="3615601"/>
            <a:ext cx="2595070" cy="2595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6656" y="6603393"/>
            <a:ext cx="2782220" cy="2782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58825" y="3615601"/>
            <a:ext cx="4233182" cy="238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1" descr="Picture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14197" y="6474223"/>
            <a:ext cx="2911390" cy="2911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86875" y="3696168"/>
            <a:ext cx="3766035" cy="2118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13" descr="Picture 1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16781" y="4156881"/>
            <a:ext cx="4401969" cy="183988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extBox 14"/>
          <p:cNvSpPr txBox="1"/>
          <p:nvPr/>
        </p:nvSpPr>
        <p:spPr>
          <a:xfrm>
            <a:off x="533931" y="516255"/>
            <a:ext cx="6441432" cy="919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500"/>
              </a:lnSpc>
              <a:defRPr sz="54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Gestione progetto</a:t>
            </a:r>
          </a:p>
        </p:txBody>
      </p:sp>
      <p:sp>
        <p:nvSpPr>
          <p:cNvPr id="162" name="TextBox 15"/>
          <p:cNvSpPr txBox="1"/>
          <p:nvPr/>
        </p:nvSpPr>
        <p:spPr>
          <a:xfrm>
            <a:off x="533932" y="1884589"/>
            <a:ext cx="2595068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5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Coding</a:t>
            </a:r>
          </a:p>
        </p:txBody>
      </p:sp>
      <p:sp>
        <p:nvSpPr>
          <p:cNvPr id="163" name="TextBox 16"/>
          <p:cNvSpPr txBox="1"/>
          <p:nvPr/>
        </p:nvSpPr>
        <p:spPr>
          <a:xfrm>
            <a:off x="9286874" y="1884589"/>
            <a:ext cx="1709293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5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reeform 3"/>
          <p:cNvSpPr/>
          <p:nvPr/>
        </p:nvSpPr>
        <p:spPr>
          <a:xfrm>
            <a:off x="0" y="0"/>
            <a:ext cx="6502855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6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064" y="1714500"/>
            <a:ext cx="3942728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Box 5"/>
          <p:cNvSpPr txBox="1"/>
          <p:nvPr/>
        </p:nvSpPr>
        <p:spPr>
          <a:xfrm>
            <a:off x="10204581" y="3904615"/>
            <a:ext cx="4083695" cy="1532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500"/>
              </a:lnSpc>
              <a:defRPr sz="90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Grazie!</a:t>
            </a:r>
          </a:p>
        </p:txBody>
      </p:sp>
      <p:sp>
        <p:nvSpPr>
          <p:cNvPr id="168" name="TextBox 7"/>
          <p:cNvSpPr txBox="1"/>
          <p:nvPr/>
        </p:nvSpPr>
        <p:spPr>
          <a:xfrm>
            <a:off x="1698482" y="6360019"/>
            <a:ext cx="3681265" cy="2364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Bernardini Claudio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Corsetti Luca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 Giardina Gianluca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Straccali Leonardo </a:t>
            </a:r>
          </a:p>
        </p:txBody>
      </p:sp>
      <p:sp>
        <p:nvSpPr>
          <p:cNvPr id="169" name="TextBox 8"/>
          <p:cNvSpPr txBox="1"/>
          <p:nvPr/>
        </p:nvSpPr>
        <p:spPr>
          <a:xfrm>
            <a:off x="13793241" y="448309"/>
            <a:ext cx="3718472" cy="573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700"/>
              </a:lnSpc>
              <a:defRPr sz="33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7 Dicembre 2021</a:t>
            </a:r>
          </a:p>
        </p:txBody>
      </p:sp>
      <p:grpSp>
        <p:nvGrpSpPr>
          <p:cNvPr id="172" name="Group 9"/>
          <p:cNvGrpSpPr/>
          <p:nvPr/>
        </p:nvGrpSpPr>
        <p:grpSpPr>
          <a:xfrm>
            <a:off x="16661168" y="8740634"/>
            <a:ext cx="1284202" cy="1289958"/>
            <a:chOff x="0" y="0"/>
            <a:chExt cx="1284201" cy="1289957"/>
          </a:xfrm>
        </p:grpSpPr>
        <p:sp>
          <p:nvSpPr>
            <p:cNvPr id="170" name="Freeform 11"/>
            <p:cNvSpPr/>
            <p:nvPr/>
          </p:nvSpPr>
          <p:spPr>
            <a:xfrm>
              <a:off x="0" y="0"/>
              <a:ext cx="1284202" cy="128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TextBox 12"/>
            <p:cNvSpPr txBox="1"/>
            <p:nvPr/>
          </p:nvSpPr>
          <p:spPr>
            <a:xfrm>
              <a:off x="259880" y="357879"/>
              <a:ext cx="764438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914D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