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Extra Bold" panose="020B0604020202020204" charset="0"/>
      <p:regular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Open Sans Light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22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474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Esercitazione 2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180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JAVA </a:t>
            </a:r>
            <a:br>
              <a:rPr lang="en-US" sz="5150" dirty="0">
                <a:solidFill>
                  <a:srgbClr val="000000"/>
                </a:solidFill>
                <a:latin typeface="Open Sans"/>
              </a:rPr>
            </a:br>
            <a:r>
              <a:rPr lang="en-US" sz="5150" dirty="0">
                <a:solidFill>
                  <a:srgbClr val="000000"/>
                </a:solidFill>
                <a:latin typeface="Open Sans"/>
              </a:rPr>
              <a:t>(connection oriented)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4" y="448310"/>
            <a:ext cx="3213646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12 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Ottobre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067572" cy="866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85354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62082" y="401872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Stabilire e mantenere una connessione tramite Socket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0080" y="5782909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857462" y="5948091"/>
            <a:ext cx="391656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Gestione sequenziale e parallela lato servitore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516255"/>
            <a:ext cx="70016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Introduzione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701" y="1884589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69225" y="987281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Servervitore Sequenziale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50797" y="3378607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 una connessione con il 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50797" y="5297466"/>
            <a:ext cx="394855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 le informazioni di ogni file di un direttorio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50797" y="7402225"/>
            <a:ext cx="489057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 il comando di attivazione da parte del server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067141" y="2123835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056458" y="6593305"/>
            <a:ext cx="1289957" cy="1289957"/>
            <a:chOff x="0" y="0"/>
            <a:chExt cx="1719943" cy="1719943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664451" y="2295427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 richiesta di una 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070019" y="3605257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662516" y="3750723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Ricevute le informazioni dal client invia il comando di attivazione</a:t>
            </a:r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id="{821E8FE9-60DB-400E-9FCA-A6DADABFECEE}"/>
              </a:ext>
            </a:extLst>
          </p:cNvPr>
          <p:cNvGrpSpPr/>
          <p:nvPr/>
        </p:nvGrpSpPr>
        <p:grpSpPr>
          <a:xfrm>
            <a:off x="9059336" y="8099501"/>
            <a:ext cx="1284201" cy="1289957"/>
            <a:chOff x="3837" y="0"/>
            <a:chExt cx="1712268" cy="1719943"/>
          </a:xfrm>
        </p:grpSpPr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6872D1F4-B499-41A7-BB45-CAC008435F7C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BF84040B-FBBD-48CD-9A48-8264C3CC334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9" name="TextBox 38">
              <a:extLst>
                <a:ext uri="{FF2B5EF4-FFF2-40B4-BE49-F238E27FC236}">
                  <a16:creationId xmlns:a16="http://schemas.microsoft.com/office/drawing/2014/main" id="{B17888D0-22A0-41AC-A0AF-A57C56DBC142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2</a:t>
              </a:r>
            </a:p>
          </p:txBody>
        </p:sp>
      </p:grpSp>
      <p:sp>
        <p:nvSpPr>
          <p:cNvPr id="52" name="TextBox 11">
            <a:extLst>
              <a:ext uri="{FF2B5EF4-FFF2-40B4-BE49-F238E27FC236}">
                <a16:creationId xmlns:a16="http://schemas.microsoft.com/office/drawing/2014/main" id="{E783BEF9-2D97-467D-AA5C-751B3A8C4D6F}"/>
              </a:ext>
            </a:extLst>
          </p:cNvPr>
          <p:cNvSpPr txBox="1"/>
          <p:nvPr/>
        </p:nvSpPr>
        <p:spPr>
          <a:xfrm>
            <a:off x="10662874" y="6754215"/>
            <a:ext cx="5234583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Crea un thread per ogni richiesta di commissione</a:t>
            </a:r>
          </a:p>
        </p:txBody>
      </p:sp>
      <p:sp>
        <p:nvSpPr>
          <p:cNvPr id="53" name="TextBox 10">
            <a:extLst>
              <a:ext uri="{FF2B5EF4-FFF2-40B4-BE49-F238E27FC236}">
                <a16:creationId xmlns:a16="http://schemas.microsoft.com/office/drawing/2014/main" id="{0C2B71F0-A289-4621-9C45-E2AE6D9ABAF0}"/>
              </a:ext>
            </a:extLst>
          </p:cNvPr>
          <p:cNvSpPr txBox="1"/>
          <p:nvPr/>
        </p:nvSpPr>
        <p:spPr>
          <a:xfrm>
            <a:off x="9144001" y="50144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Servervitore Concorrente</a:t>
            </a:r>
          </a:p>
        </p:txBody>
      </p:sp>
      <p:sp>
        <p:nvSpPr>
          <p:cNvPr id="54" name="TextBox 40">
            <a:extLst>
              <a:ext uri="{FF2B5EF4-FFF2-40B4-BE49-F238E27FC236}">
                <a16:creationId xmlns:a16="http://schemas.microsoft.com/office/drawing/2014/main" id="{BFF9ABF9-29B2-4FA2-B4C1-BD4F9F6C5CE6}"/>
              </a:ext>
            </a:extLst>
          </p:cNvPr>
          <p:cNvSpPr txBox="1"/>
          <p:nvPr/>
        </p:nvSpPr>
        <p:spPr>
          <a:xfrm>
            <a:off x="10662516" y="8173171"/>
            <a:ext cx="625189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Ogni thread ricevute le informazioni dal client invia il comando di attivazione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365202-D650-4A41-90A2-AE80EEDFCC5A}"/>
              </a:ext>
            </a:extLst>
          </p:cNvPr>
          <p:cNvGrpSpPr/>
          <p:nvPr/>
        </p:nvGrpSpPr>
        <p:grpSpPr>
          <a:xfrm>
            <a:off x="10078154" y="1233465"/>
            <a:ext cx="7715250" cy="7981950"/>
            <a:chOff x="9525000" y="95250"/>
            <a:chExt cx="7715250" cy="7981950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A8D95EF6-6234-4680-A8F4-8226E44F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0" y="95250"/>
              <a:ext cx="7715250" cy="7981950"/>
            </a:xfrm>
            <a:prstGeom prst="rect">
              <a:avLst/>
            </a:prstGeom>
          </p:spPr>
        </p:pic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4011847-6F72-4A54-9676-05DDEDC00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06800" y="190500"/>
              <a:ext cx="753181" cy="756557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C7221614-FA55-463F-8FB4-6B65C8E3B026}"/>
                </a:ext>
              </a:extLst>
            </p:cNvPr>
            <p:cNvSpPr txBox="1"/>
            <p:nvPr/>
          </p:nvSpPr>
          <p:spPr>
            <a:xfrm>
              <a:off x="16561053" y="229159"/>
              <a:ext cx="244673" cy="118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B</a:t>
              </a:r>
              <a:endParaRPr lang="en-US" sz="320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4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A56026F-C6DF-4BCA-9AE4-5202CD7193D0}"/>
              </a:ext>
            </a:extLst>
          </p:cNvPr>
          <p:cNvGrpSpPr/>
          <p:nvPr/>
        </p:nvGrpSpPr>
        <p:grpSpPr>
          <a:xfrm>
            <a:off x="1143000" y="1592392"/>
            <a:ext cx="7153275" cy="4305300"/>
            <a:chOff x="609600" y="647700"/>
            <a:chExt cx="7153275" cy="4305300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A02796F-C8C4-42D3-A67E-FBEDB06A6B43}"/>
                </a:ext>
              </a:extLst>
            </p:cNvPr>
            <p:cNvGrpSpPr/>
            <p:nvPr/>
          </p:nvGrpSpPr>
          <p:grpSpPr>
            <a:xfrm>
              <a:off x="609600" y="647700"/>
              <a:ext cx="7153275" cy="4305300"/>
              <a:chOff x="609600" y="647700"/>
              <a:chExt cx="7153275" cy="430530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31DC006F-E320-432B-933C-982F26D3A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" y="647700"/>
                <a:ext cx="7153275" cy="4305300"/>
              </a:xfrm>
              <a:prstGeom prst="rect">
                <a:avLst/>
              </a:prstGeom>
            </p:spPr>
          </p:pic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4CDD9800-8F09-4AD4-95BC-F1C49C22A8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800100"/>
                <a:ext cx="753181" cy="756557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it-IT" dirty="0"/>
              </a:p>
            </p:txBody>
          </p:sp>
        </p:grp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E8EB1D8D-AF13-4BD5-B7E0-723C2AA2766D}"/>
                </a:ext>
              </a:extLst>
            </p:cNvPr>
            <p:cNvSpPr txBox="1"/>
            <p:nvPr/>
          </p:nvSpPr>
          <p:spPr>
            <a:xfrm>
              <a:off x="6883653" y="809625"/>
              <a:ext cx="244673" cy="118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A</a:t>
              </a:r>
              <a:endParaRPr lang="en-US" sz="320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85529A29-797D-4411-B099-608FA3FEF8F8}"/>
              </a:ext>
            </a:extLst>
          </p:cNvPr>
          <p:cNvGrpSpPr/>
          <p:nvPr/>
        </p:nvGrpSpPr>
        <p:grpSpPr>
          <a:xfrm>
            <a:off x="942975" y="6503803"/>
            <a:ext cx="7372350" cy="3284205"/>
            <a:chOff x="798517" y="6134100"/>
            <a:chExt cx="7372350" cy="3284205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EFCDB1F-995C-4927-97AA-DC63D534F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517" y="6134100"/>
              <a:ext cx="7372350" cy="2981325"/>
            </a:xfrm>
            <a:prstGeom prst="rect">
              <a:avLst/>
            </a:prstGeom>
          </p:spPr>
        </p:pic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70F0056-5239-4A20-A39D-623E62357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2602" y="8191500"/>
              <a:ext cx="753181" cy="756557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EB400DF7-6115-4A3B-8BE5-85F02E5E1DD1}"/>
                </a:ext>
              </a:extLst>
            </p:cNvPr>
            <p:cNvSpPr txBox="1"/>
            <p:nvPr/>
          </p:nvSpPr>
          <p:spPr>
            <a:xfrm>
              <a:off x="7456855" y="8230159"/>
              <a:ext cx="244673" cy="118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C</a:t>
              </a:r>
              <a:endParaRPr lang="en-US" sz="320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CBDD06C-E1E5-4631-B2ED-AB8EA32DA52F}"/>
              </a:ext>
            </a:extLst>
          </p:cNvPr>
          <p:cNvCxnSpPr>
            <a:cxnSpLocks/>
          </p:cNvCxnSpPr>
          <p:nvPr/>
        </p:nvCxnSpPr>
        <p:spPr>
          <a:xfrm flipH="1" flipV="1">
            <a:off x="7845986" y="6743700"/>
            <a:ext cx="3507814" cy="76200"/>
          </a:xfrm>
          <a:prstGeom prst="straightConnector1">
            <a:avLst/>
          </a:prstGeom>
          <a:ln w="57150">
            <a:solidFill>
              <a:srgbClr val="004AA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58" y="-1"/>
            <a:ext cx="18300284" cy="10287000"/>
            <a:chOff x="98629" y="289983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98629" y="289983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81531" y="1268002"/>
            <a:ext cx="6951218" cy="84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 Sequenziale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B588539-37A6-4E57-A9C2-DDBB74F4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973" y="955670"/>
            <a:ext cx="9393628" cy="86868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97C7616-6787-407D-95D9-102E79CB7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61" y="3094032"/>
            <a:ext cx="6304856" cy="441007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14" name="Freeform 6">
            <a:extLst>
              <a:ext uri="{FF2B5EF4-FFF2-40B4-BE49-F238E27FC236}">
                <a16:creationId xmlns:a16="http://schemas.microsoft.com/office/drawing/2014/main" id="{46DC532D-F7A2-4E99-9E09-4F7F918F1607}"/>
              </a:ext>
            </a:extLst>
          </p:cNvPr>
          <p:cNvSpPr>
            <a:spLocks noChangeAspect="1"/>
          </p:cNvSpPr>
          <p:nvPr/>
        </p:nvSpPr>
        <p:spPr>
          <a:xfrm>
            <a:off x="6598158" y="3152430"/>
            <a:ext cx="753181" cy="7565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09995036-9746-4D88-87C3-CEB9B2020925}"/>
              </a:ext>
            </a:extLst>
          </p:cNvPr>
          <p:cNvSpPr txBox="1"/>
          <p:nvPr/>
        </p:nvSpPr>
        <p:spPr>
          <a:xfrm>
            <a:off x="6852411" y="3161955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40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A</a:t>
            </a: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FBB0091E-0146-41F9-A036-FBE9DF331325}"/>
              </a:ext>
            </a:extLst>
          </p:cNvPr>
          <p:cNvSpPr>
            <a:spLocks noChangeAspect="1"/>
          </p:cNvSpPr>
          <p:nvPr/>
        </p:nvSpPr>
        <p:spPr>
          <a:xfrm>
            <a:off x="16919431" y="1111523"/>
            <a:ext cx="753181" cy="7565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14E5D7A6-15AF-4BB7-9AB7-101DFF2828A6}"/>
              </a:ext>
            </a:extLst>
          </p:cNvPr>
          <p:cNvSpPr txBox="1"/>
          <p:nvPr/>
        </p:nvSpPr>
        <p:spPr>
          <a:xfrm>
            <a:off x="17173684" y="1121048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40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B</a:t>
            </a: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39241" y="1155029"/>
            <a:ext cx="6951218" cy="821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 Concorrente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384D213-0B16-4F4B-A250-9C693E19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33700"/>
            <a:ext cx="6295331" cy="478350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C702521-0749-4471-99BA-B89E7A28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64530"/>
            <a:ext cx="9448922" cy="8848182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D5F70FB1-6B0A-4EDC-AD69-7C0A5EE0513D}"/>
              </a:ext>
            </a:extLst>
          </p:cNvPr>
          <p:cNvSpPr>
            <a:spLocks noChangeAspect="1"/>
          </p:cNvSpPr>
          <p:nvPr/>
        </p:nvSpPr>
        <p:spPr>
          <a:xfrm>
            <a:off x="6564660" y="3009900"/>
            <a:ext cx="753181" cy="7565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25E3C905-E345-492D-A8B9-5F84560DB703}"/>
              </a:ext>
            </a:extLst>
          </p:cNvPr>
          <p:cNvSpPr txBox="1"/>
          <p:nvPr/>
        </p:nvSpPr>
        <p:spPr>
          <a:xfrm>
            <a:off x="6818913" y="3019425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40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A</a:t>
            </a: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6</a:t>
              </a:r>
            </a:p>
          </p:txBody>
        </p:sp>
      </p:grpSp>
      <p:sp>
        <p:nvSpPr>
          <p:cNvPr id="19" name="Freeform 6">
            <a:extLst>
              <a:ext uri="{FF2B5EF4-FFF2-40B4-BE49-F238E27FC236}">
                <a16:creationId xmlns:a16="http://schemas.microsoft.com/office/drawing/2014/main" id="{B52FE2FA-DE3E-4068-83D6-8E0372B0E001}"/>
              </a:ext>
            </a:extLst>
          </p:cNvPr>
          <p:cNvSpPr>
            <a:spLocks noChangeAspect="1"/>
          </p:cNvSpPr>
          <p:nvPr/>
        </p:nvSpPr>
        <p:spPr>
          <a:xfrm>
            <a:off x="16794816" y="1028700"/>
            <a:ext cx="753181" cy="7565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5BF2AE3E-C852-4E75-BF0D-9406B97D8E57}"/>
              </a:ext>
            </a:extLst>
          </p:cNvPr>
          <p:cNvSpPr txBox="1"/>
          <p:nvPr/>
        </p:nvSpPr>
        <p:spPr>
          <a:xfrm>
            <a:off x="17049069" y="1038225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40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B</a:t>
            </a: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0E35D33-848F-4765-8264-34692DC8973A}"/>
              </a:ext>
            </a:extLst>
          </p:cNvPr>
          <p:cNvSpPr txBox="1"/>
          <p:nvPr/>
        </p:nvSpPr>
        <p:spPr>
          <a:xfrm>
            <a:off x="790620" y="8264003"/>
            <a:ext cx="6951218" cy="821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it-IT" sz="36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it-IT" sz="3600" b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ynchronized statements</a:t>
            </a:r>
            <a:endParaRPr lang="en-US" sz="3600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DA66C19E-6D85-4AA4-9705-F5417D5BDC88}"/>
              </a:ext>
            </a:extLst>
          </p:cNvPr>
          <p:cNvGrpSpPr/>
          <p:nvPr/>
        </p:nvGrpSpPr>
        <p:grpSpPr>
          <a:xfrm>
            <a:off x="533400" y="4060965"/>
            <a:ext cx="1066800" cy="4740135"/>
            <a:chOff x="533400" y="4000500"/>
            <a:chExt cx="1066800" cy="4740135"/>
          </a:xfrm>
        </p:grpSpPr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F0126332-5BE0-49AA-8101-8C2F092F37B0}"/>
                </a:ext>
              </a:extLst>
            </p:cNvPr>
            <p:cNvCxnSpPr/>
            <p:nvPr/>
          </p:nvCxnSpPr>
          <p:spPr>
            <a:xfrm flipH="1">
              <a:off x="533400" y="8740635"/>
              <a:ext cx="1066800" cy="0"/>
            </a:xfrm>
            <a:prstGeom prst="line">
              <a:avLst/>
            </a:prstGeom>
            <a:ln w="38100">
              <a:solidFill>
                <a:srgbClr val="FF91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33A62A7D-E780-4DE2-8ED2-F40562261ACB}"/>
                </a:ext>
              </a:extLst>
            </p:cNvPr>
            <p:cNvCxnSpPr/>
            <p:nvPr/>
          </p:nvCxnSpPr>
          <p:spPr>
            <a:xfrm flipV="1">
              <a:off x="533400" y="4000500"/>
              <a:ext cx="0" cy="4740135"/>
            </a:xfrm>
            <a:prstGeom prst="line">
              <a:avLst/>
            </a:prstGeom>
            <a:ln w="38100">
              <a:solidFill>
                <a:srgbClr val="FF91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2 41">
              <a:extLst>
                <a:ext uri="{FF2B5EF4-FFF2-40B4-BE49-F238E27FC236}">
                  <a16:creationId xmlns:a16="http://schemas.microsoft.com/office/drawing/2014/main" id="{E7E466CC-3789-4258-8DB7-2CBEDBF969F3}"/>
                </a:ext>
              </a:extLst>
            </p:cNvPr>
            <p:cNvCxnSpPr/>
            <p:nvPr/>
          </p:nvCxnSpPr>
          <p:spPr>
            <a:xfrm>
              <a:off x="533400" y="4000500"/>
              <a:ext cx="990600" cy="0"/>
            </a:xfrm>
            <a:prstGeom prst="straightConnector1">
              <a:avLst/>
            </a:prstGeom>
            <a:ln w="38100">
              <a:solidFill>
                <a:srgbClr val="FF9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BC5CA4A7-91BF-4109-A781-D1EF6FDF0AD2}"/>
              </a:ext>
            </a:extLst>
          </p:cNvPr>
          <p:cNvCxnSpPr/>
          <p:nvPr/>
        </p:nvCxnSpPr>
        <p:spPr>
          <a:xfrm flipH="1">
            <a:off x="6979111" y="8867775"/>
            <a:ext cx="881653" cy="0"/>
          </a:xfrm>
          <a:prstGeom prst="line">
            <a:avLst/>
          </a:prstGeom>
          <a:ln w="38100">
            <a:solidFill>
              <a:srgbClr val="FF9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A71098AC-0275-40DD-BB80-F0170B2CEBEC}"/>
              </a:ext>
            </a:extLst>
          </p:cNvPr>
          <p:cNvCxnSpPr>
            <a:cxnSpLocks/>
          </p:cNvCxnSpPr>
          <p:nvPr/>
        </p:nvCxnSpPr>
        <p:spPr>
          <a:xfrm flipV="1">
            <a:off x="7851239" y="2964911"/>
            <a:ext cx="0" cy="5921914"/>
          </a:xfrm>
          <a:prstGeom prst="line">
            <a:avLst/>
          </a:prstGeom>
          <a:ln w="38100">
            <a:solidFill>
              <a:srgbClr val="FF91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672A6D7E-8CCB-41ED-BB6D-CC8C5C5391A7}"/>
              </a:ext>
            </a:extLst>
          </p:cNvPr>
          <p:cNvCxnSpPr>
            <a:cxnSpLocks/>
          </p:cNvCxnSpPr>
          <p:nvPr/>
        </p:nvCxnSpPr>
        <p:spPr>
          <a:xfrm>
            <a:off x="7851239" y="2977072"/>
            <a:ext cx="457200" cy="0"/>
          </a:xfrm>
          <a:prstGeom prst="straightConnector1">
            <a:avLst/>
          </a:prstGeom>
          <a:ln w="38100">
            <a:solidFill>
              <a:srgbClr val="FF91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7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09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Benchmarks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8D948AD-B12E-4B99-9E8F-0F4121024E9D}"/>
              </a:ext>
            </a:extLst>
          </p:cNvPr>
          <p:cNvSpPr txBox="1"/>
          <p:nvPr/>
        </p:nvSpPr>
        <p:spPr>
          <a:xfrm>
            <a:off x="355797" y="1850230"/>
            <a:ext cx="7509570" cy="4969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Riferimenti benchmark: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cpu: i7 7700k - ram 32gb ddr4 3200mhz</a:t>
            </a:r>
            <a:endParaRPr lang="en-US" dirty="0">
              <a:solidFill>
                <a:schemeClr val="bg1"/>
              </a:solidFill>
              <a:latin typeface="&amp;quot;Open Sans Light_MSFontSer"/>
              <a:ea typeface="+mn-lt"/>
              <a:cs typeface="+mn-lt"/>
            </a:endParaRPr>
          </a:p>
          <a:p>
            <a:pPr>
              <a:lnSpc>
                <a:spcPts val="3863"/>
              </a:lnSpc>
              <a:spcBef>
                <a:spcPct val="0"/>
              </a:spcBef>
            </a:pP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6 file da: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- 35kb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- 70kb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- 139kb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- 278kb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- 417kb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- 833kb</a:t>
            </a:r>
            <a:endParaRPr lang="en-US" dirty="0">
              <a:solidFill>
                <a:schemeClr val="bg1"/>
              </a:solidFill>
              <a:latin typeface="&amp;quot;Open Sans Light_MSFontSer"/>
            </a:endParaRPr>
          </a:p>
        </p:txBody>
      </p:sp>
      <p:pic>
        <p:nvPicPr>
          <p:cNvPr id="11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4045126A-3ABF-4328-B097-CC82C8EE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28" y="3122032"/>
            <a:ext cx="13728215" cy="65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526261"/>
            <a:chOff x="0" y="0"/>
            <a:chExt cx="1719943" cy="203501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158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8</a:t>
              </a: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05942" y="528866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272204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1058" y="3610377"/>
            <a:ext cx="3133188" cy="2382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195</Words>
  <Application>Microsoft Office PowerPoint</Application>
  <PresentationFormat>Personalizzato</PresentationFormat>
  <Paragraphs>64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Open Sans</vt:lpstr>
      <vt:lpstr>Open Sans Extra Bold</vt:lpstr>
      <vt:lpstr>Calibri</vt:lpstr>
      <vt:lpstr>Open Sans Light</vt:lpstr>
      <vt:lpstr>Arial</vt:lpstr>
      <vt:lpstr>Open Sans Light Bold</vt:lpstr>
      <vt:lpstr>&amp;quot;Open Sans Light_MSFontSer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dc:creator>Leonardo straccali</dc:creator>
  <cp:lastModifiedBy>Leonardo Straccali - leonardo.straccali@studio.unibo.it</cp:lastModifiedBy>
  <cp:revision>333</cp:revision>
  <dcterms:created xsi:type="dcterms:W3CDTF">2006-08-16T00:00:00Z</dcterms:created>
  <dcterms:modified xsi:type="dcterms:W3CDTF">2021-10-26T12:20:04Z</dcterms:modified>
  <dc:identifier>DAEsiRlZa3I</dc:identifier>
</cp:coreProperties>
</file>