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quarter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quarter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14400" y="138112"/>
            <a:ext cx="16459200" cy="2262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14400" y="2400300"/>
            <a:ext cx="16459200" cy="788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hyperlink" Target="https://github.com/ilcors-dev/gruppo-reti" TargetMode="External"/><Relationship Id="rId9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91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3"/>
          <p:cNvSpPr/>
          <p:nvPr/>
        </p:nvSpPr>
        <p:spPr>
          <a:xfrm>
            <a:off x="0" y="0"/>
            <a:ext cx="6502855" cy="10287001"/>
          </a:xfrm>
          <a:prstGeom prst="rect">
            <a:avLst/>
          </a:prstGeom>
          <a:solidFill>
            <a:srgbClr val="004AA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9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0064" y="1714500"/>
            <a:ext cx="3942728" cy="4114800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TextBox 5"/>
          <p:cNvSpPr txBox="1"/>
          <p:nvPr/>
        </p:nvSpPr>
        <p:spPr>
          <a:xfrm>
            <a:off x="7834568" y="3904615"/>
            <a:ext cx="8823723" cy="3120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500"/>
              </a:lnSpc>
              <a:defRPr sz="9000">
                <a:latin typeface="Open Sans Extra Bold"/>
                <a:ea typeface="Open Sans Extra Bold"/>
                <a:cs typeface="Open Sans Extra Bold"/>
                <a:sym typeface="Open Sans Extra Bold"/>
              </a:defRPr>
            </a:lvl1pPr>
          </a:lstStyle>
          <a:p>
            <a:pPr/>
            <a:r>
              <a:t>Esercitazione 1</a:t>
            </a:r>
          </a:p>
        </p:txBody>
      </p:sp>
      <p:sp>
        <p:nvSpPr>
          <p:cNvPr id="97" name="TextBox 6"/>
          <p:cNvSpPr txBox="1"/>
          <p:nvPr/>
        </p:nvSpPr>
        <p:spPr>
          <a:xfrm>
            <a:off x="7834568" y="5342890"/>
            <a:ext cx="8823723" cy="1794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7200"/>
              </a:lnSpc>
              <a:defRPr sz="51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Socket in JAVA (connectionless)</a:t>
            </a:r>
          </a:p>
        </p:txBody>
      </p:sp>
      <p:sp>
        <p:nvSpPr>
          <p:cNvPr id="98" name="TextBox 7"/>
          <p:cNvSpPr txBox="1"/>
          <p:nvPr/>
        </p:nvSpPr>
        <p:spPr>
          <a:xfrm>
            <a:off x="1698482" y="6360019"/>
            <a:ext cx="3681266" cy="2364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4700"/>
              </a:lnSpc>
              <a:defRPr sz="33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Bernardini Claudio</a:t>
            </a:r>
          </a:p>
          <a:p>
            <a:pPr algn="ctr">
              <a:lnSpc>
                <a:spcPts val="4700"/>
              </a:lnSpc>
              <a:defRPr sz="33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Corsetti Luca</a:t>
            </a:r>
          </a:p>
          <a:p>
            <a:pPr algn="ctr">
              <a:lnSpc>
                <a:spcPts val="4700"/>
              </a:lnSpc>
              <a:defRPr sz="33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 Giardina Gianluca</a:t>
            </a:r>
          </a:p>
          <a:p>
            <a:pPr algn="ctr">
              <a:lnSpc>
                <a:spcPts val="4700"/>
              </a:lnSpc>
              <a:defRPr sz="33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Straccali Leonardo </a:t>
            </a:r>
          </a:p>
        </p:txBody>
      </p:sp>
      <p:sp>
        <p:nvSpPr>
          <p:cNvPr id="99" name="TextBox 8"/>
          <p:cNvSpPr txBox="1"/>
          <p:nvPr/>
        </p:nvSpPr>
        <p:spPr>
          <a:xfrm>
            <a:off x="14045652" y="448309"/>
            <a:ext cx="3379952" cy="573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700"/>
              </a:lnSpc>
              <a:defRPr sz="33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19 Ottobre 2021</a:t>
            </a:r>
          </a:p>
        </p:txBody>
      </p:sp>
      <p:grpSp>
        <p:nvGrpSpPr>
          <p:cNvPr id="102" name="Group 9"/>
          <p:cNvGrpSpPr/>
          <p:nvPr/>
        </p:nvGrpSpPr>
        <p:grpSpPr>
          <a:xfrm>
            <a:off x="16661167" y="8740634"/>
            <a:ext cx="1284202" cy="1289958"/>
            <a:chOff x="0" y="0"/>
            <a:chExt cx="1284201" cy="1289957"/>
          </a:xfrm>
        </p:grpSpPr>
        <p:sp>
          <p:nvSpPr>
            <p:cNvPr id="100" name="Freeform 11"/>
            <p:cNvSpPr/>
            <p:nvPr/>
          </p:nvSpPr>
          <p:spPr>
            <a:xfrm>
              <a:off x="0" y="0"/>
              <a:ext cx="1284202" cy="128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004AA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" name="TextBox 12"/>
            <p:cNvSpPr txBox="1"/>
            <p:nvPr/>
          </p:nvSpPr>
          <p:spPr>
            <a:xfrm>
              <a:off x="519764" y="338114"/>
              <a:ext cx="244674" cy="5739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91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 3"/>
          <p:cNvSpPr/>
          <p:nvPr/>
        </p:nvSpPr>
        <p:spPr>
          <a:xfrm>
            <a:off x="8629650" y="0"/>
            <a:ext cx="9658350" cy="10287001"/>
          </a:xfrm>
          <a:prstGeom prst="rect">
            <a:avLst/>
          </a:prstGeom>
          <a:solidFill>
            <a:srgbClr val="004AA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07" name="Group 4"/>
          <p:cNvGrpSpPr/>
          <p:nvPr/>
        </p:nvGrpSpPr>
        <p:grpSpPr>
          <a:xfrm>
            <a:off x="16651642" y="8740634"/>
            <a:ext cx="1284202" cy="1289958"/>
            <a:chOff x="0" y="0"/>
            <a:chExt cx="1284201" cy="1289957"/>
          </a:xfrm>
        </p:grpSpPr>
        <p:sp>
          <p:nvSpPr>
            <p:cNvPr id="105" name="Freeform 6"/>
            <p:cNvSpPr/>
            <p:nvPr/>
          </p:nvSpPr>
          <p:spPr>
            <a:xfrm>
              <a:off x="0" y="0"/>
              <a:ext cx="1284202" cy="128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FF91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" name="TextBox 7"/>
            <p:cNvSpPr txBox="1"/>
            <p:nvPr/>
          </p:nvSpPr>
          <p:spPr>
            <a:xfrm>
              <a:off x="519764" y="338114"/>
              <a:ext cx="244674" cy="5739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08" name="TextBox 8"/>
          <p:cNvSpPr txBox="1"/>
          <p:nvPr/>
        </p:nvSpPr>
        <p:spPr>
          <a:xfrm>
            <a:off x="330079" y="516255"/>
            <a:ext cx="8070207" cy="919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7500"/>
              </a:lnSpc>
              <a:defRPr sz="5400">
                <a:latin typeface="Open Sans Extra Bold"/>
                <a:ea typeface="Open Sans Extra Bold"/>
                <a:cs typeface="Open Sans Extra Bold"/>
                <a:sym typeface="Open Sans Extra Bold"/>
              </a:defRPr>
            </a:lvl1pPr>
          </a:lstStyle>
          <a:p>
            <a:pPr/>
            <a:r>
              <a:t>Obiettivi esercitazione</a:t>
            </a:r>
          </a:p>
        </p:txBody>
      </p:sp>
      <p:sp>
        <p:nvSpPr>
          <p:cNvPr id="109" name="TextBox 9"/>
          <p:cNvSpPr txBox="1"/>
          <p:nvPr/>
        </p:nvSpPr>
        <p:spPr>
          <a:xfrm>
            <a:off x="615829" y="1884589"/>
            <a:ext cx="3162897" cy="880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7200"/>
              </a:lnSpc>
              <a:defRPr sz="51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Hard skills</a:t>
            </a:r>
          </a:p>
        </p:txBody>
      </p:sp>
      <p:sp>
        <p:nvSpPr>
          <p:cNvPr id="110" name="TextBox 10"/>
          <p:cNvSpPr txBox="1"/>
          <p:nvPr/>
        </p:nvSpPr>
        <p:spPr>
          <a:xfrm>
            <a:off x="9144000" y="1884589"/>
            <a:ext cx="3429000" cy="880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7200"/>
              </a:lnSpc>
              <a:defRPr sz="5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Soft skills</a:t>
            </a:r>
          </a:p>
        </p:txBody>
      </p:sp>
      <p:sp>
        <p:nvSpPr>
          <p:cNvPr id="111" name="TextBox 11"/>
          <p:cNvSpPr txBox="1"/>
          <p:nvPr/>
        </p:nvSpPr>
        <p:spPr>
          <a:xfrm>
            <a:off x="10570964" y="6172417"/>
            <a:ext cx="6591301" cy="464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800"/>
              </a:lnSpc>
              <a:defRPr sz="27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Organizzazione del proprio lavoro in team</a:t>
            </a:r>
          </a:p>
        </p:txBody>
      </p:sp>
      <p:grpSp>
        <p:nvGrpSpPr>
          <p:cNvPr id="114" name="Group 12"/>
          <p:cNvGrpSpPr/>
          <p:nvPr/>
        </p:nvGrpSpPr>
        <p:grpSpPr>
          <a:xfrm>
            <a:off x="386598" y="3853543"/>
            <a:ext cx="1284203" cy="1289958"/>
            <a:chOff x="0" y="0"/>
            <a:chExt cx="1284201" cy="1289957"/>
          </a:xfrm>
        </p:grpSpPr>
        <p:sp>
          <p:nvSpPr>
            <p:cNvPr id="112" name="Freeform 14"/>
            <p:cNvSpPr/>
            <p:nvPr/>
          </p:nvSpPr>
          <p:spPr>
            <a:xfrm>
              <a:off x="0" y="0"/>
              <a:ext cx="1284202" cy="128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004AA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" name="TextBox 15"/>
            <p:cNvSpPr txBox="1"/>
            <p:nvPr/>
          </p:nvSpPr>
          <p:spPr>
            <a:xfrm>
              <a:off x="519764" y="338114"/>
              <a:ext cx="244674" cy="5739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15" name="TextBox 16"/>
          <p:cNvSpPr txBox="1"/>
          <p:nvPr/>
        </p:nvSpPr>
        <p:spPr>
          <a:xfrm>
            <a:off x="1772004" y="4243051"/>
            <a:ext cx="4640015" cy="464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3800"/>
              </a:lnSpc>
              <a:defRPr sz="2700"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Reindirizzare</a:t>
            </a:r>
            <a:r>
              <a:t> le connessioni</a:t>
            </a:r>
          </a:p>
        </p:txBody>
      </p:sp>
      <p:grpSp>
        <p:nvGrpSpPr>
          <p:cNvPr id="118" name="Group 17"/>
          <p:cNvGrpSpPr/>
          <p:nvPr/>
        </p:nvGrpSpPr>
        <p:grpSpPr>
          <a:xfrm>
            <a:off x="332957" y="5782909"/>
            <a:ext cx="1284203" cy="1289958"/>
            <a:chOff x="0" y="0"/>
            <a:chExt cx="1284201" cy="1289957"/>
          </a:xfrm>
        </p:grpSpPr>
        <p:sp>
          <p:nvSpPr>
            <p:cNvPr id="116" name="Freeform 19"/>
            <p:cNvSpPr/>
            <p:nvPr/>
          </p:nvSpPr>
          <p:spPr>
            <a:xfrm>
              <a:off x="0" y="0"/>
              <a:ext cx="1284202" cy="128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004AA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" name="TextBox 20"/>
            <p:cNvSpPr txBox="1"/>
            <p:nvPr/>
          </p:nvSpPr>
          <p:spPr>
            <a:xfrm>
              <a:off x="519764" y="338114"/>
              <a:ext cx="244674" cy="5739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19" name="TextBox 21"/>
          <p:cNvSpPr txBox="1"/>
          <p:nvPr/>
        </p:nvSpPr>
        <p:spPr>
          <a:xfrm>
            <a:off x="1772004" y="6172417"/>
            <a:ext cx="3916561" cy="464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800"/>
              </a:lnSpc>
              <a:defRPr sz="27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Realizzazione di thread</a:t>
            </a:r>
          </a:p>
        </p:txBody>
      </p:sp>
      <p:grpSp>
        <p:nvGrpSpPr>
          <p:cNvPr id="122" name="Group 22"/>
          <p:cNvGrpSpPr/>
          <p:nvPr/>
        </p:nvGrpSpPr>
        <p:grpSpPr>
          <a:xfrm>
            <a:off x="8995243" y="3853543"/>
            <a:ext cx="1284202" cy="1289958"/>
            <a:chOff x="0" y="0"/>
            <a:chExt cx="1284201" cy="1289957"/>
          </a:xfrm>
        </p:grpSpPr>
        <p:sp>
          <p:nvSpPr>
            <p:cNvPr id="120" name="Freeform 24"/>
            <p:cNvSpPr/>
            <p:nvPr/>
          </p:nvSpPr>
          <p:spPr>
            <a:xfrm>
              <a:off x="0" y="0"/>
              <a:ext cx="1284202" cy="128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FF91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1" name="TextBox 25"/>
            <p:cNvSpPr txBox="1"/>
            <p:nvPr/>
          </p:nvSpPr>
          <p:spPr>
            <a:xfrm>
              <a:off x="519764" y="338114"/>
              <a:ext cx="244674" cy="5739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25" name="Group 26"/>
          <p:cNvGrpSpPr/>
          <p:nvPr/>
        </p:nvGrpSpPr>
        <p:grpSpPr>
          <a:xfrm>
            <a:off x="8995243" y="5782909"/>
            <a:ext cx="1284202" cy="1289958"/>
            <a:chOff x="0" y="0"/>
            <a:chExt cx="1284201" cy="1289957"/>
          </a:xfrm>
        </p:grpSpPr>
        <p:sp>
          <p:nvSpPr>
            <p:cNvPr id="123" name="Freeform 28"/>
            <p:cNvSpPr/>
            <p:nvPr/>
          </p:nvSpPr>
          <p:spPr>
            <a:xfrm>
              <a:off x="0" y="0"/>
              <a:ext cx="1284202" cy="128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FF91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4" name="TextBox 29"/>
            <p:cNvSpPr txBox="1"/>
            <p:nvPr/>
          </p:nvSpPr>
          <p:spPr>
            <a:xfrm>
              <a:off x="519764" y="338114"/>
              <a:ext cx="244674" cy="5739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26" name="TextBox 30"/>
          <p:cNvSpPr txBox="1"/>
          <p:nvPr/>
        </p:nvSpPr>
        <p:spPr>
          <a:xfrm>
            <a:off x="10429151" y="4243051"/>
            <a:ext cx="7509572" cy="464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800"/>
              </a:lnSpc>
              <a:defRPr sz="27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Collaborazione per raggiungere un fine comune</a:t>
            </a:r>
          </a:p>
        </p:txBody>
      </p:sp>
      <p:grpSp>
        <p:nvGrpSpPr>
          <p:cNvPr id="129" name="Group 17"/>
          <p:cNvGrpSpPr/>
          <p:nvPr/>
        </p:nvGrpSpPr>
        <p:grpSpPr>
          <a:xfrm>
            <a:off x="332957" y="7678383"/>
            <a:ext cx="1284203" cy="1289958"/>
            <a:chOff x="0" y="0"/>
            <a:chExt cx="1284201" cy="1289957"/>
          </a:xfrm>
        </p:grpSpPr>
        <p:sp>
          <p:nvSpPr>
            <p:cNvPr id="127" name="Freeform 19"/>
            <p:cNvSpPr/>
            <p:nvPr/>
          </p:nvSpPr>
          <p:spPr>
            <a:xfrm>
              <a:off x="-1" y="-1"/>
              <a:ext cx="1284203" cy="1289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004AA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8" name="TextBox 20"/>
            <p:cNvSpPr txBox="1"/>
            <p:nvPr/>
          </p:nvSpPr>
          <p:spPr>
            <a:xfrm>
              <a:off x="519764" y="338114"/>
              <a:ext cx="244674" cy="5739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30" name="TextBox 21"/>
          <p:cNvSpPr txBox="1"/>
          <p:nvPr/>
        </p:nvSpPr>
        <p:spPr>
          <a:xfrm>
            <a:off x="1857729" y="8096467"/>
            <a:ext cx="4202311" cy="464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800"/>
              </a:lnSpc>
              <a:defRPr sz="27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Creazione e uso di Socket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91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Freeform 3"/>
          <p:cNvSpPr/>
          <p:nvPr/>
        </p:nvSpPr>
        <p:spPr>
          <a:xfrm>
            <a:off x="8629650" y="-15445"/>
            <a:ext cx="9658350" cy="10296526"/>
          </a:xfrm>
          <a:prstGeom prst="rect">
            <a:avLst/>
          </a:prstGeom>
          <a:solidFill>
            <a:srgbClr val="004AA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35" name="Group 4"/>
          <p:cNvGrpSpPr/>
          <p:nvPr/>
        </p:nvGrpSpPr>
        <p:grpSpPr>
          <a:xfrm>
            <a:off x="16651642" y="8740634"/>
            <a:ext cx="1284202" cy="1289958"/>
            <a:chOff x="0" y="0"/>
            <a:chExt cx="1284201" cy="1289957"/>
          </a:xfrm>
        </p:grpSpPr>
        <p:sp>
          <p:nvSpPr>
            <p:cNvPr id="133" name="Freeform 6"/>
            <p:cNvSpPr/>
            <p:nvPr/>
          </p:nvSpPr>
          <p:spPr>
            <a:xfrm>
              <a:off x="0" y="0"/>
              <a:ext cx="1284202" cy="128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FF91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4" name="TextBox 7"/>
            <p:cNvSpPr txBox="1"/>
            <p:nvPr/>
          </p:nvSpPr>
          <p:spPr>
            <a:xfrm>
              <a:off x="519764" y="338114"/>
              <a:ext cx="244674" cy="5739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36" name="TextBox 8"/>
          <p:cNvSpPr txBox="1"/>
          <p:nvPr/>
        </p:nvSpPr>
        <p:spPr>
          <a:xfrm>
            <a:off x="-762000" y="-31055"/>
            <a:ext cx="7001675" cy="919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7500"/>
              </a:lnSpc>
              <a:defRPr sz="5400">
                <a:latin typeface="Open Sans Extra Bold"/>
                <a:ea typeface="Open Sans Extra Bold"/>
                <a:cs typeface="Open Sans Extra Bold"/>
                <a:sym typeface="Open Sans Extra Bold"/>
              </a:defRPr>
            </a:lvl1pPr>
          </a:lstStyle>
          <a:p>
            <a:pPr/>
            <a:r>
              <a:t>Introduzione</a:t>
            </a:r>
          </a:p>
        </p:txBody>
      </p:sp>
      <p:sp>
        <p:nvSpPr>
          <p:cNvPr id="137" name="TextBox 9"/>
          <p:cNvSpPr txBox="1"/>
          <p:nvPr/>
        </p:nvSpPr>
        <p:spPr>
          <a:xfrm>
            <a:off x="403857" y="1875246"/>
            <a:ext cx="1955452" cy="880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7200"/>
              </a:lnSpc>
              <a:defRPr sz="51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38" name="TextBox 10"/>
          <p:cNvSpPr txBox="1"/>
          <p:nvPr/>
        </p:nvSpPr>
        <p:spPr>
          <a:xfrm>
            <a:off x="9059336" y="-15445"/>
            <a:ext cx="8301730" cy="880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200"/>
              </a:lnSpc>
              <a:defRPr sz="5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DiscoveryServer</a:t>
            </a:r>
          </a:p>
        </p:txBody>
      </p:sp>
      <p:sp>
        <p:nvSpPr>
          <p:cNvPr id="139" name="TextBox 11"/>
          <p:cNvSpPr txBox="1"/>
          <p:nvPr/>
        </p:nvSpPr>
        <p:spPr>
          <a:xfrm>
            <a:off x="10795382" y="4223217"/>
            <a:ext cx="6591396" cy="94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800"/>
              </a:lnSpc>
              <a:defRPr sz="27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Reindirizza il client sulla porta del RS, se questo esiste</a:t>
            </a:r>
          </a:p>
        </p:txBody>
      </p:sp>
      <p:grpSp>
        <p:nvGrpSpPr>
          <p:cNvPr id="142" name="Group 12"/>
          <p:cNvGrpSpPr/>
          <p:nvPr/>
        </p:nvGrpSpPr>
        <p:grpSpPr>
          <a:xfrm>
            <a:off x="386598" y="3213424"/>
            <a:ext cx="1284203" cy="1289958"/>
            <a:chOff x="0" y="0"/>
            <a:chExt cx="1284201" cy="1289957"/>
          </a:xfrm>
        </p:grpSpPr>
        <p:sp>
          <p:nvSpPr>
            <p:cNvPr id="140" name="Freeform 14"/>
            <p:cNvSpPr/>
            <p:nvPr/>
          </p:nvSpPr>
          <p:spPr>
            <a:xfrm>
              <a:off x="0" y="0"/>
              <a:ext cx="1284202" cy="128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004AA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1" name="TextBox 15"/>
            <p:cNvSpPr txBox="1"/>
            <p:nvPr/>
          </p:nvSpPr>
          <p:spPr>
            <a:xfrm>
              <a:off x="519764" y="338114"/>
              <a:ext cx="244674" cy="5739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43" name="TextBox 16"/>
          <p:cNvSpPr txBox="1"/>
          <p:nvPr/>
        </p:nvSpPr>
        <p:spPr>
          <a:xfrm>
            <a:off x="1924293" y="3374935"/>
            <a:ext cx="6506031" cy="947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800"/>
              </a:lnSpc>
              <a:defRPr sz="27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Richiede al DS dove si trova il RS corrispondente al file (quale porta)</a:t>
            </a:r>
          </a:p>
        </p:txBody>
      </p:sp>
      <p:grpSp>
        <p:nvGrpSpPr>
          <p:cNvPr id="146" name="Group 17"/>
          <p:cNvGrpSpPr/>
          <p:nvPr/>
        </p:nvGrpSpPr>
        <p:grpSpPr>
          <a:xfrm>
            <a:off x="386598" y="5143500"/>
            <a:ext cx="1284203" cy="1289958"/>
            <a:chOff x="0" y="0"/>
            <a:chExt cx="1284201" cy="1289957"/>
          </a:xfrm>
        </p:grpSpPr>
        <p:sp>
          <p:nvSpPr>
            <p:cNvPr id="144" name="Freeform 19"/>
            <p:cNvSpPr/>
            <p:nvPr/>
          </p:nvSpPr>
          <p:spPr>
            <a:xfrm>
              <a:off x="0" y="0"/>
              <a:ext cx="1284202" cy="128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004AA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5" name="TextBox 20"/>
            <p:cNvSpPr txBox="1"/>
            <p:nvPr/>
          </p:nvSpPr>
          <p:spPr>
            <a:xfrm>
              <a:off x="519764" y="338114"/>
              <a:ext cx="244674" cy="5739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47" name="TextBox 21"/>
          <p:cNvSpPr txBox="1"/>
          <p:nvPr/>
        </p:nvSpPr>
        <p:spPr>
          <a:xfrm>
            <a:off x="1950797" y="5361559"/>
            <a:ext cx="5745404" cy="94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800"/>
              </a:lnSpc>
              <a:defRPr sz="27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Chiede all’utente quale linee devono essere invertite</a:t>
            </a:r>
          </a:p>
        </p:txBody>
      </p:sp>
      <p:grpSp>
        <p:nvGrpSpPr>
          <p:cNvPr id="150" name="Group 22"/>
          <p:cNvGrpSpPr/>
          <p:nvPr/>
        </p:nvGrpSpPr>
        <p:grpSpPr>
          <a:xfrm>
            <a:off x="386598" y="7255603"/>
            <a:ext cx="1284203" cy="1289958"/>
            <a:chOff x="0" y="0"/>
            <a:chExt cx="1284201" cy="1289957"/>
          </a:xfrm>
        </p:grpSpPr>
        <p:sp>
          <p:nvSpPr>
            <p:cNvPr id="148" name="Freeform 24"/>
            <p:cNvSpPr/>
            <p:nvPr/>
          </p:nvSpPr>
          <p:spPr>
            <a:xfrm>
              <a:off x="0" y="0"/>
              <a:ext cx="1284202" cy="128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004AA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9" name="TextBox 25"/>
            <p:cNvSpPr txBox="1"/>
            <p:nvPr/>
          </p:nvSpPr>
          <p:spPr>
            <a:xfrm>
              <a:off x="519764" y="338114"/>
              <a:ext cx="244674" cy="5739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51" name="TextBox 26"/>
          <p:cNvSpPr txBox="1"/>
          <p:nvPr/>
        </p:nvSpPr>
        <p:spPr>
          <a:xfrm>
            <a:off x="1950796" y="7402224"/>
            <a:ext cx="5470581" cy="947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800"/>
              </a:lnSpc>
              <a:defRPr sz="27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Richiede al RS lo swap delle due linee del file</a:t>
            </a:r>
          </a:p>
        </p:txBody>
      </p:sp>
      <p:grpSp>
        <p:nvGrpSpPr>
          <p:cNvPr id="154" name="Group 27"/>
          <p:cNvGrpSpPr/>
          <p:nvPr/>
        </p:nvGrpSpPr>
        <p:grpSpPr>
          <a:xfrm>
            <a:off x="9049448" y="1110426"/>
            <a:ext cx="1284202" cy="1289959"/>
            <a:chOff x="0" y="0"/>
            <a:chExt cx="1284201" cy="1289957"/>
          </a:xfrm>
        </p:grpSpPr>
        <p:sp>
          <p:nvSpPr>
            <p:cNvPr id="152" name="Freeform 29"/>
            <p:cNvSpPr/>
            <p:nvPr/>
          </p:nvSpPr>
          <p:spPr>
            <a:xfrm>
              <a:off x="0" y="0"/>
              <a:ext cx="1284202" cy="128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FF91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3" name="TextBox 30"/>
            <p:cNvSpPr txBox="1"/>
            <p:nvPr/>
          </p:nvSpPr>
          <p:spPr>
            <a:xfrm>
              <a:off x="519764" y="338114"/>
              <a:ext cx="244674" cy="5739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57" name="Group 31"/>
          <p:cNvGrpSpPr/>
          <p:nvPr/>
        </p:nvGrpSpPr>
        <p:grpSpPr>
          <a:xfrm>
            <a:off x="9060129" y="4119410"/>
            <a:ext cx="1284203" cy="1289958"/>
            <a:chOff x="0" y="0"/>
            <a:chExt cx="1284201" cy="1289957"/>
          </a:xfrm>
        </p:grpSpPr>
        <p:sp>
          <p:nvSpPr>
            <p:cNvPr id="155" name="Freeform 33"/>
            <p:cNvSpPr/>
            <p:nvPr/>
          </p:nvSpPr>
          <p:spPr>
            <a:xfrm>
              <a:off x="0" y="0"/>
              <a:ext cx="1284202" cy="128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FF91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6" name="TextBox 34"/>
            <p:cNvSpPr txBox="1"/>
            <p:nvPr/>
          </p:nvSpPr>
          <p:spPr>
            <a:xfrm>
              <a:off x="519764" y="338115"/>
              <a:ext cx="244674" cy="573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60" name="Group 35"/>
          <p:cNvGrpSpPr/>
          <p:nvPr/>
        </p:nvGrpSpPr>
        <p:grpSpPr>
          <a:xfrm>
            <a:off x="9059336" y="6593305"/>
            <a:ext cx="1284202" cy="1289958"/>
            <a:chOff x="0" y="0"/>
            <a:chExt cx="1284201" cy="1289957"/>
          </a:xfrm>
        </p:grpSpPr>
        <p:sp>
          <p:nvSpPr>
            <p:cNvPr id="158" name="Freeform 37"/>
            <p:cNvSpPr/>
            <p:nvPr/>
          </p:nvSpPr>
          <p:spPr>
            <a:xfrm>
              <a:off x="0" y="0"/>
              <a:ext cx="1284202" cy="128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FF91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9" name="TextBox 38"/>
            <p:cNvSpPr txBox="1"/>
            <p:nvPr/>
          </p:nvSpPr>
          <p:spPr>
            <a:xfrm>
              <a:off x="519764" y="338115"/>
              <a:ext cx="244674" cy="573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61" name="TextBox 39"/>
          <p:cNvSpPr txBox="1"/>
          <p:nvPr/>
        </p:nvSpPr>
        <p:spPr>
          <a:xfrm>
            <a:off x="10804114" y="1314066"/>
            <a:ext cx="6591396" cy="94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800"/>
              </a:lnSpc>
              <a:defRPr sz="27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Crea thread RS (RowSwapServer) per ogni file disponibile</a:t>
            </a:r>
          </a:p>
        </p:txBody>
      </p:sp>
      <p:grpSp>
        <p:nvGrpSpPr>
          <p:cNvPr id="164" name="Group 31"/>
          <p:cNvGrpSpPr/>
          <p:nvPr/>
        </p:nvGrpSpPr>
        <p:grpSpPr>
          <a:xfrm>
            <a:off x="9049447" y="2591848"/>
            <a:ext cx="1284202" cy="1289959"/>
            <a:chOff x="0" y="0"/>
            <a:chExt cx="1284201" cy="1289957"/>
          </a:xfrm>
        </p:grpSpPr>
        <p:sp>
          <p:nvSpPr>
            <p:cNvPr id="162" name="Freeform 33"/>
            <p:cNvSpPr/>
            <p:nvPr/>
          </p:nvSpPr>
          <p:spPr>
            <a:xfrm>
              <a:off x="-1" y="-1"/>
              <a:ext cx="1284203" cy="1289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FF91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3" name="TextBox 34"/>
            <p:cNvSpPr txBox="1"/>
            <p:nvPr/>
          </p:nvSpPr>
          <p:spPr>
            <a:xfrm>
              <a:off x="519764" y="338114"/>
              <a:ext cx="244674" cy="5739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65" name="TextBox 40"/>
          <p:cNvSpPr txBox="1"/>
          <p:nvPr/>
        </p:nvSpPr>
        <p:spPr>
          <a:xfrm>
            <a:off x="10802536" y="2733117"/>
            <a:ext cx="6169493" cy="94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800"/>
              </a:lnSpc>
              <a:defRPr sz="27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Si mette in ascolto di richieste da partedei client</a:t>
            </a:r>
          </a:p>
        </p:txBody>
      </p:sp>
      <p:grpSp>
        <p:nvGrpSpPr>
          <p:cNvPr id="168" name="Group 35"/>
          <p:cNvGrpSpPr/>
          <p:nvPr/>
        </p:nvGrpSpPr>
        <p:grpSpPr>
          <a:xfrm>
            <a:off x="9059336" y="8099500"/>
            <a:ext cx="1284202" cy="1289959"/>
            <a:chOff x="0" y="0"/>
            <a:chExt cx="1284201" cy="1289957"/>
          </a:xfrm>
        </p:grpSpPr>
        <p:sp>
          <p:nvSpPr>
            <p:cNvPr id="166" name="Freeform 37"/>
            <p:cNvSpPr/>
            <p:nvPr/>
          </p:nvSpPr>
          <p:spPr>
            <a:xfrm>
              <a:off x="-1" y="-1"/>
              <a:ext cx="1284203" cy="1289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FF91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7" name="TextBox 38"/>
            <p:cNvSpPr txBox="1"/>
            <p:nvPr/>
          </p:nvSpPr>
          <p:spPr>
            <a:xfrm>
              <a:off x="519764" y="338114"/>
              <a:ext cx="244674" cy="5739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69" name="TextBox 11"/>
          <p:cNvSpPr txBox="1"/>
          <p:nvPr/>
        </p:nvSpPr>
        <p:spPr>
          <a:xfrm>
            <a:off x="10823108" y="8240766"/>
            <a:ext cx="6169493" cy="464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800"/>
              </a:lnSpc>
              <a:defRPr sz="27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Inverte le linee del file richieste dai client</a:t>
            </a:r>
          </a:p>
        </p:txBody>
      </p:sp>
      <p:sp>
        <p:nvSpPr>
          <p:cNvPr id="170" name="TextBox 11"/>
          <p:cNvSpPr txBox="1"/>
          <p:nvPr/>
        </p:nvSpPr>
        <p:spPr>
          <a:xfrm>
            <a:off x="10802536" y="6951078"/>
            <a:ext cx="6598551" cy="464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800"/>
              </a:lnSpc>
              <a:defRPr sz="27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Si mette in ascolto delle richieste</a:t>
            </a:r>
          </a:p>
        </p:txBody>
      </p:sp>
      <p:sp>
        <p:nvSpPr>
          <p:cNvPr id="171" name="TextBox 52"/>
          <p:cNvSpPr txBox="1"/>
          <p:nvPr/>
        </p:nvSpPr>
        <p:spPr>
          <a:xfrm>
            <a:off x="9095168" y="5378313"/>
            <a:ext cx="8398684" cy="971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7200"/>
              </a:lnSpc>
              <a:defRPr sz="5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RowSwapServer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91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Freeform 3"/>
          <p:cNvSpPr/>
          <p:nvPr/>
        </p:nvSpPr>
        <p:spPr>
          <a:xfrm>
            <a:off x="-12285" y="0"/>
            <a:ext cx="18300286" cy="10287001"/>
          </a:xfrm>
          <a:prstGeom prst="rect">
            <a:avLst/>
          </a:prstGeom>
          <a:solidFill>
            <a:srgbClr val="004AA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76" name="Group 4"/>
          <p:cNvGrpSpPr/>
          <p:nvPr/>
        </p:nvGrpSpPr>
        <p:grpSpPr>
          <a:xfrm>
            <a:off x="16651642" y="8740634"/>
            <a:ext cx="1284202" cy="1289958"/>
            <a:chOff x="0" y="0"/>
            <a:chExt cx="1284201" cy="1289957"/>
          </a:xfrm>
        </p:grpSpPr>
        <p:sp>
          <p:nvSpPr>
            <p:cNvPr id="174" name="Freeform 6"/>
            <p:cNvSpPr/>
            <p:nvPr/>
          </p:nvSpPr>
          <p:spPr>
            <a:xfrm>
              <a:off x="0" y="0"/>
              <a:ext cx="1284202" cy="128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FF91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5" name="TextBox 7"/>
            <p:cNvSpPr txBox="1"/>
            <p:nvPr/>
          </p:nvSpPr>
          <p:spPr>
            <a:xfrm>
              <a:off x="519764" y="338114"/>
              <a:ext cx="244674" cy="5739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77" name="TextBox 8"/>
          <p:cNvSpPr txBox="1"/>
          <p:nvPr/>
        </p:nvSpPr>
        <p:spPr>
          <a:xfrm>
            <a:off x="228600" y="815"/>
            <a:ext cx="6214170" cy="919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ts val="7500"/>
              </a:lnSpc>
              <a:defRPr sz="5400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defRPr>
            </a:lvl1pPr>
          </a:lstStyle>
          <a:p>
            <a:pPr/>
            <a:r>
              <a:t>Implementazione</a:t>
            </a:r>
          </a:p>
        </p:txBody>
      </p:sp>
      <p:sp>
        <p:nvSpPr>
          <p:cNvPr id="178" name="TextBox 10"/>
          <p:cNvSpPr txBox="1"/>
          <p:nvPr/>
        </p:nvSpPr>
        <p:spPr>
          <a:xfrm>
            <a:off x="4572000" y="33835"/>
            <a:ext cx="6951219" cy="880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7200"/>
              </a:lnSpc>
              <a:defRPr sz="5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JAVA - DS</a:t>
            </a:r>
          </a:p>
        </p:txBody>
      </p:sp>
      <p:sp>
        <p:nvSpPr>
          <p:cNvPr id="179" name="TextBox 17"/>
          <p:cNvSpPr txBox="1"/>
          <p:nvPr/>
        </p:nvSpPr>
        <p:spPr>
          <a:xfrm>
            <a:off x="97456" y="920930"/>
            <a:ext cx="297245" cy="48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0" name="TextBox 20"/>
          <p:cNvSpPr txBox="1"/>
          <p:nvPr/>
        </p:nvSpPr>
        <p:spPr>
          <a:xfrm>
            <a:off x="9680764" y="159424"/>
            <a:ext cx="297246" cy="489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1" name="TextBox 31"/>
          <p:cNvSpPr txBox="1"/>
          <p:nvPr/>
        </p:nvSpPr>
        <p:spPr>
          <a:xfrm>
            <a:off x="9665917" y="3207053"/>
            <a:ext cx="297246" cy="48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pic>
        <p:nvPicPr>
          <p:cNvPr id="182" name="Picture 37" descr="Picture 3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7724" y="985423"/>
            <a:ext cx="6801799" cy="79449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Picture 41" descr="Picture 4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66111" y="3231900"/>
            <a:ext cx="6373115" cy="69161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Picture 12" descr="Picture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66111" y="195853"/>
            <a:ext cx="6382642" cy="26578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91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reeform 3"/>
          <p:cNvSpPr/>
          <p:nvPr/>
        </p:nvSpPr>
        <p:spPr>
          <a:xfrm>
            <a:off x="-12285" y="0"/>
            <a:ext cx="18300286" cy="10287001"/>
          </a:xfrm>
          <a:prstGeom prst="rect">
            <a:avLst/>
          </a:prstGeom>
          <a:solidFill>
            <a:srgbClr val="004AA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89" name="Group 4"/>
          <p:cNvGrpSpPr/>
          <p:nvPr/>
        </p:nvGrpSpPr>
        <p:grpSpPr>
          <a:xfrm>
            <a:off x="16651642" y="8740634"/>
            <a:ext cx="1284202" cy="1289958"/>
            <a:chOff x="0" y="0"/>
            <a:chExt cx="1284201" cy="1289957"/>
          </a:xfrm>
        </p:grpSpPr>
        <p:sp>
          <p:nvSpPr>
            <p:cNvPr id="187" name="Freeform 6"/>
            <p:cNvSpPr/>
            <p:nvPr/>
          </p:nvSpPr>
          <p:spPr>
            <a:xfrm>
              <a:off x="0" y="0"/>
              <a:ext cx="1284202" cy="128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FF91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8" name="TextBox 7"/>
            <p:cNvSpPr txBox="1"/>
            <p:nvPr/>
          </p:nvSpPr>
          <p:spPr>
            <a:xfrm>
              <a:off x="519764" y="338115"/>
              <a:ext cx="244674" cy="573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90" name="TextBox 8"/>
          <p:cNvSpPr txBox="1"/>
          <p:nvPr/>
        </p:nvSpPr>
        <p:spPr>
          <a:xfrm>
            <a:off x="170916" y="22484"/>
            <a:ext cx="8793510" cy="919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ts val="7500"/>
              </a:lnSpc>
              <a:defRPr sz="5400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defRPr>
            </a:lvl1pPr>
          </a:lstStyle>
          <a:p>
            <a:pPr/>
            <a:r>
              <a:t>Metodi e classi di utility</a:t>
            </a:r>
          </a:p>
        </p:txBody>
      </p:sp>
      <p:sp>
        <p:nvSpPr>
          <p:cNvPr id="191" name="TextBox 11"/>
          <p:cNvSpPr txBox="1"/>
          <p:nvPr/>
        </p:nvSpPr>
        <p:spPr>
          <a:xfrm>
            <a:off x="243140" y="1071162"/>
            <a:ext cx="7373998" cy="653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/>
            <a:r>
              <a:t>Check delle porte e file duplicati</a:t>
            </a:r>
          </a:p>
        </p:txBody>
      </p:sp>
      <p:sp>
        <p:nvSpPr>
          <p:cNvPr id="192" name="TextBox 12"/>
          <p:cNvSpPr txBox="1"/>
          <p:nvPr/>
        </p:nvSpPr>
        <p:spPr>
          <a:xfrm>
            <a:off x="8660116" y="2476500"/>
            <a:ext cx="4023381" cy="653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/>
            <a:r>
              <a:t>Classe ByteUtility</a:t>
            </a:r>
          </a:p>
        </p:txBody>
      </p:sp>
      <p:pic>
        <p:nvPicPr>
          <p:cNvPr id="193" name="Picture 16" descr="Picture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1840602"/>
            <a:ext cx="6477904" cy="53633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Picture 18" descr="Picture 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86800" y="3368287"/>
            <a:ext cx="6325483" cy="4648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91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reeform 3"/>
          <p:cNvSpPr/>
          <p:nvPr/>
        </p:nvSpPr>
        <p:spPr>
          <a:xfrm>
            <a:off x="-12285" y="0"/>
            <a:ext cx="18300286" cy="10287001"/>
          </a:xfrm>
          <a:prstGeom prst="rect">
            <a:avLst/>
          </a:prstGeom>
          <a:solidFill>
            <a:srgbClr val="004AA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7" name="Freeform 6"/>
          <p:cNvSpPr/>
          <p:nvPr/>
        </p:nvSpPr>
        <p:spPr>
          <a:xfrm>
            <a:off x="16651642" y="8740634"/>
            <a:ext cx="1284202" cy="1289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6772" y="27"/>
                  <a:pt x="21600" y="4854"/>
                  <a:pt x="21600" y="10800"/>
                </a:cubicBezTo>
                <a:cubicBezTo>
                  <a:pt x="21600" y="16746"/>
                  <a:pt x="16772" y="21573"/>
                  <a:pt x="10800" y="21600"/>
                </a:cubicBezTo>
                <a:cubicBezTo>
                  <a:pt x="4828" y="21573"/>
                  <a:pt x="0" y="16746"/>
                  <a:pt x="0" y="10800"/>
                </a:cubicBezTo>
                <a:cubicBezTo>
                  <a:pt x="0" y="4854"/>
                  <a:pt x="4828" y="27"/>
                  <a:pt x="10800" y="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8" name="TextBox 7"/>
          <p:cNvSpPr txBox="1"/>
          <p:nvPr/>
        </p:nvSpPr>
        <p:spPr>
          <a:xfrm>
            <a:off x="17171407" y="9078749"/>
            <a:ext cx="244674" cy="573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700"/>
              </a:lnSpc>
              <a:defRPr sz="330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  <a:sym typeface="Open Sans Light Bold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99" name="TextBox 8"/>
          <p:cNvSpPr txBox="1"/>
          <p:nvPr/>
        </p:nvSpPr>
        <p:spPr>
          <a:xfrm>
            <a:off x="228600" y="815"/>
            <a:ext cx="6214170" cy="919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ts val="7500"/>
              </a:lnSpc>
              <a:defRPr sz="5400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defRPr>
            </a:lvl1pPr>
          </a:lstStyle>
          <a:p>
            <a:pPr/>
            <a:r>
              <a:t>Implementazione</a:t>
            </a:r>
          </a:p>
        </p:txBody>
      </p:sp>
      <p:sp>
        <p:nvSpPr>
          <p:cNvPr id="200" name="TextBox 10"/>
          <p:cNvSpPr txBox="1"/>
          <p:nvPr/>
        </p:nvSpPr>
        <p:spPr>
          <a:xfrm>
            <a:off x="4572000" y="33835"/>
            <a:ext cx="6951219" cy="880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7200"/>
              </a:lnSpc>
              <a:defRPr sz="5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JAVA - RS</a:t>
            </a:r>
          </a:p>
        </p:txBody>
      </p:sp>
      <p:pic>
        <p:nvPicPr>
          <p:cNvPr id="20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5542" y="1315302"/>
            <a:ext cx="7735380" cy="80116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Freeform 3"/>
          <p:cNvSpPr/>
          <p:nvPr/>
        </p:nvSpPr>
        <p:spPr>
          <a:xfrm>
            <a:off x="-12285" y="0"/>
            <a:ext cx="18300286" cy="10287001"/>
          </a:xfrm>
          <a:prstGeom prst="rect">
            <a:avLst/>
          </a:prstGeom>
          <a:solidFill>
            <a:srgbClr val="004AA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06" name="Group 4"/>
          <p:cNvGrpSpPr/>
          <p:nvPr/>
        </p:nvGrpSpPr>
        <p:grpSpPr>
          <a:xfrm>
            <a:off x="16651642" y="8740634"/>
            <a:ext cx="1284202" cy="1289958"/>
            <a:chOff x="0" y="0"/>
            <a:chExt cx="1284201" cy="1289957"/>
          </a:xfrm>
        </p:grpSpPr>
        <p:sp>
          <p:nvSpPr>
            <p:cNvPr id="204" name="Freeform 6"/>
            <p:cNvSpPr/>
            <p:nvPr/>
          </p:nvSpPr>
          <p:spPr>
            <a:xfrm>
              <a:off x="0" y="0"/>
              <a:ext cx="1284202" cy="128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FF91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5" name="TextBox 7"/>
            <p:cNvSpPr txBox="1"/>
            <p:nvPr/>
          </p:nvSpPr>
          <p:spPr>
            <a:xfrm>
              <a:off x="519764" y="338115"/>
              <a:ext cx="244674" cy="573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207" name="TextBox 8"/>
          <p:cNvSpPr txBox="1"/>
          <p:nvPr/>
        </p:nvSpPr>
        <p:spPr>
          <a:xfrm>
            <a:off x="170916" y="22484"/>
            <a:ext cx="8793510" cy="919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ts val="7500"/>
              </a:lnSpc>
              <a:defRPr sz="5400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defRPr>
            </a:lvl1pPr>
          </a:lstStyle>
          <a:p>
            <a:pPr/>
            <a:r>
              <a:t>Classe LineUtility</a:t>
            </a:r>
          </a:p>
        </p:txBody>
      </p:sp>
      <p:sp>
        <p:nvSpPr>
          <p:cNvPr id="208" name="TextBox 14"/>
          <p:cNvSpPr txBox="1"/>
          <p:nvPr/>
        </p:nvSpPr>
        <p:spPr>
          <a:xfrm>
            <a:off x="154262" y="1169768"/>
            <a:ext cx="297245" cy="48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209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58400" y="3534691"/>
            <a:ext cx="5753904" cy="5287114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TextBox 17"/>
          <p:cNvSpPr txBox="1"/>
          <p:nvPr/>
        </p:nvSpPr>
        <p:spPr>
          <a:xfrm>
            <a:off x="9646919" y="3534691"/>
            <a:ext cx="297246" cy="489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211" name="Picture 19" descr="Picture 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5339" y="1169768"/>
            <a:ext cx="6792274" cy="62587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Freeform 6"/>
          <p:cNvSpPr/>
          <p:nvPr/>
        </p:nvSpPr>
        <p:spPr>
          <a:xfrm>
            <a:off x="16651642" y="8740634"/>
            <a:ext cx="1284202" cy="1289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6772" y="27"/>
                  <a:pt x="21600" y="4854"/>
                  <a:pt x="21600" y="10800"/>
                </a:cubicBezTo>
                <a:cubicBezTo>
                  <a:pt x="21600" y="16746"/>
                  <a:pt x="16772" y="21573"/>
                  <a:pt x="10800" y="21600"/>
                </a:cubicBezTo>
                <a:cubicBezTo>
                  <a:pt x="4828" y="21573"/>
                  <a:pt x="0" y="16746"/>
                  <a:pt x="0" y="10800"/>
                </a:cubicBezTo>
                <a:cubicBezTo>
                  <a:pt x="0" y="4854"/>
                  <a:pt x="4828" y="27"/>
                  <a:pt x="10800" y="0"/>
                </a:cubicBezTo>
                <a:close/>
              </a:path>
            </a:pathLst>
          </a:custGeom>
          <a:solidFill>
            <a:srgbClr val="004AA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4" name="TextBox 7"/>
          <p:cNvSpPr txBox="1"/>
          <p:nvPr/>
        </p:nvSpPr>
        <p:spPr>
          <a:xfrm>
            <a:off x="17171407" y="9078749"/>
            <a:ext cx="244674" cy="573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700"/>
              </a:lnSpc>
              <a:defRPr sz="330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  <a:sym typeface="Open Sans Light Bold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15" name="Freeform 3"/>
          <p:cNvSpPr/>
          <p:nvPr/>
        </p:nvSpPr>
        <p:spPr>
          <a:xfrm>
            <a:off x="-1" y="0"/>
            <a:ext cx="18300286" cy="10287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6" name="TextBox 8"/>
          <p:cNvSpPr txBox="1"/>
          <p:nvPr/>
        </p:nvSpPr>
        <p:spPr>
          <a:xfrm>
            <a:off x="121890" y="14909"/>
            <a:ext cx="6214170" cy="919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ts val="7500"/>
              </a:lnSpc>
              <a:defRPr sz="5400">
                <a:latin typeface="Open Sans Extra Bold"/>
                <a:ea typeface="Open Sans Extra Bold"/>
                <a:cs typeface="Open Sans Extra Bold"/>
                <a:sym typeface="Open Sans Extra Bold"/>
              </a:defRPr>
            </a:lvl1pPr>
          </a:lstStyle>
          <a:p>
            <a:pPr/>
            <a:r>
              <a:t>Implementazione</a:t>
            </a:r>
          </a:p>
        </p:txBody>
      </p:sp>
      <p:sp>
        <p:nvSpPr>
          <p:cNvPr id="217" name="TextBox 9"/>
          <p:cNvSpPr txBox="1"/>
          <p:nvPr/>
        </p:nvSpPr>
        <p:spPr>
          <a:xfrm>
            <a:off x="4876800" y="52098"/>
            <a:ext cx="5470498" cy="880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7200"/>
              </a:lnSpc>
              <a:defRPr sz="51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218" name="TextBox 12"/>
          <p:cNvSpPr txBox="1"/>
          <p:nvPr/>
        </p:nvSpPr>
        <p:spPr>
          <a:xfrm>
            <a:off x="78058" y="803050"/>
            <a:ext cx="297245" cy="48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pPr/>
            <a:r>
              <a:t>1</a:t>
            </a:r>
          </a:p>
        </p:txBody>
      </p:sp>
      <p:sp>
        <p:nvSpPr>
          <p:cNvPr id="219" name="TextBox 14"/>
          <p:cNvSpPr txBox="1"/>
          <p:nvPr/>
        </p:nvSpPr>
        <p:spPr>
          <a:xfrm>
            <a:off x="81757" y="4396373"/>
            <a:ext cx="297245" cy="489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pPr/>
            <a:r>
              <a:t>2</a:t>
            </a:r>
          </a:p>
        </p:txBody>
      </p:sp>
      <p:sp>
        <p:nvSpPr>
          <p:cNvPr id="220" name="TextBox 19"/>
          <p:cNvSpPr txBox="1"/>
          <p:nvPr/>
        </p:nvSpPr>
        <p:spPr>
          <a:xfrm>
            <a:off x="77304" y="6630757"/>
            <a:ext cx="297245" cy="48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pPr/>
            <a:r>
              <a:t>3</a:t>
            </a:r>
          </a:p>
        </p:txBody>
      </p:sp>
      <p:sp>
        <p:nvSpPr>
          <p:cNvPr id="221" name="TextBox 24"/>
          <p:cNvSpPr txBox="1"/>
          <p:nvPr/>
        </p:nvSpPr>
        <p:spPr>
          <a:xfrm>
            <a:off x="8466841" y="915145"/>
            <a:ext cx="297245" cy="489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pPr/>
            <a:r>
              <a:t>4</a:t>
            </a:r>
          </a:p>
        </p:txBody>
      </p:sp>
      <p:sp>
        <p:nvSpPr>
          <p:cNvPr id="222" name="Freeform 6"/>
          <p:cNvSpPr/>
          <p:nvPr/>
        </p:nvSpPr>
        <p:spPr>
          <a:xfrm>
            <a:off x="16804042" y="8893034"/>
            <a:ext cx="1284202" cy="1289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6772" y="27"/>
                  <a:pt x="21600" y="4854"/>
                  <a:pt x="21600" y="10800"/>
                </a:cubicBezTo>
                <a:cubicBezTo>
                  <a:pt x="21600" y="16746"/>
                  <a:pt x="16772" y="21573"/>
                  <a:pt x="10800" y="21600"/>
                </a:cubicBezTo>
                <a:cubicBezTo>
                  <a:pt x="4828" y="21573"/>
                  <a:pt x="0" y="16746"/>
                  <a:pt x="0" y="10800"/>
                </a:cubicBezTo>
                <a:cubicBezTo>
                  <a:pt x="0" y="4854"/>
                  <a:pt x="4828" y="27"/>
                  <a:pt x="10800" y="0"/>
                </a:cubicBezTo>
                <a:close/>
              </a:path>
            </a:pathLst>
          </a:custGeom>
          <a:solidFill>
            <a:srgbClr val="004AA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3" name="TextBox 7"/>
          <p:cNvSpPr txBox="1"/>
          <p:nvPr/>
        </p:nvSpPr>
        <p:spPr>
          <a:xfrm>
            <a:off x="17323807" y="9231149"/>
            <a:ext cx="244674" cy="573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700"/>
              </a:lnSpc>
              <a:defRPr sz="330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  <a:sym typeface="Open Sans Light Bold"/>
              </a:defRPr>
            </a:lvl1pPr>
          </a:lstStyle>
          <a:p>
            <a:pPr/>
            <a:r>
              <a:t>8</a:t>
            </a:r>
          </a:p>
        </p:txBody>
      </p:sp>
      <p:pic>
        <p:nvPicPr>
          <p:cNvPr id="22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4475" y="948276"/>
            <a:ext cx="6801800" cy="34199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4475" y="4553594"/>
            <a:ext cx="7001853" cy="2038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3290" y="6773430"/>
            <a:ext cx="7964012" cy="34961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Picture 18" descr="Picture 1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801354" y="938571"/>
            <a:ext cx="9040488" cy="78020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91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3"/>
          <p:cNvSpPr/>
          <p:nvPr/>
        </p:nvSpPr>
        <p:spPr>
          <a:xfrm>
            <a:off x="8629650" y="0"/>
            <a:ext cx="9658350" cy="10287001"/>
          </a:xfrm>
          <a:prstGeom prst="rect">
            <a:avLst/>
          </a:prstGeom>
          <a:solidFill>
            <a:srgbClr val="004AA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32" name="Group 4"/>
          <p:cNvGrpSpPr/>
          <p:nvPr/>
        </p:nvGrpSpPr>
        <p:grpSpPr>
          <a:xfrm>
            <a:off x="16651642" y="8740634"/>
            <a:ext cx="1284202" cy="1289958"/>
            <a:chOff x="0" y="0"/>
            <a:chExt cx="1284201" cy="1289957"/>
          </a:xfrm>
        </p:grpSpPr>
        <p:sp>
          <p:nvSpPr>
            <p:cNvPr id="230" name="Freeform 6"/>
            <p:cNvSpPr/>
            <p:nvPr/>
          </p:nvSpPr>
          <p:spPr>
            <a:xfrm>
              <a:off x="0" y="0"/>
              <a:ext cx="1284202" cy="128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FF91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1" name="TextBox 7"/>
            <p:cNvSpPr txBox="1"/>
            <p:nvPr/>
          </p:nvSpPr>
          <p:spPr>
            <a:xfrm>
              <a:off x="519764" y="338115"/>
              <a:ext cx="244674" cy="573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pPr/>
              <a:r>
                <a:t>9</a:t>
              </a:r>
            </a:p>
          </p:txBody>
        </p:sp>
      </p:grpSp>
      <p:pic>
        <p:nvPicPr>
          <p:cNvPr id="233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1737" y="4944083"/>
            <a:ext cx="2097783" cy="20977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45859" y="8063237"/>
            <a:ext cx="1588107" cy="15881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Picture 11" descr="Picture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088888" y="7457026"/>
            <a:ext cx="2023334" cy="2023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Picture 12" descr="Picture 1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38220" y="6267660"/>
            <a:ext cx="2752726" cy="1548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Picture 13" descr="Picture 1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114088" y="5746860"/>
            <a:ext cx="3560777" cy="1488294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TextBox 14"/>
          <p:cNvSpPr txBox="1"/>
          <p:nvPr/>
        </p:nvSpPr>
        <p:spPr>
          <a:xfrm>
            <a:off x="-562666" y="266130"/>
            <a:ext cx="6441432" cy="890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7500"/>
              </a:lnSpc>
              <a:defRPr sz="4400">
                <a:latin typeface="Open Sans Extra Bold"/>
                <a:ea typeface="Open Sans Extra Bold"/>
                <a:cs typeface="Open Sans Extra Bold"/>
                <a:sym typeface="Open Sans Extra Bold"/>
              </a:defRPr>
            </a:lvl1pPr>
          </a:lstStyle>
          <a:p>
            <a:pPr/>
            <a:r>
              <a:t>Gestione progetto</a:t>
            </a:r>
          </a:p>
        </p:txBody>
      </p:sp>
      <p:sp>
        <p:nvSpPr>
          <p:cNvPr id="239" name="TextBox 15"/>
          <p:cNvSpPr txBox="1"/>
          <p:nvPr/>
        </p:nvSpPr>
        <p:spPr>
          <a:xfrm>
            <a:off x="820839" y="3426648"/>
            <a:ext cx="2272204" cy="854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7200"/>
              </a:lnSpc>
              <a:defRPr sz="4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Coding</a:t>
            </a:r>
          </a:p>
        </p:txBody>
      </p:sp>
      <p:sp>
        <p:nvSpPr>
          <p:cNvPr id="240" name="TextBox 16"/>
          <p:cNvSpPr txBox="1"/>
          <p:nvPr/>
        </p:nvSpPr>
        <p:spPr>
          <a:xfrm>
            <a:off x="9982200" y="3426648"/>
            <a:ext cx="1709292" cy="854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7200"/>
              </a:lnSpc>
              <a:defRPr sz="4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Team</a:t>
            </a:r>
          </a:p>
        </p:txBody>
      </p:sp>
      <p:pic>
        <p:nvPicPr>
          <p:cNvPr id="241" name="Graphic 17" descr="Graphic 17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3736423" y="4610100"/>
            <a:ext cx="2303537" cy="1751688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TextBox 18"/>
          <p:cNvSpPr txBox="1"/>
          <p:nvPr/>
        </p:nvSpPr>
        <p:spPr>
          <a:xfrm>
            <a:off x="397939" y="1400955"/>
            <a:ext cx="9138699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8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8" invalidUrl="" action="" tgtFrame="" tooltip="" history="1" highlightClick="0" endSnd="0"/>
              </a:rPr>
              <a:t>https://github.com/ilcors-dev/gruppo-reti</a:t>
            </a:r>
          </a:p>
        </p:txBody>
      </p:sp>
      <p:pic>
        <p:nvPicPr>
          <p:cNvPr id="243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325091" y="283288"/>
            <a:ext cx="2023334" cy="20233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