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305" r:id="rId6"/>
    <p:sldId id="299" r:id="rId7"/>
    <p:sldId id="301" r:id="rId8"/>
    <p:sldId id="302" r:id="rId9"/>
    <p:sldId id="303" r:id="rId10"/>
    <p:sldId id="304" r:id="rId11"/>
    <p:sldId id="306" r:id="rId12"/>
    <p:sldId id="307" r:id="rId13"/>
    <p:sldId id="309" r:id="rId14"/>
    <p:sldId id="308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4712" autoAdjust="0"/>
  </p:normalViewPr>
  <p:slideViewPr>
    <p:cSldViewPr snapToGrid="0">
      <p:cViewPr varScale="1">
        <p:scale>
          <a:sx n="92" d="100"/>
          <a:sy n="92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11/25/2020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balon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259" y="2811053"/>
            <a:ext cx="9717741" cy="1261295"/>
          </a:xfrm>
        </p:spPr>
        <p:txBody>
          <a:bodyPr/>
          <a:lstStyle/>
          <a:p>
            <a:r>
              <a:rPr lang="en-US" dirty="0" smtClean="0"/>
              <a:t>“Predicting the age of Abalone”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 smtClean="0"/>
              <a:t>First stage of Project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780588" y="4429411"/>
            <a:ext cx="2411411" cy="75025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1" spc="14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Danil</a:t>
            </a:r>
            <a:r>
              <a:rPr lang="en-US" b="1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b="1" spc="14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Kirilenko</a:t>
            </a:r>
            <a:endParaRPr lang="en-US" b="1" spc="14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Light" panose="020B0502040204020203" pitchFamily="34" charset="0"/>
            </a:endParaRPr>
          </a:p>
          <a:p>
            <a:pPr algn="ctr">
              <a:lnSpc>
                <a:spcPts val="1000"/>
              </a:lnSpc>
            </a:pPr>
            <a:endParaRPr lang="en-US" b="1" spc="14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Light" panose="020B0502040204020203" pitchFamily="34" charset="0"/>
            </a:endParaRPr>
          </a:p>
          <a:p>
            <a:pPr algn="ctr">
              <a:lnSpc>
                <a:spcPts val="1000"/>
              </a:lnSpc>
            </a:pPr>
            <a:endParaRPr lang="en-US" b="1" spc="14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Light" panose="020B0502040204020203" pitchFamily="34" charset="0"/>
            </a:endParaRPr>
          </a:p>
          <a:p>
            <a:pPr algn="ctr">
              <a:lnSpc>
                <a:spcPts val="1000"/>
              </a:lnSpc>
            </a:pPr>
            <a:r>
              <a:rPr lang="en-US" b="1" spc="14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Ilda</a:t>
            </a:r>
            <a:r>
              <a:rPr lang="en-US" b="1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b="1" spc="14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Alushaj</a:t>
            </a:r>
            <a:endParaRPr lang="en-US" b="1" spc="14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Light" panose="020B0502040204020203" pitchFamily="34" charset="0"/>
            </a:endParaRPr>
          </a:p>
          <a:p>
            <a:pPr algn="ctr">
              <a:lnSpc>
                <a:spcPts val="1000"/>
              </a:lnSpc>
            </a:pPr>
            <a:endParaRPr lang="en-US" b="1" spc="14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51" y="1126604"/>
            <a:ext cx="11328000" cy="432000"/>
          </a:xfrm>
        </p:spPr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61" y="1087238"/>
            <a:ext cx="5897562" cy="94273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32000" y="318567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561" y="3147051"/>
            <a:ext cx="5739320" cy="9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957294"/>
            <a:ext cx="11328000" cy="432000"/>
          </a:xfrm>
        </p:spPr>
        <p:txBody>
          <a:bodyPr/>
          <a:lstStyle/>
          <a:p>
            <a:r>
              <a:rPr lang="en-US" dirty="0" smtClean="0"/>
              <a:t>Gradient Boosting Classifier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15" y="664857"/>
            <a:ext cx="6101242" cy="10168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3073" y="3768388"/>
            <a:ext cx="5473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Gradient Boosting </a:t>
            </a:r>
            <a:r>
              <a:rPr lang="en-US" sz="3200" b="1" dirty="0" err="1" smtClean="0">
                <a:latin typeface="+mj-lt"/>
              </a:rPr>
              <a:t>Regressor</a:t>
            </a:r>
            <a:endParaRPr lang="en-US" sz="3200" b="1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90" y="3760863"/>
            <a:ext cx="6535910" cy="10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6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68" y="1340427"/>
            <a:ext cx="9740233" cy="24658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332509" y="4405745"/>
            <a:ext cx="901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of classifiers coped with the task better than the </a:t>
            </a:r>
            <a:r>
              <a:rPr lang="en-US" dirty="0" err="1"/>
              <a:t>regressors.However</a:t>
            </a:r>
            <a:r>
              <a:rPr lang="en-US" dirty="0"/>
              <a:t>, the best classifier was </a:t>
            </a:r>
            <a:r>
              <a:rPr lang="en-US" dirty="0" smtClean="0"/>
              <a:t>Random Forest</a:t>
            </a:r>
            <a:r>
              <a:rPr lang="en-US" dirty="0"/>
              <a:t>, when </a:t>
            </a:r>
            <a:r>
              <a:rPr lang="en-US" dirty="0" smtClean="0"/>
              <a:t>Gradient </a:t>
            </a:r>
            <a:r>
              <a:rPr lang="en-US" dirty="0" err="1" smtClean="0"/>
              <a:t>Bossting</a:t>
            </a:r>
            <a:r>
              <a:rPr lang="en-US" dirty="0" smtClean="0"/>
              <a:t> </a:t>
            </a:r>
            <a:r>
              <a:rPr lang="en-US" dirty="0"/>
              <a:t>was the best among </a:t>
            </a:r>
            <a:r>
              <a:rPr lang="en-US" dirty="0" err="1"/>
              <a:t>regressors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309" y="1335355"/>
            <a:ext cx="11328000" cy="4679250"/>
          </a:xfrm>
        </p:spPr>
        <p:txBody>
          <a:bodyPr/>
          <a:lstStyle/>
          <a:p>
            <a:r>
              <a:rPr lang="ru-RU" dirty="0"/>
              <a:t>Датасет (</a:t>
            </a:r>
            <a:r>
              <a:rPr lang="en-US" dirty="0">
                <a:hlinkClick r:id="rId2"/>
              </a:rPr>
              <a:t>https://archive.ics.uci.edu/ml/datasets/Abalone</a:t>
            </a:r>
            <a:r>
              <a:rPr lang="ru-RU" dirty="0"/>
              <a:t>) </a:t>
            </a:r>
            <a:r>
              <a:rPr lang="en-US" dirty="0"/>
              <a:t>:</a:t>
            </a:r>
          </a:p>
          <a:p>
            <a:r>
              <a:rPr lang="en-US" dirty="0"/>
              <a:t>C</a:t>
            </a:r>
            <a:r>
              <a:rPr lang="ru-RU" dirty="0"/>
              <a:t>остоит из описания физических характеристик 4177 морских ушек (8 описательных признаков и 1 целевой – количество колец</a:t>
            </a:r>
            <a:r>
              <a:rPr lang="en-US" dirty="0"/>
              <a:t>/</a:t>
            </a:r>
            <a:r>
              <a:rPr lang="ru-RU" dirty="0"/>
              <a:t>возраст).  </a:t>
            </a:r>
            <a:endParaRPr lang="en-US" dirty="0"/>
          </a:p>
          <a:p>
            <a:r>
              <a:rPr lang="ru-RU" dirty="0"/>
              <a:t>Есть как категориальные, так и числовые признаки.</a:t>
            </a:r>
          </a:p>
          <a:p>
            <a:endParaRPr lang="ru-RU" dirty="0"/>
          </a:p>
          <a:p>
            <a:r>
              <a:rPr lang="ru-RU" dirty="0"/>
              <a:t>Мы занимались решением двух задач:</a:t>
            </a:r>
            <a:r>
              <a:rPr lang="en-US" dirty="0"/>
              <a:t> </a:t>
            </a:r>
          </a:p>
          <a:p>
            <a:r>
              <a:rPr lang="en-US" dirty="0"/>
              <a:t>1-</a:t>
            </a:r>
            <a:r>
              <a:rPr lang="ru-RU" dirty="0"/>
              <a:t> предсказание самых часто встречающихся классов (7, 8, 9)</a:t>
            </a:r>
            <a:endParaRPr lang="en-US" dirty="0"/>
          </a:p>
          <a:p>
            <a:r>
              <a:rPr lang="en-US" dirty="0"/>
              <a:t>2-</a:t>
            </a:r>
            <a:r>
              <a:rPr lang="ru-RU" dirty="0"/>
              <a:t> сравнение классификаторов и регрессоров для большего числа классов (19).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44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5572" y="463172"/>
            <a:ext cx="11500227" cy="592204"/>
          </a:xfrm>
        </p:spPr>
        <p:txBody>
          <a:bodyPr/>
          <a:lstStyle/>
          <a:p>
            <a:pPr algn="ctr"/>
            <a:r>
              <a:rPr lang="ru-RU" dirty="0"/>
              <a:t>Первая </a:t>
            </a:r>
            <a:r>
              <a:rPr lang="ru-RU" dirty="0" smtClean="0"/>
              <a:t>часть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en-US" dirty="0" smtClean="0"/>
              <a:t>P</a:t>
            </a:r>
            <a:r>
              <a:rPr lang="ru-RU" dirty="0" smtClean="0"/>
              <a:t>ешение </a:t>
            </a:r>
            <a:r>
              <a:rPr lang="ru-RU" dirty="0"/>
              <a:t>задачи мультиклассовой (3) классификации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487376"/>
            <a:ext cx="11328000" cy="4883975"/>
          </a:xfrm>
        </p:spPr>
        <p:txBody>
          <a:bodyPr/>
          <a:lstStyle/>
          <a:p>
            <a:r>
              <a:rPr lang="en-US" dirty="0" smtClean="0"/>
              <a:t>Normalization of data                                                                                                                                                                                        1. Convert categorical feature into numerical one                                                                                                                               2. Garbage in/ Garbage out (  Check if we have any missing values )                                                                                              3.Check if all values are </a:t>
            </a:r>
            <a:r>
              <a:rPr lang="en-US" dirty="0" err="1" smtClean="0"/>
              <a:t>int</a:t>
            </a:r>
            <a:r>
              <a:rPr lang="en-US" dirty="0" smtClean="0"/>
              <a:t>/float</a:t>
            </a:r>
          </a:p>
          <a:p>
            <a:endParaRPr lang="en-US" dirty="0" smtClean="0"/>
          </a:p>
          <a:p>
            <a:r>
              <a:rPr lang="en-US" dirty="0" smtClean="0"/>
              <a:t>Selecting the </a:t>
            </a:r>
            <a:r>
              <a:rPr lang="en-US" dirty="0"/>
              <a:t>target feature (number of rings) and classes for prediction (7, 8 and 9). </a:t>
            </a:r>
            <a:endParaRPr lang="en-US" dirty="0" smtClean="0"/>
          </a:p>
          <a:p>
            <a:r>
              <a:rPr lang="en-US" dirty="0" smtClean="0"/>
              <a:t>Visualizing the </a:t>
            </a:r>
            <a:r>
              <a:rPr lang="en-US" dirty="0"/>
              <a:t>dependence of specific features on the target </a:t>
            </a:r>
            <a:r>
              <a:rPr lang="en-US" dirty="0" smtClean="0"/>
              <a:t>feature using graphics</a:t>
            </a:r>
          </a:p>
          <a:p>
            <a:r>
              <a:rPr lang="en-US" dirty="0" smtClean="0"/>
              <a:t>Removing outliers that have no useful information for our data prediction</a:t>
            </a:r>
          </a:p>
          <a:p>
            <a:r>
              <a:rPr lang="en-US" dirty="0" smtClean="0"/>
              <a:t>Splitting our data into Train and Test data</a:t>
            </a:r>
          </a:p>
          <a:p>
            <a:r>
              <a:rPr lang="en-US" dirty="0" smtClean="0"/>
              <a:t>Creating classification models :                                                                                                                                                                   1. Support Vector Machine (SVM)                                                                                                                                                             2. Random Forest Classifier                                                                                                                                                                         3. Gradient Boosting                                                                                                                                                                                      4. KNN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36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80" y="183430"/>
            <a:ext cx="11328000" cy="432000"/>
          </a:xfrm>
        </p:spPr>
        <p:txBody>
          <a:bodyPr/>
          <a:lstStyle/>
          <a:p>
            <a:r>
              <a:rPr lang="en-US" dirty="0" smtClean="0"/>
              <a:t>“ Support Vector Machine - SVM 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864000"/>
            <a:ext cx="11495840" cy="5327250"/>
          </a:xfrm>
        </p:spPr>
        <p:txBody>
          <a:bodyPr/>
          <a:lstStyle/>
          <a:p>
            <a:r>
              <a:rPr lang="en-US" dirty="0" smtClean="0"/>
              <a:t>Using Grid Search Algorithm (</a:t>
            </a:r>
            <a:r>
              <a:rPr lang="en-US" dirty="0" err="1" smtClean="0"/>
              <a:t>Hyperparameter</a:t>
            </a:r>
            <a:r>
              <a:rPr lang="en-US" dirty="0" smtClean="0"/>
              <a:t> tuning ) to get the best parameters for our model</a:t>
            </a:r>
          </a:p>
          <a:p>
            <a:r>
              <a:rPr lang="en-US" dirty="0" smtClean="0"/>
              <a:t>In SVM -  Grid Search gave us this best parameters : </a:t>
            </a:r>
            <a:r>
              <a:rPr lang="en-US" dirty="0"/>
              <a:t>({'C': 1.0, 'gamma': 10}, 0.5337704836165706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94" r="47688" b="48384"/>
          <a:stretch/>
        </p:blipFill>
        <p:spPr>
          <a:xfrm>
            <a:off x="281478" y="1974272"/>
            <a:ext cx="6266515" cy="34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“Random Forest Classifier”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2509" y="1080655"/>
            <a:ext cx="11427491" cy="5110595"/>
          </a:xfrm>
        </p:spPr>
        <p:txBody>
          <a:bodyPr/>
          <a:lstStyle/>
          <a:p>
            <a:r>
              <a:rPr lang="en-US" dirty="0" smtClean="0"/>
              <a:t>Grid search  parameters : </a:t>
            </a:r>
            <a:r>
              <a:rPr lang="pt-BR" dirty="0"/>
              <a:t>({'max_depth': 3, 'n_estimators': 10}, 0.5386909059783622</a:t>
            </a:r>
            <a:r>
              <a:rPr lang="pt-BR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818284"/>
            <a:ext cx="6589879" cy="3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101436"/>
            <a:ext cx="11328000" cy="5089814"/>
          </a:xfrm>
        </p:spPr>
        <p:txBody>
          <a:bodyPr/>
          <a:lstStyle/>
          <a:p>
            <a:r>
              <a:rPr lang="en-US" dirty="0" smtClean="0"/>
              <a:t>Grid search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 err="1" smtClean="0"/>
              <a:t>tunning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({'</a:t>
            </a:r>
            <a:r>
              <a:rPr lang="en-US" dirty="0" err="1"/>
              <a:t>learning_rate</a:t>
            </a:r>
            <a:r>
              <a:rPr lang="en-US" dirty="0"/>
              <a:t>': 0.01, </a:t>
            </a:r>
            <a:r>
              <a:rPr lang="en-US" dirty="0" smtClean="0"/>
              <a:t>'</a:t>
            </a:r>
            <a:r>
              <a:rPr lang="en-US" dirty="0" err="1" smtClean="0"/>
              <a:t>max_depth</a:t>
            </a:r>
            <a:r>
              <a:rPr lang="en-US" dirty="0"/>
              <a:t>': 3, '</a:t>
            </a:r>
            <a:r>
              <a:rPr lang="en-US" dirty="0" err="1"/>
              <a:t>n_estimators</a:t>
            </a:r>
            <a:r>
              <a:rPr lang="en-US" dirty="0"/>
              <a:t>': 400}, 0.5320544160621445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150919"/>
            <a:ext cx="6872040" cy="38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Knearest</a:t>
            </a:r>
            <a:r>
              <a:rPr lang="en-US" dirty="0" smtClean="0"/>
              <a:t> </a:t>
            </a:r>
            <a:r>
              <a:rPr lang="en-US" dirty="0" err="1" smtClean="0"/>
              <a:t>Neighbours</a:t>
            </a:r>
            <a:r>
              <a:rPr lang="en-US" dirty="0" smtClean="0"/>
              <a:t> -KNN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 best parameters :</a:t>
            </a:r>
          </a:p>
          <a:p>
            <a:r>
              <a:rPr lang="en-US" dirty="0" smtClean="0"/>
              <a:t> </a:t>
            </a:r>
            <a:r>
              <a:rPr lang="en-US" dirty="0"/>
              <a:t>({'metric': '</a:t>
            </a:r>
            <a:r>
              <a:rPr lang="en-US" dirty="0" err="1"/>
              <a:t>minkowski</a:t>
            </a:r>
            <a:r>
              <a:rPr lang="en-US" dirty="0"/>
              <a:t>', '</a:t>
            </a:r>
            <a:r>
              <a:rPr lang="en-US" dirty="0" err="1"/>
              <a:t>n_neighbors</a:t>
            </a:r>
            <a:r>
              <a:rPr lang="en-US" dirty="0"/>
              <a:t>': 8, 'weights': 'uniform'}, 0.5145910538232238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99" y="2542137"/>
            <a:ext cx="6173373" cy="34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889209"/>
            <a:ext cx="11328000" cy="432000"/>
          </a:xfrm>
        </p:spPr>
        <p:txBody>
          <a:bodyPr/>
          <a:lstStyle/>
          <a:p>
            <a:r>
              <a:rPr lang="en-US" dirty="0" smtClean="0"/>
              <a:t>Results :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327699" y="4544679"/>
            <a:ext cx="998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table, we can see that the best result was in SVM model with an accuracy 0.56 and a MSE(mean square error) 0.66. Wall time is 241 </a:t>
            </a:r>
            <a:r>
              <a:rPr lang="en-US" dirty="0" err="1" smtClean="0"/>
              <a:t>ms.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40086"/>
            <a:ext cx="9336616" cy="21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8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09" y="535909"/>
            <a:ext cx="11328000" cy="432000"/>
          </a:xfrm>
        </p:spPr>
        <p:txBody>
          <a:bodyPr/>
          <a:lstStyle/>
          <a:p>
            <a:pPr algn="ctr"/>
            <a:r>
              <a:rPr lang="ru-RU" dirty="0"/>
              <a:t>Вторая часть: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сравнение </a:t>
            </a:r>
            <a:r>
              <a:rPr lang="ru-RU" dirty="0"/>
              <a:t>классификационного и регрессионного подходов для предсказания возраста морских ушек от 3 лет до 21 года (19 классов)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2079428"/>
            <a:ext cx="11328000" cy="4507923"/>
          </a:xfrm>
        </p:spPr>
        <p:txBody>
          <a:bodyPr/>
          <a:lstStyle/>
          <a:p>
            <a:r>
              <a:rPr lang="en-US" dirty="0"/>
              <a:t>Data preprocessing is done in the same way as in the first part.</a:t>
            </a:r>
          </a:p>
          <a:p>
            <a:r>
              <a:rPr lang="en-US" dirty="0"/>
              <a:t>We build classification and regression models: </a:t>
            </a:r>
            <a:r>
              <a:rPr lang="en-US" dirty="0" err="1"/>
              <a:t>LogReg</a:t>
            </a:r>
            <a:r>
              <a:rPr lang="en-US" dirty="0"/>
              <a:t>, </a:t>
            </a:r>
            <a:r>
              <a:rPr lang="en-US" dirty="0" err="1"/>
              <a:t>LinReg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GradientBoosting</a:t>
            </a:r>
            <a:r>
              <a:rPr lang="en-US" dirty="0" smtClean="0"/>
              <a:t>.</a:t>
            </a:r>
          </a:p>
          <a:p>
            <a:r>
              <a:rPr lang="en-US" dirty="0"/>
              <a:t>To calculate the percentage of correct responses in regression models and then compare them with their classification counterparts, the </a:t>
            </a:r>
            <a:r>
              <a:rPr lang="en-US" dirty="0" err="1" smtClean="0"/>
              <a:t>regressor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predictions are rounded to the nearest integer.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76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490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SemiLight</vt:lpstr>
      <vt:lpstr>Calibri</vt:lpstr>
      <vt:lpstr>Candara</vt:lpstr>
      <vt:lpstr>Corbel</vt:lpstr>
      <vt:lpstr>Times New Roman</vt:lpstr>
      <vt:lpstr>Office Theme</vt:lpstr>
      <vt:lpstr>“Predicting the age of Abalone”</vt:lpstr>
      <vt:lpstr>PowerPoint Presentation</vt:lpstr>
      <vt:lpstr>Первая часть  Pешение задачи мультиклассовой (3) классификации</vt:lpstr>
      <vt:lpstr>“ Support Vector Machine - SVM “</vt:lpstr>
      <vt:lpstr>“Random Forest Classifier”</vt:lpstr>
      <vt:lpstr>Gradient Boosting </vt:lpstr>
      <vt:lpstr>Knearest Neighbours -KNN</vt:lpstr>
      <vt:lpstr>Results :  </vt:lpstr>
      <vt:lpstr>Вторая часть:  сравнение классификационного и регрессионного подходов для предсказания возраста морских ушек от 3 лет до 21 года (19 классов)</vt:lpstr>
      <vt:lpstr>Random Forest Classifier</vt:lpstr>
      <vt:lpstr>Gradient Boosting Classifier</vt:lpstr>
      <vt:lpstr>Results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2020-10-31T19:54:42Z</dcterms:created>
  <dcterms:modified xsi:type="dcterms:W3CDTF">2020-11-25T17:17:32Z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