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F8"/>
          </a:solidFill>
        </a:fill>
      </a:tcStyle>
    </a:wholeTbl>
    <a:band2H>
      <a:tcTxStyle/>
      <a:tcStyle>
        <a:tcBdr/>
        <a:fill>
          <a:solidFill>
            <a:srgbClr val="E6E9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FF"/>
          </a:solidFill>
        </a:fill>
      </a:tcStyle>
    </a:wholeTbl>
    <a:band2H>
      <a:tcTxStyle/>
      <a:tcStyle>
        <a:tcBdr/>
        <a:fill>
          <a:solidFill>
            <a:srgbClr val="EF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8FF"/>
          </a:solidFill>
        </a:fill>
      </a:tcStyle>
    </a:wholeTbl>
    <a:band2H>
      <a:tcTxStyle/>
      <a:tcStyle>
        <a:tcBdr/>
        <a:fill>
          <a:solidFill>
            <a:srgbClr val="F8FC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solidFill>
            <a:srgbClr val="2D303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solidFill>
            <a:srgbClr val="2D3031">
              <a:alpha val="20000"/>
            </a:srgbClr>
          </a:solidFill>
        </a:fill>
      </a:tcStyle>
    </a:firstCol>
    <a:la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508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76" y="132"/>
      </p:cViewPr>
      <p:guideLst>
        <p:guide orient="horz" pos="2160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акцид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РАЗЕЦ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шмутц">
    <p:bg>
      <p:bgPr>
        <a:solidFill>
          <a:srgbClr val="2D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БРАЗЕЦ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ОБРАЗЕЦ ЗАГОЛОВКА</a:t>
            </a:r>
          </a:p>
        </p:txBody>
      </p:sp>
      <p:pic>
        <p:nvPicPr>
          <p:cNvPr id="2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9"/>
            <a:ext cx="2887593" cy="879067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е раздел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550979" y="445131"/>
            <a:ext cx="8854279" cy="879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D3031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pic>
        <p:nvPicPr>
          <p:cNvPr id="3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большая схема/таб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529713" y="517375"/>
            <a:ext cx="5069898" cy="222854"/>
          </a:xfrm>
          <a:prstGeom prst="rect">
            <a:avLst/>
          </a:prstGeom>
        </p:spPr>
        <p:txBody>
          <a:bodyPr/>
          <a:lstStyle>
            <a:lvl1pPr>
              <a:defRPr sz="1200" b="1" spc="40">
                <a:solidFill>
                  <a:srgbClr val="ACACBB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ОБРАЗЕЦ ЗАГОЛОВКА</a:t>
            </a:r>
          </a:p>
        </p:txBody>
      </p:sp>
      <p:pic>
        <p:nvPicPr>
          <p:cNvPr id="3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утри раздел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27299" y="864934"/>
            <a:ext cx="10515601" cy="540121"/>
          </a:xfrm>
          <a:prstGeom prst="rect">
            <a:avLst/>
          </a:prstGeom>
        </p:spPr>
        <p:txBody>
          <a:bodyPr/>
          <a:lstStyle>
            <a:lvl1pPr marR="5080" indent="12700">
              <a:lnSpc>
                <a:spcPct val="103298"/>
              </a:lnSpc>
              <a:spcBef>
                <a:spcPts val="100"/>
              </a:spcBef>
              <a:defRPr sz="2500" b="1" spc="-15">
                <a:solidFill>
                  <a:srgbClr val="2D303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pic>
        <p:nvPicPr>
          <p:cNvPr id="48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утри раздела (справо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527800" y="864935"/>
            <a:ext cx="5148263" cy="573573"/>
          </a:xfrm>
          <a:prstGeom prst="rect">
            <a:avLst/>
          </a:prstGeom>
        </p:spPr>
        <p:txBody>
          <a:bodyPr/>
          <a:lstStyle>
            <a:lvl1pPr marR="5080" indent="12700">
              <a:lnSpc>
                <a:spcPct val="103298"/>
              </a:lnSpc>
              <a:spcBef>
                <a:spcPts val="100"/>
              </a:spcBef>
              <a:defRPr sz="2500" b="1" spc="-15">
                <a:solidFill>
                  <a:srgbClr val="2D303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pic>
        <p:nvPicPr>
          <p:cNvPr id="5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чисты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550979" y="445131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ОБРАЗЕЦ ЗАГОЛОВКА</a:t>
            </a:r>
          </a:p>
        </p:txBody>
      </p:sp>
      <p:pic>
        <p:nvPicPr>
          <p:cNvPr id="3" name="Рисунок 5" descr="Рисунок 5"/>
          <p:cNvPicPr>
            <a:picLocks noChangeAspect="1"/>
          </p:cNvPicPr>
          <p:nvPr/>
        </p:nvPicPr>
        <p:blipFill>
          <a:blip r:embed="rId9">
            <a:extLst/>
          </a:blip>
          <a:srcRect t="85582" r="59078"/>
          <a:stretch>
            <a:fillRect/>
          </a:stretch>
        </p:blipFill>
        <p:spPr>
          <a:xfrm>
            <a:off x="39757" y="5949949"/>
            <a:ext cx="4435407" cy="87906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11960723" y="6365875"/>
            <a:ext cx="231278" cy="2719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lvl1pPr>
              <a:lnSpc>
                <a:spcPts val="1300"/>
              </a:lnSpc>
              <a:defRPr sz="1800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6" name="object 27"/>
          <p:cNvSpPr txBox="1"/>
          <p:nvPr/>
        </p:nvSpPr>
        <p:spPr>
          <a:xfrm>
            <a:off x="321273" y="4004594"/>
            <a:ext cx="8240039" cy="246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6400"/>
              </a:lnSpc>
              <a:spcBef>
                <a:spcPts val="1300"/>
              </a:spcBef>
              <a:defRPr sz="4800" spc="82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ВВЕДЕНИЕ В МИКРОСЕРВИСНУЮ АРХИТЕКТУРУ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721819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понять</a:t>
            </a:r>
            <a:r>
              <a:rPr dirty="0"/>
              <a:t>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микросервисы</a:t>
            </a:r>
            <a:r>
              <a:rPr dirty="0"/>
              <a:t>?</a:t>
            </a:r>
          </a:p>
        </p:txBody>
      </p:sp>
      <p:sp>
        <p:nvSpPr>
          <p:cNvPr id="118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38942" y="6362050"/>
            <a:ext cx="144538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9" name="object 16"/>
          <p:cNvSpPr txBox="1"/>
          <p:nvPr/>
        </p:nvSpPr>
        <p:spPr>
          <a:xfrm>
            <a:off x="515938" y="1931574"/>
            <a:ext cx="8820147" cy="3041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Маленькие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Сфокусированные</a:t>
            </a:r>
            <a:r>
              <a:rPr sz="2000" dirty="0"/>
              <a:t>, </a:t>
            </a:r>
            <a:r>
              <a:rPr sz="2000" dirty="0" err="1"/>
              <a:t>т.е</a:t>
            </a:r>
            <a:r>
              <a:rPr sz="2000" dirty="0"/>
              <a:t>. </a:t>
            </a:r>
            <a:r>
              <a:rPr sz="2000" dirty="0" err="1"/>
              <a:t>решают</a:t>
            </a:r>
            <a:r>
              <a:rPr sz="2000" dirty="0"/>
              <a:t> </a:t>
            </a:r>
            <a:r>
              <a:rPr sz="2000" dirty="0" err="1"/>
              <a:t>только</a:t>
            </a:r>
            <a:r>
              <a:rPr sz="2000" dirty="0"/>
              <a:t> </a:t>
            </a:r>
            <a:r>
              <a:rPr sz="2000" dirty="0" err="1"/>
              <a:t>одну</a:t>
            </a:r>
            <a:r>
              <a:rPr sz="2000" dirty="0"/>
              <a:t> </a:t>
            </a:r>
            <a:r>
              <a:rPr sz="2000" dirty="0" err="1"/>
              <a:t>бизнес-задачу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Слабосвязанные</a:t>
            </a:r>
            <a:r>
              <a:rPr sz="2000" dirty="0"/>
              <a:t>, </a:t>
            </a:r>
            <a:r>
              <a:rPr sz="2000" dirty="0" err="1"/>
              <a:t>т.е</a:t>
            </a:r>
            <a:r>
              <a:rPr sz="2000" dirty="0"/>
              <a:t>. </a:t>
            </a:r>
            <a:r>
              <a:rPr sz="2000" dirty="0" err="1"/>
              <a:t>изменение</a:t>
            </a:r>
            <a:r>
              <a:rPr sz="2000" dirty="0"/>
              <a:t> </a:t>
            </a:r>
            <a:r>
              <a:rPr sz="2000" dirty="0" err="1"/>
              <a:t>одного</a:t>
            </a:r>
            <a:r>
              <a:rPr sz="2000" dirty="0"/>
              <a:t> </a:t>
            </a:r>
            <a:r>
              <a:rPr sz="2000" dirty="0" err="1"/>
              <a:t>сервиса</a:t>
            </a:r>
            <a:r>
              <a:rPr sz="2000" dirty="0"/>
              <a:t> </a:t>
            </a:r>
            <a:r>
              <a:rPr sz="2000" dirty="0" err="1"/>
              <a:t>не</a:t>
            </a:r>
            <a:r>
              <a:rPr sz="2000" dirty="0"/>
              <a:t> </a:t>
            </a:r>
            <a:r>
              <a:rPr sz="2000" dirty="0" err="1"/>
              <a:t>требует</a:t>
            </a:r>
            <a:r>
              <a:rPr sz="2000" dirty="0"/>
              <a:t> </a:t>
            </a:r>
            <a:r>
              <a:rPr sz="2000" dirty="0" err="1"/>
              <a:t>изменений</a:t>
            </a:r>
            <a:r>
              <a:rPr sz="2000" dirty="0"/>
              <a:t> в </a:t>
            </a:r>
            <a:r>
              <a:rPr sz="2000" dirty="0" err="1"/>
              <a:t>другом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Высокосогласованные</a:t>
            </a:r>
            <a:r>
              <a:rPr sz="2000" dirty="0"/>
              <a:t>, </a:t>
            </a:r>
            <a:r>
              <a:rPr sz="2000" dirty="0" err="1"/>
              <a:t>т.е</a:t>
            </a:r>
            <a:r>
              <a:rPr sz="2000" dirty="0"/>
              <a:t>. </a:t>
            </a:r>
            <a:r>
              <a:rPr sz="2000" dirty="0" err="1"/>
              <a:t>содержат</a:t>
            </a:r>
            <a:r>
              <a:rPr sz="2000" dirty="0"/>
              <a:t>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нужные</a:t>
            </a:r>
            <a:r>
              <a:rPr sz="2000" dirty="0"/>
              <a:t> </a:t>
            </a:r>
            <a:r>
              <a:rPr sz="2000" dirty="0" err="1"/>
              <a:t>методы</a:t>
            </a:r>
            <a:r>
              <a:rPr sz="2000" dirty="0"/>
              <a:t> </a:t>
            </a:r>
            <a:r>
              <a:rPr sz="2000" dirty="0" err="1"/>
              <a:t>решения</a:t>
            </a:r>
            <a:r>
              <a:rPr sz="2000" dirty="0"/>
              <a:t> </a:t>
            </a:r>
            <a:r>
              <a:rPr sz="2000" dirty="0" err="1"/>
              <a:t>поставленной</a:t>
            </a:r>
            <a:r>
              <a:rPr sz="2000" dirty="0"/>
              <a:t> </a:t>
            </a:r>
            <a:r>
              <a:rPr sz="2000" dirty="0" err="1"/>
              <a:t>задачи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Распределенная</a:t>
            </a:r>
            <a:r>
              <a:rPr dirty="0"/>
              <a:t> </a:t>
            </a:r>
            <a:r>
              <a:rPr dirty="0" err="1"/>
              <a:t>система</a:t>
            </a:r>
            <a:endParaRPr dirty="0"/>
          </a:p>
        </p:txBody>
      </p:sp>
      <p:sp>
        <p:nvSpPr>
          <p:cNvPr id="122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3" name="object 16"/>
          <p:cNvSpPr txBox="1"/>
          <p:nvPr/>
        </p:nvSpPr>
        <p:spPr>
          <a:xfrm>
            <a:off x="550978" y="2324860"/>
            <a:ext cx="10078921" cy="2058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Взаимодействует</a:t>
            </a:r>
            <a:r>
              <a:rPr sz="2000" dirty="0"/>
              <a:t> </a:t>
            </a:r>
            <a:r>
              <a:rPr sz="2000" dirty="0" err="1"/>
              <a:t>несколько</a:t>
            </a:r>
            <a:r>
              <a:rPr sz="2000" dirty="0"/>
              <a:t> </a:t>
            </a:r>
            <a:r>
              <a:rPr sz="2000" dirty="0" err="1"/>
              <a:t>независимых</a:t>
            </a:r>
            <a:r>
              <a:rPr sz="2000" dirty="0"/>
              <a:t> </a:t>
            </a:r>
            <a:r>
              <a:rPr sz="2000" dirty="0" err="1"/>
              <a:t>систем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Никто</a:t>
            </a:r>
            <a:r>
              <a:rPr sz="2000" dirty="0"/>
              <a:t> </a:t>
            </a:r>
            <a:r>
              <a:rPr sz="2000" dirty="0" err="1"/>
              <a:t>никому</a:t>
            </a:r>
            <a:r>
              <a:rPr sz="2000" dirty="0"/>
              <a:t> </a:t>
            </a:r>
            <a:r>
              <a:rPr sz="2000" dirty="0" err="1"/>
              <a:t>ничем</a:t>
            </a:r>
            <a:r>
              <a:rPr sz="2000" dirty="0"/>
              <a:t> </a:t>
            </a:r>
            <a:r>
              <a:rPr sz="2000" dirty="0" err="1"/>
              <a:t>не</a:t>
            </a:r>
            <a:r>
              <a:rPr sz="2000" dirty="0"/>
              <a:t> </a:t>
            </a:r>
            <a:r>
              <a:rPr sz="2000" dirty="0" err="1"/>
              <a:t>обязан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Нет</a:t>
            </a:r>
            <a:r>
              <a:rPr sz="2000" dirty="0"/>
              <a:t> </a:t>
            </a:r>
            <a:r>
              <a:rPr sz="2000" dirty="0" err="1"/>
              <a:t>достоверной</a:t>
            </a:r>
            <a:r>
              <a:rPr sz="2000" dirty="0"/>
              <a:t> </a:t>
            </a:r>
            <a:r>
              <a:rPr sz="2000" dirty="0" err="1"/>
              <a:t>информации</a:t>
            </a:r>
            <a:r>
              <a:rPr sz="2000" dirty="0"/>
              <a:t> о </a:t>
            </a:r>
            <a:r>
              <a:rPr sz="2000" dirty="0" err="1"/>
              <a:t>состоянии</a:t>
            </a:r>
            <a:r>
              <a:rPr sz="2000" dirty="0"/>
              <a:t> </a:t>
            </a:r>
            <a:r>
              <a:rPr sz="2000" dirty="0" err="1"/>
              <a:t>других</a:t>
            </a:r>
            <a:r>
              <a:rPr sz="2000" dirty="0"/>
              <a:t> </a:t>
            </a:r>
            <a:r>
              <a:rPr sz="2000" dirty="0" err="1"/>
              <a:t>участников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этом</a:t>
            </a:r>
            <a:r>
              <a:rPr sz="2000" dirty="0"/>
              <a:t> </a:t>
            </a:r>
            <a:r>
              <a:rPr sz="2000" dirty="0" err="1"/>
              <a:t>вся</a:t>
            </a:r>
            <a:r>
              <a:rPr sz="2000" dirty="0"/>
              <a:t> </a:t>
            </a:r>
            <a:r>
              <a:rPr sz="2000" dirty="0" err="1"/>
              <a:t>система</a:t>
            </a:r>
            <a:r>
              <a:rPr sz="2000" dirty="0"/>
              <a:t> </a:t>
            </a:r>
            <a:r>
              <a:rPr sz="2000" dirty="0" err="1"/>
              <a:t>должна</a:t>
            </a:r>
            <a:r>
              <a:rPr sz="2000" dirty="0"/>
              <a:t> </a:t>
            </a:r>
            <a:r>
              <a:rPr sz="2000" dirty="0" err="1"/>
              <a:t>всегда</a:t>
            </a:r>
            <a:r>
              <a:rPr sz="2000" dirty="0"/>
              <a:t> </a:t>
            </a:r>
            <a:r>
              <a:rPr sz="2000" dirty="0" err="1"/>
              <a:t>функционировать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/>
          <a:p>
            <a:pPr>
              <a:defRPr spc="0">
                <a:solidFill>
                  <a:schemeClr val="accent1"/>
                </a:solidFill>
              </a:defRPr>
            </a:pPr>
            <a:r>
              <a:rPr dirty="0" err="1"/>
              <a:t>Монолит</a:t>
            </a:r>
            <a:r>
              <a:rPr dirty="0"/>
              <a:t> vs. </a:t>
            </a:r>
            <a:r>
              <a:rPr dirty="0" err="1"/>
              <a:t>Микросервисы</a:t>
            </a:r>
            <a:endParaRPr dirty="0"/>
          </a:p>
        </p:txBody>
      </p:sp>
      <p:sp>
        <p:nvSpPr>
          <p:cNvPr id="126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127" name="Таблица 2"/>
          <p:cNvGraphicFramePr/>
          <p:nvPr>
            <p:extLst>
              <p:ext uri="{D42A27DB-BD31-4B8C-83A1-F6EECF244321}">
                <p14:modId xmlns:p14="http://schemas.microsoft.com/office/powerpoint/2010/main" val="1834192892"/>
              </p:ext>
            </p:extLst>
          </p:nvPr>
        </p:nvGraphicFramePr>
        <p:xfrm>
          <a:off x="515938" y="1383145"/>
          <a:ext cx="11003506" cy="4305992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501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28">
                <a:tc>
                  <a:txBody>
                    <a:bodyPr/>
                    <a:lstStyle/>
                    <a:p>
                      <a:pPr marL="180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2D3031"/>
                          </a:solidFill>
                        </a:rPr>
                        <a:t>Монолит</a:t>
                      </a:r>
                      <a:endParaRPr sz="2000" b="1" dirty="0">
                        <a:solidFill>
                          <a:srgbClr val="2D3031"/>
                        </a:solidFill>
                      </a:endParaRPr>
                    </a:p>
                  </a:txBody>
                  <a:tcPr marL="45720" marR="45720" anchor="ctr" horzOverflow="overflow">
                    <a:lnR w="12700">
                      <a:solidFill>
                        <a:srgbClr val="2D3031"/>
                      </a:solidFill>
                    </a:lnR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 err="1">
                          <a:solidFill>
                            <a:srgbClr val="2D3031"/>
                          </a:solidFill>
                        </a:rPr>
                        <a:t>Микросервисы</a:t>
                      </a:r>
                      <a:endParaRPr sz="2000" b="1" dirty="0">
                        <a:solidFill>
                          <a:srgbClr val="2D3031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solidFill>
                        <a:srgbClr val="2D3031"/>
                      </a:solidFill>
                    </a:lnL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616">
                <a:tc>
                  <a:txBody>
                    <a:bodyPr/>
                    <a:lstStyle/>
                    <a:p>
                      <a:pPr marL="180000" algn="l">
                        <a:defRPr sz="1800"/>
                      </a:pPr>
                      <a:r>
                        <a:rPr sz="1500"/>
                        <a:t>MVP, Proof Of Concept.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2D3031"/>
                      </a:solidFill>
                    </a:lnR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defRPr sz="1800"/>
                      </a:pPr>
                      <a:r>
                        <a:rPr sz="1500"/>
                        <a:t>Есть четкое понимание </a:t>
                      </a:r>
                      <a:r>
                        <a:rPr sz="1500" i="1"/>
                        <a:t>как</a:t>
                      </a:r>
                      <a:r>
                        <a:rPr sz="1500"/>
                        <a:t> будет развиваться приложение, какая функциональность потребуется в дальнейшем.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2D3031"/>
                      </a:solidFill>
                    </a:lnL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616">
                <a:tc>
                  <a:txBody>
                    <a:bodyPr/>
                    <a:lstStyle/>
                    <a:p>
                      <a:pPr marL="18000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2D3031"/>
                          </a:solidFill>
                        </a:rPr>
                        <a:t>Нет понимания в какую сторону будет расти приложение.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2D3031"/>
                      </a:solidFill>
                    </a:lnR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2D3031"/>
                          </a:solidFill>
                        </a:rPr>
                        <a:t>Есть понимание какая будет нагрузка на приложение, какие части системы будут наиболее нагружены.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2D3031"/>
                      </a:solidFill>
                    </a:lnL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5616">
                <a:tc>
                  <a:txBody>
                    <a:bodyPr/>
                    <a:lstStyle/>
                    <a:p>
                      <a:pPr marL="180000" algn="l">
                        <a:defRPr sz="1800"/>
                      </a:pPr>
                      <a:r>
                        <a:rPr sz="1500"/>
                        <a:t>Разработка ведется силами маленькой команды, нет достаточной компетенции в DevOps и других процессах.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2D3031"/>
                      </a:solidFill>
                    </a:lnR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defRPr sz="1800"/>
                      </a:pPr>
                      <a:r>
                        <a:rPr sz="1500"/>
                        <a:t>Какие-то части системы делаются как </a:t>
                      </a:r>
                      <a:r>
                        <a:rPr sz="1500" i="1"/>
                        <a:t>временное</a:t>
                      </a:r>
                      <a:r>
                        <a:rPr sz="1500"/>
                        <a:t> решение, которые будут заменены в дальнейшем.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2D3031"/>
                      </a:solidFill>
                    </a:lnL>
                    <a:lnT w="12700">
                      <a:solidFill>
                        <a:srgbClr val="2D3031"/>
                      </a:solidFill>
                    </a:lnT>
                    <a:lnB w="12700">
                      <a:solidFill>
                        <a:srgbClr val="2D303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616">
                <a:tc>
                  <a:txBody>
                    <a:bodyPr/>
                    <a:lstStyle/>
                    <a:p>
                      <a:pPr marL="18000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rgbClr val="2D3031"/>
                          </a:solidFill>
                        </a:rPr>
                        <a:t>Размер приложения небольшой, но критически важна консистентность данных.</a:t>
                      </a:r>
                    </a:p>
                  </a:txBody>
                  <a:tcPr marL="45720" marR="45720" anchor="ctr" horzOverflow="overflow">
                    <a:lnR w="12700">
                      <a:solidFill>
                        <a:srgbClr val="2D3031"/>
                      </a:solidFill>
                    </a:lnR>
                    <a:lnT w="12700">
                      <a:solidFill>
                        <a:srgbClr val="2D3031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 err="1">
                          <a:solidFill>
                            <a:srgbClr val="2D3031"/>
                          </a:solidFill>
                        </a:rPr>
                        <a:t>Планируется</a:t>
                      </a:r>
                      <a:r>
                        <a:rPr sz="1500" dirty="0">
                          <a:solidFill>
                            <a:srgbClr val="2D3031"/>
                          </a:solidFill>
                        </a:rPr>
                        <a:t> </a:t>
                      </a:r>
                      <a:r>
                        <a:rPr sz="1500" dirty="0" err="1">
                          <a:solidFill>
                            <a:srgbClr val="2D3031"/>
                          </a:solidFill>
                        </a:rPr>
                        <a:t>хранение</a:t>
                      </a:r>
                      <a:r>
                        <a:rPr sz="1500" dirty="0">
                          <a:solidFill>
                            <a:srgbClr val="2D3031"/>
                          </a:solidFill>
                        </a:rPr>
                        <a:t> </a:t>
                      </a:r>
                      <a:r>
                        <a:rPr sz="1500" dirty="0" err="1">
                          <a:solidFill>
                            <a:srgbClr val="2D3031"/>
                          </a:solidFill>
                        </a:rPr>
                        <a:t>большого</a:t>
                      </a:r>
                      <a:r>
                        <a:rPr sz="1500" dirty="0">
                          <a:solidFill>
                            <a:srgbClr val="2D3031"/>
                          </a:solidFill>
                        </a:rPr>
                        <a:t> </a:t>
                      </a:r>
                      <a:r>
                        <a:rPr sz="1500" dirty="0" err="1">
                          <a:solidFill>
                            <a:srgbClr val="2D3031"/>
                          </a:solidFill>
                        </a:rPr>
                        <a:t>объема</a:t>
                      </a:r>
                      <a:r>
                        <a:rPr sz="1500" dirty="0">
                          <a:solidFill>
                            <a:srgbClr val="2D3031"/>
                          </a:solidFill>
                        </a:rPr>
                        <a:t> </a:t>
                      </a:r>
                      <a:r>
                        <a:rPr sz="1500" dirty="0" err="1">
                          <a:solidFill>
                            <a:srgbClr val="2D3031"/>
                          </a:solidFill>
                        </a:rPr>
                        <a:t>данных</a:t>
                      </a:r>
                      <a:r>
                        <a:rPr sz="1500" dirty="0">
                          <a:solidFill>
                            <a:srgbClr val="2D3031"/>
                          </a:solidFill>
                        </a:rPr>
                        <a:t>.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2D3031"/>
                      </a:solidFill>
                    </a:lnL>
                    <a:lnT w="12700">
                      <a:solidFill>
                        <a:srgbClr val="2D3031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Заголовок 5"/>
          <p:cNvSpPr txBox="1">
            <a:spLocks noGrp="1"/>
          </p:cNvSpPr>
          <p:nvPr>
            <p:ph type="title"/>
          </p:nvPr>
        </p:nvSpPr>
        <p:spPr>
          <a:xfrm>
            <a:off x="4874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План</a:t>
            </a:r>
            <a:endParaRPr dirty="0"/>
          </a:p>
        </p:txBody>
      </p:sp>
      <p:sp>
        <p:nvSpPr>
          <p:cNvPr id="79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0" name="object 16"/>
          <p:cNvSpPr txBox="1"/>
          <p:nvPr/>
        </p:nvSpPr>
        <p:spPr>
          <a:xfrm>
            <a:off x="550979" y="1848323"/>
            <a:ext cx="10168284" cy="2610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800"/>
            </a:pPr>
            <a:r>
              <a:rPr sz="2000" dirty="0" err="1"/>
              <a:t>Монолитные</a:t>
            </a:r>
            <a:r>
              <a:rPr sz="2000" dirty="0"/>
              <a:t> </a:t>
            </a:r>
            <a:r>
              <a:rPr sz="2000" dirty="0" err="1"/>
              <a:t>приложения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800"/>
            </a:pPr>
            <a:r>
              <a:rPr sz="2000" dirty="0" err="1"/>
              <a:t>Микросервисная</a:t>
            </a:r>
            <a:r>
              <a:rPr sz="2000" dirty="0"/>
              <a:t> </a:t>
            </a:r>
            <a:r>
              <a:rPr sz="2000" dirty="0" err="1"/>
              <a:t>архитектура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800"/>
            </a:pPr>
            <a:r>
              <a:rPr sz="2000" dirty="0" err="1"/>
              <a:t>Как</a:t>
            </a:r>
            <a:r>
              <a:rPr sz="2000" dirty="0"/>
              <a:t> </a:t>
            </a:r>
            <a:r>
              <a:rPr sz="2000" dirty="0" err="1"/>
              <a:t>понять</a:t>
            </a:r>
            <a:r>
              <a:rPr sz="2000" dirty="0"/>
              <a:t> </a:t>
            </a:r>
            <a:r>
              <a:rPr sz="2000" dirty="0" err="1"/>
              <a:t>что</a:t>
            </a:r>
            <a:r>
              <a:rPr sz="2000" dirty="0"/>
              <a:t> у </a:t>
            </a:r>
            <a:r>
              <a:rPr sz="2000" dirty="0" err="1"/>
              <a:t>нас</a:t>
            </a:r>
            <a:r>
              <a:rPr sz="2000" dirty="0"/>
              <a:t> </a:t>
            </a:r>
            <a:r>
              <a:rPr sz="2000" dirty="0" err="1"/>
              <a:t>микросервисы</a:t>
            </a:r>
            <a:r>
              <a:rPr sz="2000" dirty="0"/>
              <a:t>?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800"/>
            </a:pPr>
            <a:r>
              <a:rPr sz="2000" dirty="0" err="1"/>
              <a:t>Распределенные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800"/>
            </a:pPr>
            <a:r>
              <a:rPr sz="2000" dirty="0" err="1"/>
              <a:t>Критерии</a:t>
            </a:r>
            <a:r>
              <a:rPr sz="2000" dirty="0"/>
              <a:t> </a:t>
            </a:r>
            <a:r>
              <a:rPr sz="2000" dirty="0" err="1"/>
              <a:t>выбора</a:t>
            </a:r>
            <a:r>
              <a:rPr sz="2000" dirty="0"/>
              <a:t> </a:t>
            </a:r>
            <a:r>
              <a:rPr sz="2000" dirty="0" err="1"/>
              <a:t>Монолитной</a:t>
            </a:r>
            <a:r>
              <a:rPr sz="2000" dirty="0"/>
              <a:t> </a:t>
            </a:r>
            <a:r>
              <a:rPr sz="2000" dirty="0" err="1"/>
              <a:t>или</a:t>
            </a:r>
            <a:r>
              <a:rPr sz="2000" dirty="0"/>
              <a:t> </a:t>
            </a:r>
            <a:r>
              <a:rPr sz="2000" dirty="0" err="1"/>
              <a:t>Микросервисной</a:t>
            </a:r>
            <a:r>
              <a:rPr sz="2000" dirty="0"/>
              <a:t> </a:t>
            </a:r>
            <a:r>
              <a:rPr sz="2000" dirty="0" err="1"/>
              <a:t>Архитектуры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Концепция</a:t>
            </a:r>
            <a:r>
              <a:rPr dirty="0"/>
              <a:t> </a:t>
            </a:r>
            <a:r>
              <a:rPr dirty="0" err="1"/>
              <a:t>монолитного</a:t>
            </a:r>
            <a:r>
              <a:rPr dirty="0"/>
              <a:t> </a:t>
            </a:r>
            <a:r>
              <a:rPr dirty="0" err="1"/>
              <a:t>приложения</a:t>
            </a:r>
            <a:endParaRPr dirty="0"/>
          </a:p>
        </p:txBody>
      </p:sp>
      <p:sp>
        <p:nvSpPr>
          <p:cNvPr id="83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8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3736" y="1149782"/>
            <a:ext cx="3937686" cy="505170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object 16"/>
          <p:cNvSpPr txBox="1"/>
          <p:nvPr/>
        </p:nvSpPr>
        <p:spPr>
          <a:xfrm>
            <a:off x="550979" y="2987050"/>
            <a:ext cx="6570875" cy="688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R="256540" indent="11113">
              <a:lnSpc>
                <a:spcPct val="116999"/>
              </a:lnSpc>
              <a:spcBef>
                <a:spcPts val="700"/>
              </a:spcBef>
              <a:defRPr sz="2800"/>
            </a:lvl1pPr>
          </a:lstStyle>
          <a:p>
            <a:r>
              <a:rPr sz="2000" dirty="0" err="1"/>
              <a:t>Различные</a:t>
            </a:r>
            <a:r>
              <a:rPr sz="2000" dirty="0"/>
              <a:t> </a:t>
            </a:r>
            <a:r>
              <a:rPr sz="2000" dirty="0" err="1"/>
              <a:t>компоненты</a:t>
            </a:r>
            <a:r>
              <a:rPr sz="2000" dirty="0"/>
              <a:t> </a:t>
            </a:r>
            <a:r>
              <a:rPr sz="2000" dirty="0" err="1"/>
              <a:t>приложения</a:t>
            </a:r>
            <a:r>
              <a:rPr sz="2000" dirty="0"/>
              <a:t> </a:t>
            </a:r>
            <a:r>
              <a:rPr sz="2000" dirty="0" err="1"/>
              <a:t>объединяются</a:t>
            </a:r>
            <a:r>
              <a:rPr sz="2000" dirty="0"/>
              <a:t> в </a:t>
            </a:r>
            <a:r>
              <a:rPr sz="2000" dirty="0" err="1"/>
              <a:t>одну</a:t>
            </a:r>
            <a:r>
              <a:rPr sz="2000" dirty="0"/>
              <a:t> </a:t>
            </a:r>
            <a:r>
              <a:rPr sz="2000" dirty="0" err="1"/>
              <a:t>программу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одной</a:t>
            </a:r>
            <a:r>
              <a:rPr sz="2000" dirty="0"/>
              <a:t> </a:t>
            </a:r>
            <a:r>
              <a:rPr sz="2000" dirty="0" err="1"/>
              <a:t>платформе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Монолитные</a:t>
            </a:r>
            <a:r>
              <a:rPr dirty="0"/>
              <a:t> </a:t>
            </a:r>
            <a:r>
              <a:rPr dirty="0" err="1"/>
              <a:t>приложения</a:t>
            </a:r>
            <a:endParaRPr dirty="0"/>
          </a:p>
        </p:txBody>
      </p:sp>
      <p:sp>
        <p:nvSpPr>
          <p:cNvPr id="88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8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4834" y="1339850"/>
            <a:ext cx="3502790" cy="449377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object 16"/>
          <p:cNvSpPr txBox="1"/>
          <p:nvPr/>
        </p:nvSpPr>
        <p:spPr>
          <a:xfrm>
            <a:off x="550979" y="1915156"/>
            <a:ext cx="6570875" cy="3027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R="256540" indent="11113">
              <a:lnSpc>
                <a:spcPct val="116999"/>
              </a:lnSpc>
              <a:spcBef>
                <a:spcPts val="700"/>
              </a:spcBef>
              <a:defRPr sz="2200"/>
            </a:pPr>
            <a:r>
              <a:rPr sz="2000" dirty="0" err="1"/>
              <a:t>Состоят</a:t>
            </a:r>
            <a:r>
              <a:rPr sz="2000" dirty="0"/>
              <a:t> </a:t>
            </a:r>
            <a:r>
              <a:rPr sz="2000" dirty="0" err="1"/>
              <a:t>из</a:t>
            </a:r>
            <a:r>
              <a:rPr sz="2000" dirty="0"/>
              <a:t>:</a:t>
            </a:r>
          </a:p>
          <a:p>
            <a:pPr marL="354013" marR="256540" indent="-342900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●"/>
              <a:defRPr sz="2200"/>
            </a:pPr>
            <a:r>
              <a:rPr sz="2000" dirty="0" err="1"/>
              <a:t>базы</a:t>
            </a:r>
            <a:r>
              <a:rPr sz="2000" dirty="0"/>
              <a:t> </a:t>
            </a:r>
            <a:r>
              <a:rPr sz="2000" dirty="0" err="1"/>
              <a:t>данных</a:t>
            </a:r>
            <a:endParaRPr sz="2000" dirty="0"/>
          </a:p>
          <a:p>
            <a:pPr marL="354013" marR="256540" indent="-342900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●"/>
              <a:defRPr sz="2200"/>
            </a:pPr>
            <a:r>
              <a:rPr sz="2000" dirty="0" err="1"/>
              <a:t>клиентского</a:t>
            </a:r>
            <a:r>
              <a:rPr sz="2000" dirty="0"/>
              <a:t> </a:t>
            </a:r>
            <a:r>
              <a:rPr sz="2000" dirty="0" err="1"/>
              <a:t>пользовательского</a:t>
            </a:r>
            <a:r>
              <a:rPr sz="2000" dirty="0"/>
              <a:t> </a:t>
            </a:r>
            <a:r>
              <a:rPr sz="2000" dirty="0" err="1"/>
              <a:t>интерфейса</a:t>
            </a:r>
            <a:endParaRPr sz="2000" dirty="0"/>
          </a:p>
          <a:p>
            <a:pPr marL="354013" marR="256540" indent="-342900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●"/>
              <a:defRPr sz="2200"/>
            </a:pPr>
            <a:r>
              <a:rPr sz="2000" dirty="0" err="1"/>
              <a:t>серверного</a:t>
            </a:r>
            <a:r>
              <a:rPr sz="2000" dirty="0"/>
              <a:t> </a:t>
            </a:r>
            <a:r>
              <a:rPr sz="2000" dirty="0" err="1"/>
              <a:t>приложения</a:t>
            </a:r>
            <a:endParaRPr sz="2000" dirty="0"/>
          </a:p>
          <a:p>
            <a:pPr marR="256540" indent="11113">
              <a:lnSpc>
                <a:spcPct val="116999"/>
              </a:lnSpc>
              <a:spcBef>
                <a:spcPts val="700"/>
              </a:spcBef>
              <a:defRPr sz="2200"/>
            </a:pPr>
            <a:endParaRPr sz="2000" dirty="0"/>
          </a:p>
          <a:p>
            <a:pPr marR="256540" indent="11113">
              <a:lnSpc>
                <a:spcPct val="116999"/>
              </a:lnSpc>
              <a:spcBef>
                <a:spcPts val="700"/>
              </a:spcBef>
              <a:defRPr sz="2200" i="1"/>
            </a:pP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части</a:t>
            </a:r>
            <a:r>
              <a:rPr sz="2000" dirty="0"/>
              <a:t> ПО </a:t>
            </a:r>
            <a:r>
              <a:rPr sz="2000" dirty="0" err="1"/>
              <a:t>унифицированы</a:t>
            </a:r>
            <a:r>
              <a:rPr sz="2000" dirty="0"/>
              <a:t>, </a:t>
            </a:r>
            <a:r>
              <a:rPr sz="2000" dirty="0" err="1"/>
              <a:t>все</a:t>
            </a:r>
            <a:r>
              <a:rPr sz="2000" dirty="0"/>
              <a:t> </a:t>
            </a:r>
            <a:r>
              <a:rPr sz="2000" dirty="0" err="1"/>
              <a:t>функции</a:t>
            </a:r>
            <a:r>
              <a:rPr sz="2000" dirty="0"/>
              <a:t> </a:t>
            </a:r>
            <a:r>
              <a:rPr sz="2000" dirty="0" err="1"/>
              <a:t>управляются</a:t>
            </a:r>
            <a:r>
              <a:rPr sz="2000" dirty="0"/>
              <a:t> в </a:t>
            </a:r>
            <a:r>
              <a:rPr sz="2000" dirty="0" err="1"/>
              <a:t>одном</a:t>
            </a:r>
            <a:r>
              <a:rPr sz="2000" dirty="0"/>
              <a:t> </a:t>
            </a:r>
            <a:r>
              <a:rPr sz="2000" dirty="0" err="1"/>
              <a:t>месте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Заголовок 5"/>
          <p:cNvSpPr txBox="1">
            <a:spLocks noGrp="1"/>
          </p:cNvSpPr>
          <p:nvPr>
            <p:ph type="title"/>
          </p:nvPr>
        </p:nvSpPr>
        <p:spPr>
          <a:xfrm>
            <a:off x="515938" y="4959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Плюсы</a:t>
            </a:r>
            <a:r>
              <a:rPr dirty="0"/>
              <a:t> </a:t>
            </a:r>
            <a:r>
              <a:rPr dirty="0" err="1"/>
              <a:t>монолитной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  <p:sp>
        <p:nvSpPr>
          <p:cNvPr id="93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4" name="object 16"/>
          <p:cNvSpPr txBox="1"/>
          <p:nvPr/>
        </p:nvSpPr>
        <p:spPr>
          <a:xfrm>
            <a:off x="515938" y="2053441"/>
            <a:ext cx="9642691" cy="252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 err="1"/>
              <a:t>Консистентность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 </a:t>
            </a:r>
            <a:r>
              <a:rPr sz="2000" dirty="0" err="1"/>
              <a:t>за</a:t>
            </a:r>
            <a:r>
              <a:rPr sz="2000" dirty="0"/>
              <a:t> </a:t>
            </a:r>
            <a:r>
              <a:rPr sz="2000" dirty="0" err="1"/>
              <a:t>счет</a:t>
            </a:r>
            <a:r>
              <a:rPr sz="2000" dirty="0"/>
              <a:t> </a:t>
            </a:r>
            <a:r>
              <a:rPr sz="2000" dirty="0" err="1"/>
              <a:t>использования</a:t>
            </a:r>
            <a:r>
              <a:rPr sz="2000" dirty="0"/>
              <a:t> </a:t>
            </a:r>
            <a:r>
              <a:rPr sz="2000" dirty="0" err="1"/>
              <a:t>локальных</a:t>
            </a:r>
            <a:r>
              <a:rPr sz="2000" dirty="0"/>
              <a:t> </a:t>
            </a:r>
            <a:r>
              <a:rPr sz="2000" dirty="0" err="1"/>
              <a:t>транзакций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 err="1"/>
              <a:t>Нет</a:t>
            </a:r>
            <a:r>
              <a:rPr sz="2000" dirty="0"/>
              <a:t> </a:t>
            </a:r>
            <a:r>
              <a:rPr sz="2000" dirty="0" err="1"/>
              <a:t>затрат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взаимодействие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сети</a:t>
            </a:r>
            <a:r>
              <a:rPr sz="2000" dirty="0"/>
              <a:t>, </a:t>
            </a:r>
            <a:r>
              <a:rPr sz="2000" dirty="0" err="1"/>
              <a:t>за</a:t>
            </a:r>
            <a:r>
              <a:rPr sz="2000" dirty="0"/>
              <a:t> </a:t>
            </a:r>
            <a:r>
              <a:rPr sz="2000" dirty="0" err="1"/>
              <a:t>счет</a:t>
            </a:r>
            <a:r>
              <a:rPr sz="2000" dirty="0"/>
              <a:t> </a:t>
            </a:r>
            <a:r>
              <a:rPr sz="2000" dirty="0" err="1"/>
              <a:t>этого</a:t>
            </a:r>
            <a:r>
              <a:rPr sz="2000" dirty="0"/>
              <a:t> </a:t>
            </a:r>
            <a:r>
              <a:rPr sz="2000" dirty="0" err="1"/>
              <a:t>лучшая</a:t>
            </a:r>
            <a:r>
              <a:rPr sz="2000" dirty="0"/>
              <a:t> </a:t>
            </a:r>
            <a:r>
              <a:rPr sz="2000" dirty="0" err="1"/>
              <a:t>производительность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 err="1"/>
              <a:t>Упрощенная</a:t>
            </a:r>
            <a:r>
              <a:rPr sz="2000" dirty="0"/>
              <a:t> </a:t>
            </a:r>
            <a:r>
              <a:rPr sz="2000" dirty="0" err="1"/>
              <a:t>разработка</a:t>
            </a:r>
            <a:r>
              <a:rPr sz="2000" dirty="0"/>
              <a:t> и </a:t>
            </a:r>
            <a:r>
              <a:rPr sz="2000" dirty="0" err="1"/>
              <a:t>развертывание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функционирования</a:t>
            </a:r>
            <a:r>
              <a:rPr sz="2000" dirty="0"/>
              <a:t> </a:t>
            </a:r>
            <a:r>
              <a:rPr sz="2000" dirty="0" err="1"/>
              <a:t>требуется</a:t>
            </a:r>
            <a:r>
              <a:rPr sz="2000" dirty="0"/>
              <a:t> </a:t>
            </a:r>
            <a:r>
              <a:rPr sz="2000" dirty="0" err="1"/>
              <a:t>меньше</a:t>
            </a:r>
            <a:r>
              <a:rPr sz="2000" dirty="0"/>
              <a:t> </a:t>
            </a:r>
            <a:r>
              <a:rPr sz="2000" dirty="0" err="1"/>
              <a:t>серверов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Заголовок 5"/>
          <p:cNvSpPr txBox="1">
            <a:spLocks noGrp="1"/>
          </p:cNvSpPr>
          <p:nvPr>
            <p:ph type="title"/>
          </p:nvPr>
        </p:nvSpPr>
        <p:spPr>
          <a:xfrm>
            <a:off x="515938" y="4959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Минусы</a:t>
            </a:r>
            <a:r>
              <a:rPr dirty="0"/>
              <a:t> </a:t>
            </a:r>
            <a:r>
              <a:rPr dirty="0" err="1"/>
              <a:t>монолитной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  <p:sp>
        <p:nvSpPr>
          <p:cNvPr id="97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8" name="object 16"/>
          <p:cNvSpPr txBox="1"/>
          <p:nvPr/>
        </p:nvSpPr>
        <p:spPr>
          <a:xfrm>
            <a:off x="515938" y="2056156"/>
            <a:ext cx="9341114" cy="2520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/>
              <a:t>С </a:t>
            </a:r>
            <a:r>
              <a:rPr sz="2000" dirty="0" err="1"/>
              <a:t>ростом</a:t>
            </a:r>
            <a:r>
              <a:rPr sz="2000" dirty="0"/>
              <a:t> </a:t>
            </a:r>
            <a:r>
              <a:rPr sz="2000" dirty="0" err="1"/>
              <a:t>проекта</a:t>
            </a:r>
            <a:r>
              <a:rPr sz="2000" dirty="0"/>
              <a:t> </a:t>
            </a:r>
            <a:r>
              <a:rPr sz="2000" dirty="0" err="1"/>
              <a:t>увеличивается</a:t>
            </a:r>
            <a:r>
              <a:rPr sz="2000" dirty="0"/>
              <a:t> </a:t>
            </a:r>
            <a:r>
              <a:rPr sz="2000" dirty="0" err="1"/>
              <a:t>сложность</a:t>
            </a:r>
            <a:r>
              <a:rPr sz="2000" dirty="0"/>
              <a:t> </a:t>
            </a:r>
            <a:r>
              <a:rPr sz="2000" dirty="0" err="1"/>
              <a:t>приложения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Требуются</a:t>
            </a:r>
            <a:r>
              <a:rPr sz="2000" dirty="0"/>
              <a:t> </a:t>
            </a:r>
            <a:r>
              <a:rPr sz="2000" dirty="0" err="1"/>
              <a:t>мощные</a:t>
            </a:r>
            <a:r>
              <a:rPr sz="2000" dirty="0"/>
              <a:t> </a:t>
            </a:r>
            <a:r>
              <a:rPr sz="2000" dirty="0" err="1"/>
              <a:t>аппаратные</a:t>
            </a:r>
            <a:r>
              <a:rPr sz="2000" dirty="0"/>
              <a:t> </a:t>
            </a:r>
            <a:r>
              <a:rPr sz="2000" dirty="0" err="1"/>
              <a:t>ресурсы</a:t>
            </a:r>
            <a:r>
              <a:rPr sz="2000" dirty="0"/>
              <a:t>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поддержания</a:t>
            </a:r>
            <a:r>
              <a:rPr sz="2000" dirty="0"/>
              <a:t> </a:t>
            </a:r>
            <a:r>
              <a:rPr sz="2000" dirty="0" err="1"/>
              <a:t>необходимой</a:t>
            </a:r>
            <a:r>
              <a:rPr sz="2000" dirty="0"/>
              <a:t> </a:t>
            </a:r>
            <a:r>
              <a:rPr sz="2000" dirty="0" err="1"/>
              <a:t>производительности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Сложность</a:t>
            </a:r>
            <a:r>
              <a:rPr sz="2000" dirty="0"/>
              <a:t> </a:t>
            </a:r>
            <a:r>
              <a:rPr sz="2000" dirty="0" err="1"/>
              <a:t>рефакторинга</a:t>
            </a:r>
            <a:r>
              <a:rPr sz="2000" dirty="0"/>
              <a:t> и </a:t>
            </a:r>
            <a:r>
              <a:rPr sz="2000" dirty="0" err="1"/>
              <a:t>внедрения</a:t>
            </a:r>
            <a:r>
              <a:rPr sz="2000" dirty="0"/>
              <a:t> </a:t>
            </a:r>
            <a:r>
              <a:rPr sz="2000" dirty="0" err="1"/>
              <a:t>новых</a:t>
            </a:r>
            <a:r>
              <a:rPr sz="2000" dirty="0"/>
              <a:t> </a:t>
            </a:r>
            <a:r>
              <a:rPr sz="2000" dirty="0" err="1"/>
              <a:t>технологий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Любые</a:t>
            </a:r>
            <a:r>
              <a:rPr sz="2000" dirty="0"/>
              <a:t> </a:t>
            </a:r>
            <a:r>
              <a:rPr sz="2000" dirty="0" err="1"/>
              <a:t>изменения</a:t>
            </a:r>
            <a:r>
              <a:rPr sz="2000" dirty="0"/>
              <a:t> </a:t>
            </a:r>
            <a:r>
              <a:rPr sz="2000" dirty="0" err="1"/>
              <a:t>требуют</a:t>
            </a:r>
            <a:r>
              <a:rPr sz="2000" dirty="0"/>
              <a:t> </a:t>
            </a:r>
            <a:r>
              <a:rPr sz="2000" dirty="0" err="1"/>
              <a:t>полного</a:t>
            </a:r>
            <a:r>
              <a:rPr sz="2000" dirty="0"/>
              <a:t> </a:t>
            </a:r>
            <a:r>
              <a:rPr sz="2000" dirty="0" err="1"/>
              <a:t>повторного</a:t>
            </a:r>
            <a:r>
              <a:rPr sz="2000" dirty="0"/>
              <a:t> </a:t>
            </a:r>
            <a:r>
              <a:rPr sz="2000" dirty="0" err="1"/>
              <a:t>развертывания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28459"/>
            <a:ext cx="11354328" cy="721819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Плюсы</a:t>
            </a:r>
            <a:r>
              <a:rPr dirty="0"/>
              <a:t> </a:t>
            </a:r>
            <a:r>
              <a:rPr dirty="0" err="1"/>
              <a:t>микросервисной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  <p:sp>
        <p:nvSpPr>
          <p:cNvPr id="106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7" name="object 16"/>
          <p:cNvSpPr txBox="1"/>
          <p:nvPr/>
        </p:nvSpPr>
        <p:spPr>
          <a:xfrm>
            <a:off x="550979" y="1434691"/>
            <a:ext cx="10866321" cy="4107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Писать</a:t>
            </a:r>
            <a:r>
              <a:rPr sz="2000" dirty="0"/>
              <a:t> и </a:t>
            </a:r>
            <a:r>
              <a:rPr sz="2000" dirty="0" err="1"/>
              <a:t>поддерживать</a:t>
            </a:r>
            <a:r>
              <a:rPr sz="2000" dirty="0"/>
              <a:t> </a:t>
            </a:r>
            <a:r>
              <a:rPr sz="2000" dirty="0" err="1"/>
              <a:t>небольшие</a:t>
            </a:r>
            <a:r>
              <a:rPr sz="2000" dirty="0"/>
              <a:t> </a:t>
            </a:r>
            <a:r>
              <a:rPr sz="2000" dirty="0" err="1"/>
              <a:t>сервисы</a:t>
            </a:r>
            <a:r>
              <a:rPr sz="2000" dirty="0"/>
              <a:t> </a:t>
            </a:r>
            <a:r>
              <a:rPr sz="2000" dirty="0" err="1"/>
              <a:t>проще</a:t>
            </a:r>
            <a:r>
              <a:rPr sz="2000" dirty="0"/>
              <a:t>, </a:t>
            </a:r>
            <a:r>
              <a:rPr sz="2000" dirty="0" err="1"/>
              <a:t>чем</a:t>
            </a:r>
            <a:r>
              <a:rPr sz="2000" dirty="0"/>
              <a:t> </a:t>
            </a:r>
            <a:r>
              <a:rPr sz="2000" dirty="0" err="1"/>
              <a:t>большие</a:t>
            </a:r>
            <a:r>
              <a:rPr sz="2000" dirty="0"/>
              <a:t>. 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Практически</a:t>
            </a:r>
            <a:r>
              <a:rPr sz="2000" dirty="0"/>
              <a:t> </a:t>
            </a:r>
            <a:r>
              <a:rPr sz="2000" dirty="0" err="1"/>
              <a:t>из</a:t>
            </a:r>
            <a:r>
              <a:rPr sz="2000" dirty="0"/>
              <a:t> </a:t>
            </a:r>
            <a:r>
              <a:rPr sz="2000" dirty="0" err="1"/>
              <a:t>коробки</a:t>
            </a:r>
            <a:r>
              <a:rPr sz="2000" dirty="0"/>
              <a:t> </a:t>
            </a:r>
            <a:r>
              <a:rPr sz="2000" dirty="0" err="1"/>
              <a:t>получаем</a:t>
            </a:r>
            <a:r>
              <a:rPr sz="2000" dirty="0"/>
              <a:t> </a:t>
            </a:r>
            <a:r>
              <a:rPr sz="2000" dirty="0" err="1"/>
              <a:t>горизонтально</a:t>
            </a:r>
            <a:r>
              <a:rPr sz="2000" dirty="0"/>
              <a:t> </a:t>
            </a:r>
            <a:r>
              <a:rPr sz="2000" dirty="0" err="1"/>
              <a:t>масштабируемый</a:t>
            </a:r>
            <a:r>
              <a:rPr sz="2000" dirty="0"/>
              <a:t> и </a:t>
            </a:r>
            <a:r>
              <a:rPr sz="2000" dirty="0" err="1"/>
              <a:t>отказоустойчивый</a:t>
            </a:r>
            <a:r>
              <a:rPr sz="2000" dirty="0"/>
              <a:t> </a:t>
            </a:r>
            <a:r>
              <a:rPr sz="2000" dirty="0" err="1"/>
              <a:t>код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Упрощается</a:t>
            </a:r>
            <a:r>
              <a:rPr sz="2000" dirty="0"/>
              <a:t> </a:t>
            </a:r>
            <a:r>
              <a:rPr sz="2000" dirty="0" err="1"/>
              <a:t>тестирование</a:t>
            </a:r>
            <a:r>
              <a:rPr sz="2000" dirty="0"/>
              <a:t>, </a:t>
            </a:r>
            <a:r>
              <a:rPr sz="2000" dirty="0" err="1"/>
              <a:t>т.к</a:t>
            </a:r>
            <a:r>
              <a:rPr sz="2000" dirty="0"/>
              <a:t>. </a:t>
            </a:r>
            <a:r>
              <a:rPr sz="2000" dirty="0" err="1"/>
              <a:t>требуется</a:t>
            </a:r>
            <a:r>
              <a:rPr sz="2000" dirty="0"/>
              <a:t> </a:t>
            </a:r>
            <a:r>
              <a:rPr sz="2000" dirty="0" err="1"/>
              <a:t>покрыть</a:t>
            </a:r>
            <a:r>
              <a:rPr sz="2000" dirty="0"/>
              <a:t> </a:t>
            </a:r>
            <a:r>
              <a:rPr sz="2000" dirty="0" err="1"/>
              <a:t>тестами</a:t>
            </a:r>
            <a:r>
              <a:rPr sz="2000" dirty="0"/>
              <a:t> </a:t>
            </a:r>
            <a:r>
              <a:rPr sz="2000" dirty="0" err="1"/>
              <a:t>лишь</a:t>
            </a:r>
            <a:r>
              <a:rPr sz="2000" dirty="0"/>
              <a:t> API, </a:t>
            </a: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этом</a:t>
            </a:r>
            <a:r>
              <a:rPr sz="2000" dirty="0"/>
              <a:t> </a:t>
            </a:r>
            <a:r>
              <a:rPr sz="2000" dirty="0" err="1"/>
              <a:t>замокав</a:t>
            </a:r>
            <a:r>
              <a:rPr sz="2000" dirty="0"/>
              <a:t> </a:t>
            </a:r>
            <a:r>
              <a:rPr sz="2000" dirty="0" err="1"/>
              <a:t>ответы</a:t>
            </a:r>
            <a:r>
              <a:rPr sz="2000" dirty="0"/>
              <a:t> </a:t>
            </a:r>
            <a:r>
              <a:rPr sz="2000" dirty="0" err="1"/>
              <a:t>внешних</a:t>
            </a:r>
            <a:r>
              <a:rPr sz="2000" dirty="0"/>
              <a:t> </a:t>
            </a:r>
            <a:r>
              <a:rPr sz="2000" dirty="0" err="1"/>
              <a:t>систем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Высокая</a:t>
            </a:r>
            <a:r>
              <a:rPr sz="2000" dirty="0"/>
              <a:t> </a:t>
            </a:r>
            <a:r>
              <a:rPr sz="2000" dirty="0" err="1"/>
              <a:t>стабильность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Разнообразие</a:t>
            </a:r>
            <a:r>
              <a:rPr sz="2000" dirty="0"/>
              <a:t> </a:t>
            </a:r>
            <a:r>
              <a:rPr sz="2000" dirty="0" err="1"/>
              <a:t>технологий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Меньшая</a:t>
            </a:r>
            <a:r>
              <a:rPr sz="2000" dirty="0"/>
              <a:t> </a:t>
            </a:r>
            <a:r>
              <a:rPr sz="2000" dirty="0" err="1"/>
              <a:t>стоимость</a:t>
            </a:r>
            <a:r>
              <a:rPr sz="2000" dirty="0"/>
              <a:t> </a:t>
            </a:r>
            <a:r>
              <a:rPr sz="2000" dirty="0" err="1"/>
              <a:t>ошибок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16999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Значительно</a:t>
            </a:r>
            <a:r>
              <a:rPr sz="2000" dirty="0"/>
              <a:t> </a:t>
            </a:r>
            <a:r>
              <a:rPr sz="2000" dirty="0" err="1"/>
              <a:t>упрощается</a:t>
            </a:r>
            <a:r>
              <a:rPr sz="2000" dirty="0"/>
              <a:t> </a:t>
            </a:r>
            <a:r>
              <a:rPr sz="2000" dirty="0" err="1"/>
              <a:t>обновление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, </a:t>
            </a:r>
            <a:r>
              <a:rPr sz="2000" dirty="0" err="1"/>
              <a:t>т.к</a:t>
            </a:r>
            <a:r>
              <a:rPr sz="2000" dirty="0"/>
              <a:t>.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добавления</a:t>
            </a:r>
            <a:r>
              <a:rPr sz="2000" dirty="0"/>
              <a:t> </a:t>
            </a:r>
            <a:r>
              <a:rPr sz="2000" dirty="0" err="1"/>
              <a:t>функциональности</a:t>
            </a:r>
            <a:r>
              <a:rPr sz="2000" dirty="0"/>
              <a:t> </a:t>
            </a:r>
            <a:r>
              <a:rPr sz="2000" dirty="0" err="1"/>
              <a:t>требуется</a:t>
            </a:r>
            <a:r>
              <a:rPr sz="2000" dirty="0"/>
              <a:t> </a:t>
            </a:r>
            <a:r>
              <a:rPr sz="2000" dirty="0" err="1"/>
              <a:t>обновить</a:t>
            </a:r>
            <a:r>
              <a:rPr sz="2000" dirty="0"/>
              <a:t> </a:t>
            </a:r>
            <a:r>
              <a:rPr sz="2000" dirty="0" err="1"/>
              <a:t>лишь</a:t>
            </a:r>
            <a:r>
              <a:rPr sz="2000" dirty="0"/>
              <a:t> </a:t>
            </a:r>
            <a:r>
              <a:rPr sz="2000" dirty="0" err="1"/>
              <a:t>часть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572131"/>
            <a:ext cx="11354328" cy="721819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Минусы</a:t>
            </a:r>
            <a:r>
              <a:rPr dirty="0"/>
              <a:t> </a:t>
            </a:r>
            <a:r>
              <a:rPr dirty="0" err="1"/>
              <a:t>микросервисной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  <p:sp>
        <p:nvSpPr>
          <p:cNvPr id="110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1" name="object 16"/>
          <p:cNvSpPr txBox="1"/>
          <p:nvPr/>
        </p:nvSpPr>
        <p:spPr>
          <a:xfrm>
            <a:off x="550978" y="2268759"/>
            <a:ext cx="10637721" cy="196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Система</a:t>
            </a:r>
            <a:r>
              <a:rPr sz="2000" dirty="0"/>
              <a:t> </a:t>
            </a:r>
            <a:r>
              <a:rPr sz="2000" dirty="0" err="1"/>
              <a:t>должна</a:t>
            </a:r>
            <a:r>
              <a:rPr sz="2000" dirty="0"/>
              <a:t> </a:t>
            </a:r>
            <a:r>
              <a:rPr sz="2000" dirty="0" err="1"/>
              <a:t>работать</a:t>
            </a:r>
            <a:r>
              <a:rPr sz="2000" dirty="0"/>
              <a:t> </a:t>
            </a:r>
            <a:r>
              <a:rPr sz="2000" dirty="0" err="1"/>
              <a:t>быстро</a:t>
            </a:r>
            <a:r>
              <a:rPr sz="2000" dirty="0"/>
              <a:t>, </a:t>
            </a:r>
            <a:r>
              <a:rPr sz="2000" dirty="0" err="1"/>
              <a:t>т.к</a:t>
            </a:r>
            <a:r>
              <a:rPr sz="2000" dirty="0"/>
              <a:t>. </a:t>
            </a:r>
            <a:r>
              <a:rPr sz="2000" dirty="0" err="1"/>
              <a:t>теперь</a:t>
            </a:r>
            <a:r>
              <a:rPr sz="2000" dirty="0"/>
              <a:t> </a:t>
            </a:r>
            <a:r>
              <a:rPr sz="2000" dirty="0" err="1"/>
              <a:t>ко</a:t>
            </a:r>
            <a:r>
              <a:rPr sz="2000" dirty="0"/>
              <a:t> </a:t>
            </a:r>
            <a:r>
              <a:rPr sz="2000" dirty="0" err="1"/>
              <a:t>времени</a:t>
            </a:r>
            <a:r>
              <a:rPr sz="2000" dirty="0"/>
              <a:t> </a:t>
            </a:r>
            <a:r>
              <a:rPr sz="2000" dirty="0" err="1"/>
              <a:t>выполнения</a:t>
            </a:r>
            <a:r>
              <a:rPr sz="2000" dirty="0"/>
              <a:t> </a:t>
            </a:r>
            <a:r>
              <a:rPr sz="2000" dirty="0" err="1"/>
              <a:t>самих</a:t>
            </a:r>
            <a:r>
              <a:rPr sz="2000" dirty="0"/>
              <a:t> </a:t>
            </a:r>
            <a:r>
              <a:rPr sz="2000" dirty="0" err="1"/>
              <a:t>операций</a:t>
            </a:r>
            <a:r>
              <a:rPr sz="2000" dirty="0"/>
              <a:t> </a:t>
            </a:r>
            <a:r>
              <a:rPr sz="2000" dirty="0" err="1"/>
              <a:t>требуется</a:t>
            </a:r>
            <a:r>
              <a:rPr sz="2000" dirty="0"/>
              <a:t> </a:t>
            </a:r>
            <a:r>
              <a:rPr sz="2000" dirty="0" err="1"/>
              <a:t>прибавлять</a:t>
            </a:r>
            <a:r>
              <a:rPr sz="2000" dirty="0"/>
              <a:t> </a:t>
            </a:r>
            <a:r>
              <a:rPr sz="2000" dirty="0" err="1"/>
              <a:t>время</a:t>
            </a:r>
            <a:r>
              <a:rPr sz="2000" dirty="0"/>
              <a:t> </a:t>
            </a:r>
            <a:r>
              <a:rPr sz="2000" dirty="0" err="1"/>
              <a:t>взаимодействия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сети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Нужно</a:t>
            </a:r>
            <a:r>
              <a:rPr sz="2000" dirty="0"/>
              <a:t> </a:t>
            </a:r>
            <a:r>
              <a:rPr sz="2000" dirty="0" err="1"/>
              <a:t>иметь</a:t>
            </a:r>
            <a:r>
              <a:rPr sz="2000" dirty="0"/>
              <a:t> </a:t>
            </a:r>
            <a:r>
              <a:rPr sz="2000" dirty="0" err="1"/>
              <a:t>хорошую</a:t>
            </a:r>
            <a:r>
              <a:rPr sz="2000" dirty="0"/>
              <a:t> </a:t>
            </a:r>
            <a:r>
              <a:rPr sz="2000" dirty="0" err="1"/>
              <a:t>систему</a:t>
            </a:r>
            <a:r>
              <a:rPr sz="2000" dirty="0"/>
              <a:t> </a:t>
            </a:r>
            <a:r>
              <a:rPr sz="2000" dirty="0" err="1"/>
              <a:t>деплоя</a:t>
            </a:r>
            <a:r>
              <a:rPr sz="2000" dirty="0"/>
              <a:t> и </a:t>
            </a:r>
            <a:r>
              <a:rPr sz="2000" dirty="0" err="1"/>
              <a:t>развертывания</a:t>
            </a:r>
            <a:r>
              <a:rPr sz="2000" dirty="0"/>
              <a:t> </a:t>
            </a:r>
            <a:r>
              <a:rPr sz="2000" dirty="0" err="1"/>
              <a:t>новых</a:t>
            </a:r>
            <a:r>
              <a:rPr sz="2000" dirty="0"/>
              <a:t> </a:t>
            </a:r>
            <a:r>
              <a:rPr sz="2000" dirty="0" err="1"/>
              <a:t>виртуальных</a:t>
            </a:r>
            <a:r>
              <a:rPr sz="2000" dirty="0"/>
              <a:t> </a:t>
            </a:r>
            <a:r>
              <a:rPr sz="2000" dirty="0" err="1"/>
              <a:t>машин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Требуется</a:t>
            </a:r>
            <a:r>
              <a:rPr sz="2000" dirty="0"/>
              <a:t> </a:t>
            </a:r>
            <a:r>
              <a:rPr sz="2000" dirty="0" err="1"/>
              <a:t>хорошее</a:t>
            </a:r>
            <a:r>
              <a:rPr sz="2000" dirty="0"/>
              <a:t> </a:t>
            </a:r>
            <a:r>
              <a:rPr sz="2000" dirty="0" err="1"/>
              <a:t>описание</a:t>
            </a:r>
            <a:r>
              <a:rPr sz="2000" dirty="0"/>
              <a:t> </a:t>
            </a:r>
            <a:r>
              <a:rPr sz="2000" dirty="0" err="1"/>
              <a:t>внешнего</a:t>
            </a:r>
            <a:r>
              <a:rPr sz="2000" dirty="0"/>
              <a:t> API.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721819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 err="1"/>
              <a:t>Минусы</a:t>
            </a:r>
            <a:r>
              <a:rPr dirty="0"/>
              <a:t> </a:t>
            </a:r>
            <a:r>
              <a:rPr dirty="0" err="1"/>
              <a:t>микросервисной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  <p:sp>
        <p:nvSpPr>
          <p:cNvPr id="114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5" name="object 16"/>
          <p:cNvSpPr txBox="1"/>
          <p:nvPr/>
        </p:nvSpPr>
        <p:spPr>
          <a:xfrm>
            <a:off x="550978" y="1982738"/>
            <a:ext cx="9831271" cy="2892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/>
              <a:t>С </a:t>
            </a:r>
            <a:r>
              <a:rPr sz="2000" dirty="0" err="1"/>
              <a:t>появлением</a:t>
            </a:r>
            <a:r>
              <a:rPr sz="2000" dirty="0"/>
              <a:t> </a:t>
            </a:r>
            <a:r>
              <a:rPr sz="2000" dirty="0" err="1"/>
              <a:t>большого</a:t>
            </a:r>
            <a:r>
              <a:rPr sz="2000" dirty="0"/>
              <a:t> </a:t>
            </a:r>
            <a:r>
              <a:rPr sz="2000" dirty="0" err="1"/>
              <a:t>количества</a:t>
            </a:r>
            <a:r>
              <a:rPr sz="2000" dirty="0"/>
              <a:t> </a:t>
            </a:r>
            <a:r>
              <a:rPr sz="2000" dirty="0" err="1"/>
              <a:t>сетевого</a:t>
            </a:r>
            <a:r>
              <a:rPr sz="2000" dirty="0"/>
              <a:t> </a:t>
            </a:r>
            <a:r>
              <a:rPr sz="2000" dirty="0" err="1"/>
              <a:t>трафика</a:t>
            </a:r>
            <a:r>
              <a:rPr sz="2000" dirty="0"/>
              <a:t> </a:t>
            </a:r>
            <a:r>
              <a:rPr sz="2000" dirty="0" err="1"/>
              <a:t>накладывается</a:t>
            </a:r>
            <a:r>
              <a:rPr sz="2000" dirty="0"/>
              <a:t> </a:t>
            </a:r>
            <a:r>
              <a:rPr sz="2000" dirty="0" err="1"/>
              <a:t>большая</a:t>
            </a:r>
            <a:r>
              <a:rPr sz="2000" dirty="0"/>
              <a:t> </a:t>
            </a:r>
            <a:r>
              <a:rPr sz="2000" dirty="0" err="1"/>
              <a:t>ответственность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сеть</a:t>
            </a:r>
            <a:r>
              <a:rPr sz="2000" dirty="0"/>
              <a:t> и </a:t>
            </a:r>
            <a:r>
              <a:rPr sz="2000" dirty="0" err="1"/>
              <a:t>отказоустойчивость</a:t>
            </a:r>
            <a:r>
              <a:rPr sz="2000" dirty="0"/>
              <a:t> </a:t>
            </a:r>
            <a:r>
              <a:rPr sz="2000" dirty="0" err="1"/>
              <a:t>оборудования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/>
              <a:t>В </a:t>
            </a:r>
            <a:r>
              <a:rPr sz="2000" dirty="0" err="1"/>
              <a:t>связи</a:t>
            </a:r>
            <a:r>
              <a:rPr sz="2000" dirty="0"/>
              <a:t> с </a:t>
            </a:r>
            <a:r>
              <a:rPr sz="2000" dirty="0" err="1"/>
              <a:t>этим</a:t>
            </a:r>
            <a:r>
              <a:rPr sz="2000" dirty="0"/>
              <a:t> </a:t>
            </a:r>
            <a:r>
              <a:rPr sz="2000" dirty="0" err="1"/>
              <a:t>нужно</a:t>
            </a:r>
            <a:r>
              <a:rPr sz="2000" dirty="0"/>
              <a:t> </a:t>
            </a:r>
            <a:r>
              <a:rPr sz="2000" dirty="0" err="1"/>
              <a:t>при</a:t>
            </a:r>
            <a:r>
              <a:rPr sz="2000" dirty="0"/>
              <a:t> </a:t>
            </a:r>
            <a:r>
              <a:rPr sz="2000" dirty="0" err="1"/>
              <a:t>проектировании</a:t>
            </a:r>
            <a:r>
              <a:rPr sz="2000" dirty="0"/>
              <a:t> </a:t>
            </a:r>
            <a:r>
              <a:rPr sz="2000" dirty="0" err="1"/>
              <a:t>программы</a:t>
            </a:r>
            <a:r>
              <a:rPr sz="2000" dirty="0"/>
              <a:t> </a:t>
            </a:r>
            <a:r>
              <a:rPr sz="2000" dirty="0" err="1"/>
              <a:t>обязательно</a:t>
            </a:r>
            <a:r>
              <a:rPr sz="2000" dirty="0"/>
              <a:t> </a:t>
            </a:r>
            <a:r>
              <a:rPr sz="2000" dirty="0" err="1"/>
              <a:t>обрабатывать</a:t>
            </a:r>
            <a:r>
              <a:rPr sz="2000" dirty="0"/>
              <a:t> </a:t>
            </a:r>
            <a:r>
              <a:rPr sz="2000" dirty="0" err="1"/>
              <a:t>недоступность</a:t>
            </a:r>
            <a:r>
              <a:rPr sz="2000" dirty="0"/>
              <a:t> и </a:t>
            </a:r>
            <a:r>
              <a:rPr sz="2000" dirty="0" err="1"/>
              <a:t>ошибки</a:t>
            </a:r>
            <a:r>
              <a:rPr sz="2000" dirty="0"/>
              <a:t> </a:t>
            </a:r>
            <a:r>
              <a:rPr sz="2000" dirty="0" err="1"/>
              <a:t>от</a:t>
            </a:r>
            <a:r>
              <a:rPr sz="2000" dirty="0"/>
              <a:t> </a:t>
            </a:r>
            <a:r>
              <a:rPr sz="2000" dirty="0" err="1"/>
              <a:t>внешней</a:t>
            </a:r>
            <a:r>
              <a:rPr sz="2000" dirty="0"/>
              <a:t> </a:t>
            </a:r>
            <a:r>
              <a:rPr sz="2000" dirty="0" err="1"/>
              <a:t>системы</a:t>
            </a:r>
            <a:r>
              <a:rPr sz="2000" dirty="0"/>
              <a:t>.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200"/>
            </a:pPr>
            <a:r>
              <a:rPr sz="2000" dirty="0" err="1"/>
              <a:t>Часто</a:t>
            </a:r>
            <a:r>
              <a:rPr sz="2000" dirty="0"/>
              <a:t> </a:t>
            </a:r>
            <a:r>
              <a:rPr sz="2000" dirty="0" err="1"/>
              <a:t>становится</a:t>
            </a:r>
            <a:r>
              <a:rPr sz="2000" dirty="0"/>
              <a:t> </a:t>
            </a:r>
            <a:r>
              <a:rPr sz="2000" dirty="0" err="1"/>
              <a:t>очень</a:t>
            </a:r>
            <a:r>
              <a:rPr sz="2000" dirty="0"/>
              <a:t> </a:t>
            </a:r>
            <a:r>
              <a:rPr sz="2000" dirty="0" err="1"/>
              <a:t>трудно</a:t>
            </a:r>
            <a:r>
              <a:rPr sz="2000" dirty="0"/>
              <a:t> </a:t>
            </a:r>
            <a:r>
              <a:rPr sz="2000" dirty="0" err="1"/>
              <a:t>разбить</a:t>
            </a:r>
            <a:r>
              <a:rPr sz="2000" dirty="0"/>
              <a:t> </a:t>
            </a:r>
            <a:r>
              <a:rPr sz="2000" dirty="0" err="1"/>
              <a:t>систему</a:t>
            </a:r>
            <a:r>
              <a:rPr sz="2000" dirty="0"/>
              <a:t>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сервисы</a:t>
            </a:r>
            <a:r>
              <a:rPr sz="2000" dirty="0"/>
              <a:t> </a:t>
            </a:r>
            <a:r>
              <a:rPr sz="2000" dirty="0" err="1"/>
              <a:t>из-за</a:t>
            </a:r>
            <a:r>
              <a:rPr sz="2000" dirty="0"/>
              <a:t> </a:t>
            </a:r>
            <a:r>
              <a:rPr sz="2000" dirty="0" err="1"/>
              <a:t>сильной</a:t>
            </a:r>
            <a:r>
              <a:rPr sz="2000" dirty="0"/>
              <a:t> </a:t>
            </a:r>
            <a:r>
              <a:rPr sz="2000" dirty="0" err="1"/>
              <a:t>связанности</a:t>
            </a:r>
            <a:r>
              <a:rPr sz="2000" dirty="0"/>
              <a:t> </a:t>
            </a:r>
            <a:r>
              <a:rPr sz="2000" dirty="0" err="1"/>
              <a:t>данных</a:t>
            </a:r>
            <a:r>
              <a:rPr sz="20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build="p" bldLvl="5" animBg="1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2D3031"/>
      </a:dk1>
      <a:lt1>
        <a:srgbClr val="2D3031"/>
      </a:lt1>
      <a:dk2>
        <a:srgbClr val="A7A7A7"/>
      </a:dk2>
      <a:lt2>
        <a:srgbClr val="535353"/>
      </a:lt2>
      <a:accent1>
        <a:srgbClr val="015BEC"/>
      </a:accent1>
      <a:accent2>
        <a:srgbClr val="FF6903"/>
      </a:accent2>
      <a:accent3>
        <a:srgbClr val="9703FE"/>
      </a:accent3>
      <a:accent4>
        <a:srgbClr val="00D1F2"/>
      </a:accent4>
      <a:accent5>
        <a:srgbClr val="FFC100"/>
      </a:accent5>
      <a:accent6>
        <a:srgbClr val="DAEDF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BEC"/>
      </a:accent1>
      <a:accent2>
        <a:srgbClr val="FF6903"/>
      </a:accent2>
      <a:accent3>
        <a:srgbClr val="9703FE"/>
      </a:accent3>
      <a:accent4>
        <a:srgbClr val="00D1F2"/>
      </a:accent4>
      <a:accent5>
        <a:srgbClr val="FFC100"/>
      </a:accent5>
      <a:accent6>
        <a:srgbClr val="DAEDF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481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>Office Theme</vt:lpstr>
      <vt:lpstr>Презентация PowerPoint</vt:lpstr>
      <vt:lpstr>План</vt:lpstr>
      <vt:lpstr>Концепция монолитного приложения</vt:lpstr>
      <vt:lpstr>Монолитные приложения</vt:lpstr>
      <vt:lpstr>Плюсы монолитной архитектуры</vt:lpstr>
      <vt:lpstr>Минусы монолитной архитектуры</vt:lpstr>
      <vt:lpstr>Плюсы микросервисной архитектуры</vt:lpstr>
      <vt:lpstr>Минусы микросервисной архитектуры</vt:lpstr>
      <vt:lpstr>Минусы микросервисной архитектуры</vt:lpstr>
      <vt:lpstr>Как понять что у нас микросервисы?</vt:lpstr>
      <vt:lpstr>Распределенная система</vt:lpstr>
      <vt:lpstr>Монолит vs. Микросервисы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Трошин Алексей Валентинович</dc:creator>
  <cp:lastModifiedBy>Трошин Алексей Валентинович</cp:lastModifiedBy>
  <cp:revision>45</cp:revision>
  <dcterms:modified xsi:type="dcterms:W3CDTF">2022-06-28T14:38:52Z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FD17F647-616A-4B2E-B234-2571578667AF</vt:lpwstr>
  </property>
  <property fmtid="{D5CDD505-2E9C-101B-9397-08002B2CF9AE}" pid="3" name="ArticulatePath">
    <vt:lpwstr>[tech-talk] Microservices (1) (2)</vt:lpwstr>
  </property>
</Properties>
</file>