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5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2D3031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F8"/>
          </a:solidFill>
        </a:fill>
      </a:tcStyle>
    </a:wholeTbl>
    <a:band2H>
      <a:tcTxStyle/>
      <a:tcStyle>
        <a:tcBdr/>
        <a:fill>
          <a:solidFill>
            <a:srgbClr val="E6E9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DCAFF"/>
          </a:solidFill>
        </a:fill>
      </a:tcStyle>
    </a:wholeTbl>
    <a:band2H>
      <a:tcTxStyle/>
      <a:tcStyle>
        <a:tcBdr/>
        <a:fill>
          <a:solidFill>
            <a:srgbClr val="EFE6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F8FF"/>
          </a:solidFill>
        </a:fill>
      </a:tcStyle>
    </a:wholeTbl>
    <a:band2H>
      <a:tcTxStyle/>
      <a:tcStyle>
        <a:tcBdr/>
        <a:fill>
          <a:solidFill>
            <a:srgbClr val="F8FC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CC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D303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solidFill>
            <a:srgbClr val="2D3031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solidFill>
            <a:srgbClr val="2D3031">
              <a:alpha val="20000"/>
            </a:srgbClr>
          </a:solidFill>
        </a:fill>
      </a:tcStyle>
    </a:firstCol>
    <a:la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50800" cap="flat">
              <a:solidFill>
                <a:srgbClr val="2D3031"/>
              </a:solidFill>
              <a:prstDash val="solid"/>
              <a:round/>
            </a:ln>
          </a:top>
          <a:bottom>
            <a:ln w="127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D3031"/>
        </a:fontRef>
        <a:srgbClr val="2D3031"/>
      </a:tcTxStyle>
      <a:tcStyle>
        <a:tcBdr>
          <a:left>
            <a:ln w="12700" cap="flat">
              <a:solidFill>
                <a:srgbClr val="2D3031"/>
              </a:solidFill>
              <a:prstDash val="solid"/>
              <a:round/>
            </a:ln>
          </a:left>
          <a:right>
            <a:ln w="12700" cap="flat">
              <a:solidFill>
                <a:srgbClr val="2D3031"/>
              </a:solidFill>
              <a:prstDash val="solid"/>
              <a:round/>
            </a:ln>
          </a:right>
          <a:top>
            <a:ln w="12700" cap="flat">
              <a:solidFill>
                <a:srgbClr val="2D3031"/>
              </a:solidFill>
              <a:prstDash val="solid"/>
              <a:round/>
            </a:ln>
          </a:top>
          <a:bottom>
            <a:ln w="25400" cap="flat">
              <a:solidFill>
                <a:srgbClr val="2D3031"/>
              </a:solidFill>
              <a:prstDash val="solid"/>
              <a:round/>
            </a:ln>
          </a:bottom>
          <a:insideH>
            <a:ln w="12700" cap="flat">
              <a:solidFill>
                <a:srgbClr val="2D3031"/>
              </a:solidFill>
              <a:prstDash val="solid"/>
              <a:round/>
            </a:ln>
          </a:insideH>
          <a:insideV>
            <a:ln w="12700" cap="flat">
              <a:solidFill>
                <a:srgbClr val="2D303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акцид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БРАЗЕЦ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ОБРАЗЕЦ ЗАГОЛОВКА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шмутц">
    <p:bg>
      <p:bgPr>
        <a:solidFill>
          <a:srgbClr val="2D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БРАЗЕЦ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ОБРАЗЕЦ ЗАГОЛОВКА</a:t>
            </a:r>
          </a:p>
        </p:txBody>
      </p:sp>
      <p:pic>
        <p:nvPicPr>
          <p:cNvPr id="21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9"/>
            <a:ext cx="2887593" cy="879067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е раздел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550979" y="445131"/>
            <a:ext cx="8854279" cy="8790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D3031"/>
                </a:solidFill>
              </a:defRPr>
            </a:lvl1pPr>
          </a:lstStyle>
          <a:p>
            <a:r>
              <a:t>ОБРАЗЕЦ ЗАГОЛОВКА</a:t>
            </a:r>
          </a:p>
        </p:txBody>
      </p:sp>
      <p:pic>
        <p:nvPicPr>
          <p:cNvPr id="30" name="Рисунок 7" descr="Рисунок 7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утри раздел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27299" y="864934"/>
            <a:ext cx="10515601" cy="540121"/>
          </a:xfrm>
          <a:prstGeom prst="rect">
            <a:avLst/>
          </a:prstGeom>
        </p:spPr>
        <p:txBody>
          <a:bodyPr/>
          <a:lstStyle>
            <a:lvl1pPr marR="5080" indent="12700">
              <a:lnSpc>
                <a:spcPct val="103298"/>
              </a:lnSpc>
              <a:spcBef>
                <a:spcPts val="100"/>
              </a:spcBef>
              <a:defRPr sz="2500" b="1" spc="-15">
                <a:solidFill>
                  <a:srgbClr val="2D303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pic>
        <p:nvPicPr>
          <p:cNvPr id="48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внутри раздела (справо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527800" y="864935"/>
            <a:ext cx="5148263" cy="573573"/>
          </a:xfrm>
          <a:prstGeom prst="rect">
            <a:avLst/>
          </a:prstGeom>
        </p:spPr>
        <p:txBody>
          <a:bodyPr/>
          <a:lstStyle>
            <a:lvl1pPr marR="5080" indent="12700">
              <a:lnSpc>
                <a:spcPct val="103298"/>
              </a:lnSpc>
              <a:spcBef>
                <a:spcPts val="100"/>
              </a:spcBef>
              <a:defRPr sz="2500" b="1" spc="-15">
                <a:solidFill>
                  <a:srgbClr val="2D3031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pic>
        <p:nvPicPr>
          <p:cNvPr id="57" name="Рисунок 10" descr="Рисунок 10"/>
          <p:cNvPicPr>
            <a:picLocks noChangeAspect="1"/>
          </p:cNvPicPr>
          <p:nvPr/>
        </p:nvPicPr>
        <p:blipFill>
          <a:blip r:embed="rId2">
            <a:extLst/>
          </a:blip>
          <a:srcRect t="85582" r="73359"/>
          <a:stretch>
            <a:fillRect/>
          </a:stretch>
        </p:blipFill>
        <p:spPr>
          <a:xfrm>
            <a:off x="39757" y="5949948"/>
            <a:ext cx="2887593" cy="879068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300"/>
              </a:lnSpc>
              <a:defRPr sz="1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чисты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550979" y="445131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ОБРАЗЕЦ ЗАГОЛОВКА</a:t>
            </a:r>
          </a:p>
        </p:txBody>
      </p:sp>
      <p:pic>
        <p:nvPicPr>
          <p:cNvPr id="3" name="Рисунок 5" descr="Рисунок 5"/>
          <p:cNvPicPr>
            <a:picLocks noChangeAspect="1"/>
          </p:cNvPicPr>
          <p:nvPr/>
        </p:nvPicPr>
        <p:blipFill>
          <a:blip r:embed="rId8">
            <a:extLst/>
          </a:blip>
          <a:srcRect t="85582" r="59078"/>
          <a:stretch>
            <a:fillRect/>
          </a:stretch>
        </p:blipFill>
        <p:spPr>
          <a:xfrm>
            <a:off x="39757" y="5949949"/>
            <a:ext cx="4435407" cy="87906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25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3" descr="Рисунок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Номер слайда 1"/>
          <p:cNvSpPr txBox="1">
            <a:spLocks noGrp="1"/>
          </p:cNvSpPr>
          <p:nvPr>
            <p:ph type="sldNum" sz="quarter" idx="4294967295"/>
          </p:nvPr>
        </p:nvSpPr>
        <p:spPr>
          <a:xfrm>
            <a:off x="11960723" y="6365875"/>
            <a:ext cx="231278" cy="27196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t"/>
          <a:lstStyle>
            <a:lvl1pPr>
              <a:lnSpc>
                <a:spcPts val="1300"/>
              </a:lnSpc>
              <a:defRPr sz="1800"/>
            </a:lvl1pPr>
          </a:lstStyle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76" name="object 27"/>
          <p:cNvSpPr txBox="1"/>
          <p:nvPr/>
        </p:nvSpPr>
        <p:spPr>
          <a:xfrm>
            <a:off x="333973" y="4830094"/>
            <a:ext cx="7512568" cy="1033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lnSpc>
                <a:spcPts val="8500"/>
              </a:lnSpc>
              <a:spcBef>
                <a:spcPts val="1300"/>
              </a:spcBef>
              <a:defRPr sz="6400" spc="11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rPr lang="ru-RU" dirty="0"/>
              <a:t>МОНИТОРИНГ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/>
              <a:t>Jaeger</a:t>
            </a:r>
          </a:p>
        </p:txBody>
      </p:sp>
      <p:sp>
        <p:nvSpPr>
          <p:cNvPr id="118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11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9900" y="1285593"/>
            <a:ext cx="10267950" cy="450816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24A40AF7-0E43-45D7-BAAB-5ADD89318C1A}"/>
              </a:ext>
            </a:extLst>
          </p:cNvPr>
          <p:cNvSpPr/>
          <p:nvPr/>
        </p:nvSpPr>
        <p:spPr>
          <a:xfrm>
            <a:off x="1882066" y="1970843"/>
            <a:ext cx="1136342" cy="40837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D28F7CAE-E8A8-404F-8A00-4E883A56B41A}"/>
              </a:ext>
            </a:extLst>
          </p:cNvPr>
          <p:cNvSpPr/>
          <p:nvPr/>
        </p:nvSpPr>
        <p:spPr>
          <a:xfrm>
            <a:off x="1805866" y="4478785"/>
            <a:ext cx="1136342" cy="408373"/>
          </a:xfrm>
          <a:prstGeom prst="ellipse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BA975B2D-955D-4D1C-8044-4CC6519ACC36}"/>
              </a:ext>
            </a:extLst>
          </p:cNvPr>
          <p:cNvCxnSpPr>
            <a:cxnSpLocks/>
          </p:cNvCxnSpPr>
          <p:nvPr/>
        </p:nvCxnSpPr>
        <p:spPr>
          <a:xfrm>
            <a:off x="3018408" y="2126055"/>
            <a:ext cx="2982342" cy="253161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38942" y="6362050"/>
            <a:ext cx="144538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122" name="Рисунок 5" descr="Рисунок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57050"/>
            <a:ext cx="12192000" cy="6143900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dirty="0"/>
              <a:t>Jaeger</a:t>
            </a:r>
          </a:p>
        </p:txBody>
      </p:sp>
      <p:sp>
        <p:nvSpPr>
          <p:cNvPr id="125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29516" y="6362050"/>
            <a:ext cx="153964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126" name="TextBox 56"/>
          <p:cNvSpPr txBox="1"/>
          <p:nvPr/>
        </p:nvSpPr>
        <p:spPr>
          <a:xfrm>
            <a:off x="1750098" y="2467856"/>
            <a:ext cx="1149785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1"/>
                </a:solidFill>
              </a:defRPr>
            </a:pPr>
            <a:r>
              <a:t>No Trace Id</a:t>
            </a:r>
            <a:endParaRPr sz="1100"/>
          </a:p>
          <a:p>
            <a:pPr>
              <a:defRPr sz="1200">
                <a:solidFill>
                  <a:schemeClr val="accent1"/>
                </a:solidFill>
              </a:defRPr>
            </a:pPr>
            <a:r>
              <a:t>No Span Id</a:t>
            </a:r>
          </a:p>
        </p:txBody>
      </p:sp>
      <p:sp>
        <p:nvSpPr>
          <p:cNvPr id="127" name="Прямая со стрелкой 57"/>
          <p:cNvSpPr/>
          <p:nvPr/>
        </p:nvSpPr>
        <p:spPr>
          <a:xfrm>
            <a:off x="1618550" y="3000364"/>
            <a:ext cx="1539461" cy="1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8" name="Прямая со стрелкой 58"/>
          <p:cNvSpPr/>
          <p:nvPr/>
        </p:nvSpPr>
        <p:spPr>
          <a:xfrm>
            <a:off x="8198442" y="3000364"/>
            <a:ext cx="1874786" cy="1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9" name="TextBox 59"/>
          <p:cNvSpPr txBox="1"/>
          <p:nvPr/>
        </p:nvSpPr>
        <p:spPr>
          <a:xfrm>
            <a:off x="4933920" y="2467856"/>
            <a:ext cx="1398247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1"/>
                </a:solidFill>
              </a:defRPr>
            </a:pPr>
            <a:r>
              <a:t>Trace Id = 100</a:t>
            </a:r>
            <a:endParaRPr sz="1100"/>
          </a:p>
          <a:p>
            <a:pPr>
              <a:defRPr sz="1200">
                <a:solidFill>
                  <a:schemeClr val="accent1"/>
                </a:solidFill>
              </a:defRPr>
            </a:pPr>
            <a:r>
              <a:t>Span Id = 100</a:t>
            </a:r>
          </a:p>
        </p:txBody>
      </p:sp>
      <p:sp>
        <p:nvSpPr>
          <p:cNvPr id="130" name="TextBox 61"/>
          <p:cNvSpPr txBox="1"/>
          <p:nvPr/>
        </p:nvSpPr>
        <p:spPr>
          <a:xfrm>
            <a:off x="8374781" y="2467856"/>
            <a:ext cx="1398247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1"/>
                </a:solidFill>
              </a:defRPr>
            </a:pPr>
            <a:r>
              <a:t>Trace Id = 100</a:t>
            </a:r>
            <a:endParaRPr sz="1100"/>
          </a:p>
          <a:p>
            <a:pPr>
              <a:defRPr sz="1200">
                <a:solidFill>
                  <a:schemeClr val="accent1"/>
                </a:solidFill>
              </a:defRPr>
            </a:pPr>
            <a:r>
              <a:t>Span Id = 200</a:t>
            </a:r>
          </a:p>
        </p:txBody>
      </p:sp>
      <p:sp>
        <p:nvSpPr>
          <p:cNvPr id="131" name="TextBox 63"/>
          <p:cNvSpPr txBox="1"/>
          <p:nvPr/>
        </p:nvSpPr>
        <p:spPr>
          <a:xfrm>
            <a:off x="4933920" y="4237771"/>
            <a:ext cx="1398247" cy="350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chemeClr val="accent1"/>
                </a:solidFill>
              </a:defRPr>
            </a:pPr>
            <a:r>
              <a:t>Trace Id = 100</a:t>
            </a:r>
            <a:endParaRPr sz="1100"/>
          </a:p>
          <a:p>
            <a:pPr>
              <a:defRPr sz="1200">
                <a:solidFill>
                  <a:schemeClr val="accent1"/>
                </a:solidFill>
              </a:defRPr>
            </a:pPr>
            <a:r>
              <a:t>Span Id = 300</a:t>
            </a:r>
          </a:p>
        </p:txBody>
      </p:sp>
      <p:pic>
        <p:nvPicPr>
          <p:cNvPr id="132" name="Рисунок 64" descr="Рисунок 6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414172" y="2406680"/>
            <a:ext cx="1204379" cy="12043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7" name="Группа 66"/>
          <p:cNvGrpSpPr/>
          <p:nvPr/>
        </p:nvGrpSpPr>
        <p:grpSpPr>
          <a:xfrm>
            <a:off x="3158009" y="2304280"/>
            <a:ext cx="1582825" cy="1275752"/>
            <a:chOff x="0" y="0"/>
            <a:chExt cx="1582824" cy="1275751"/>
          </a:xfrm>
        </p:grpSpPr>
        <p:grpSp>
          <p:nvGrpSpPr>
            <p:cNvPr id="135" name="Группа 69"/>
            <p:cNvGrpSpPr/>
            <p:nvPr/>
          </p:nvGrpSpPr>
          <p:grpSpPr>
            <a:xfrm>
              <a:off x="0" y="0"/>
              <a:ext cx="1582825" cy="1275752"/>
              <a:chOff x="0" y="0"/>
              <a:chExt cx="1582824" cy="1275751"/>
            </a:xfrm>
          </p:grpSpPr>
          <p:sp>
            <p:nvSpPr>
              <p:cNvPr id="133" name="Скругленный прямоугольник 78"/>
              <p:cNvSpPr/>
              <p:nvPr/>
            </p:nvSpPr>
            <p:spPr>
              <a:xfrm>
                <a:off x="0" y="0"/>
                <a:ext cx="1582825" cy="1275752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34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4184" t="26481" r="24062" b="25948"/>
              <a:stretch>
                <a:fillRect/>
              </a:stretch>
            </p:blipFill>
            <p:spPr>
              <a:xfrm>
                <a:off x="367569" y="426299"/>
                <a:ext cx="847686" cy="7012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36" name="TextBox 73"/>
            <p:cNvSpPr txBox="1"/>
            <p:nvPr/>
          </p:nvSpPr>
          <p:spPr>
            <a:xfrm>
              <a:off x="321708" y="102399"/>
              <a:ext cx="916922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Service A</a:t>
              </a:r>
            </a:p>
          </p:txBody>
        </p:sp>
      </p:grpSp>
      <p:grpSp>
        <p:nvGrpSpPr>
          <p:cNvPr id="142" name="Группа 82"/>
          <p:cNvGrpSpPr/>
          <p:nvPr/>
        </p:nvGrpSpPr>
        <p:grpSpPr>
          <a:xfrm>
            <a:off x="7134355" y="4133963"/>
            <a:ext cx="1582825" cy="1275752"/>
            <a:chOff x="0" y="0"/>
            <a:chExt cx="1582824" cy="1275751"/>
          </a:xfrm>
        </p:grpSpPr>
        <p:grpSp>
          <p:nvGrpSpPr>
            <p:cNvPr id="140" name="Группа 84"/>
            <p:cNvGrpSpPr/>
            <p:nvPr/>
          </p:nvGrpSpPr>
          <p:grpSpPr>
            <a:xfrm>
              <a:off x="0" y="0"/>
              <a:ext cx="1582825" cy="1275752"/>
              <a:chOff x="0" y="0"/>
              <a:chExt cx="1582824" cy="1275751"/>
            </a:xfrm>
          </p:grpSpPr>
          <p:sp>
            <p:nvSpPr>
              <p:cNvPr id="138" name="Скругленный прямоугольник 86"/>
              <p:cNvSpPr/>
              <p:nvPr/>
            </p:nvSpPr>
            <p:spPr>
              <a:xfrm>
                <a:off x="0" y="0"/>
                <a:ext cx="1582825" cy="1275752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39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4184" t="26481" r="24062" b="25948"/>
              <a:stretch>
                <a:fillRect/>
              </a:stretch>
            </p:blipFill>
            <p:spPr>
              <a:xfrm>
                <a:off x="367569" y="426299"/>
                <a:ext cx="847686" cy="7012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1" name="TextBox 85"/>
            <p:cNvSpPr txBox="1"/>
            <p:nvPr/>
          </p:nvSpPr>
          <p:spPr>
            <a:xfrm>
              <a:off x="332952" y="117634"/>
              <a:ext cx="916922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Service D</a:t>
              </a:r>
            </a:p>
          </p:txBody>
        </p:sp>
      </p:grpSp>
      <p:grpSp>
        <p:nvGrpSpPr>
          <p:cNvPr id="147" name="Группа 88"/>
          <p:cNvGrpSpPr/>
          <p:nvPr/>
        </p:nvGrpSpPr>
        <p:grpSpPr>
          <a:xfrm>
            <a:off x="6615618" y="2304280"/>
            <a:ext cx="1582825" cy="1275752"/>
            <a:chOff x="0" y="0"/>
            <a:chExt cx="1582824" cy="1275751"/>
          </a:xfrm>
        </p:grpSpPr>
        <p:grpSp>
          <p:nvGrpSpPr>
            <p:cNvPr id="145" name="Группа 89"/>
            <p:cNvGrpSpPr/>
            <p:nvPr/>
          </p:nvGrpSpPr>
          <p:grpSpPr>
            <a:xfrm>
              <a:off x="0" y="0"/>
              <a:ext cx="1582825" cy="1275752"/>
              <a:chOff x="0" y="0"/>
              <a:chExt cx="1582824" cy="1275751"/>
            </a:xfrm>
          </p:grpSpPr>
          <p:sp>
            <p:nvSpPr>
              <p:cNvPr id="143" name="Скругленный прямоугольник 91"/>
              <p:cNvSpPr/>
              <p:nvPr/>
            </p:nvSpPr>
            <p:spPr>
              <a:xfrm>
                <a:off x="0" y="0"/>
                <a:ext cx="1582825" cy="1275752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4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4184" t="26481" r="24062" b="25948"/>
              <a:stretch>
                <a:fillRect/>
              </a:stretch>
            </p:blipFill>
            <p:spPr>
              <a:xfrm>
                <a:off x="367569" y="426299"/>
                <a:ext cx="847686" cy="7012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46" name="TextBox 90"/>
            <p:cNvSpPr txBox="1"/>
            <p:nvPr/>
          </p:nvSpPr>
          <p:spPr>
            <a:xfrm>
              <a:off x="332952" y="105277"/>
              <a:ext cx="916922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Service B</a:t>
              </a:r>
            </a:p>
          </p:txBody>
        </p:sp>
      </p:grpSp>
      <p:grpSp>
        <p:nvGrpSpPr>
          <p:cNvPr id="152" name="Группа 93"/>
          <p:cNvGrpSpPr/>
          <p:nvPr/>
        </p:nvGrpSpPr>
        <p:grpSpPr>
          <a:xfrm>
            <a:off x="10073227" y="2304280"/>
            <a:ext cx="1582825" cy="1275752"/>
            <a:chOff x="0" y="0"/>
            <a:chExt cx="1582824" cy="1275751"/>
          </a:xfrm>
        </p:grpSpPr>
        <p:grpSp>
          <p:nvGrpSpPr>
            <p:cNvPr id="150" name="Группа 94"/>
            <p:cNvGrpSpPr/>
            <p:nvPr/>
          </p:nvGrpSpPr>
          <p:grpSpPr>
            <a:xfrm>
              <a:off x="0" y="0"/>
              <a:ext cx="1582825" cy="1275752"/>
              <a:chOff x="0" y="0"/>
              <a:chExt cx="1582824" cy="1275751"/>
            </a:xfrm>
          </p:grpSpPr>
          <p:sp>
            <p:nvSpPr>
              <p:cNvPr id="148" name="Скругленный прямоугольник 96"/>
              <p:cNvSpPr/>
              <p:nvPr/>
            </p:nvSpPr>
            <p:spPr>
              <a:xfrm>
                <a:off x="0" y="0"/>
                <a:ext cx="1582825" cy="1275752"/>
              </a:xfrm>
              <a:prstGeom prst="roundRect">
                <a:avLst>
                  <a:gd name="adj" fmla="val 16667"/>
                </a:avLst>
              </a:prstGeom>
              <a:solidFill>
                <a:srgbClr val="F2F2F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pic>
            <p:nvPicPr>
              <p:cNvPr id="149" name="Picture 2" descr="Picture 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24184" t="26481" r="24062" b="25948"/>
              <a:stretch>
                <a:fillRect/>
              </a:stretch>
            </p:blipFill>
            <p:spPr>
              <a:xfrm>
                <a:off x="367569" y="426299"/>
                <a:ext cx="847686" cy="7012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51" name="TextBox 95"/>
            <p:cNvSpPr txBox="1"/>
            <p:nvPr/>
          </p:nvSpPr>
          <p:spPr>
            <a:xfrm>
              <a:off x="332952" y="105277"/>
              <a:ext cx="916922" cy="1973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400"/>
              </a:lvl1pPr>
            </a:lstStyle>
            <a:p>
              <a:r>
                <a:t>Service C</a:t>
              </a:r>
            </a:p>
          </p:txBody>
        </p:sp>
      </p:grpSp>
      <p:sp>
        <p:nvSpPr>
          <p:cNvPr id="153" name="Прямая со стрелкой 98"/>
          <p:cNvSpPr/>
          <p:nvPr/>
        </p:nvSpPr>
        <p:spPr>
          <a:xfrm>
            <a:off x="4740833" y="3000364"/>
            <a:ext cx="1934899" cy="1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5" name="Соединительная линия уступом 99"/>
          <p:cNvSpPr/>
          <p:nvPr/>
        </p:nvSpPr>
        <p:spPr>
          <a:xfrm>
            <a:off x="3948430" y="3578859"/>
            <a:ext cx="3185161" cy="11925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chemeClr val="accent1"/>
            </a:solidFill>
            <a:tailEnd type="triangle"/>
          </a:ln>
        </p:spPr>
        <p:txBody>
          <a:bodyPr/>
          <a:lstStyle/>
          <a:p>
            <a:endParaRPr/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ru-RU" dirty="0"/>
              <a:t>План лекции</a:t>
            </a:r>
          </a:p>
        </p:txBody>
      </p:sp>
      <p:sp>
        <p:nvSpPr>
          <p:cNvPr id="79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0" name="object 16"/>
          <p:cNvSpPr txBox="1"/>
          <p:nvPr/>
        </p:nvSpPr>
        <p:spPr>
          <a:xfrm>
            <a:off x="515845" y="1768193"/>
            <a:ext cx="11040634" cy="3161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en-US" sz="2000" dirty="0"/>
              <a:t> </a:t>
            </a:r>
            <a:r>
              <a:rPr sz="2000" dirty="0" err="1"/>
              <a:t>Мониторинг</a:t>
            </a:r>
            <a:r>
              <a:rPr sz="2000" dirty="0"/>
              <a:t>: Grafana &amp; Prometheus</a:t>
            </a:r>
          </a:p>
          <a:p>
            <a:pPr marL="681037" marR="256540" lvl="1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 err="1"/>
              <a:t>Формат</a:t>
            </a:r>
            <a:r>
              <a:rPr sz="2000" dirty="0"/>
              <a:t> </a:t>
            </a:r>
            <a:r>
              <a:rPr sz="2000" dirty="0" err="1"/>
              <a:t>метрик</a:t>
            </a:r>
            <a:endParaRPr sz="2000" dirty="0"/>
          </a:p>
          <a:p>
            <a:pPr marL="681037" marR="256540" lvl="1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sz="2000" dirty="0"/>
              <a:t>Alerting</a:t>
            </a:r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en-US" sz="2000" dirty="0"/>
              <a:t> </a:t>
            </a:r>
            <a:r>
              <a:rPr sz="2000" dirty="0" err="1"/>
              <a:t>Журналирование</a:t>
            </a:r>
            <a:r>
              <a:rPr sz="2000" dirty="0"/>
              <a:t>: ELK Stack &amp; </a:t>
            </a:r>
            <a:r>
              <a:rPr sz="2000" dirty="0" err="1"/>
              <a:t>Filebeat</a:t>
            </a:r>
            <a:endParaRPr sz="2000" dirty="0"/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en-US" sz="2000" dirty="0"/>
              <a:t> </a:t>
            </a:r>
            <a:r>
              <a:rPr sz="2000" dirty="0" err="1"/>
              <a:t>Трассировка</a:t>
            </a:r>
            <a:r>
              <a:rPr sz="2000" dirty="0"/>
              <a:t>: Jaeger</a:t>
            </a:r>
          </a:p>
          <a:p>
            <a:pPr marL="681037" marR="256540" lvl="1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en-US" sz="2000" dirty="0"/>
              <a:t> </a:t>
            </a:r>
            <a:r>
              <a:rPr sz="2000" dirty="0" err="1"/>
              <a:t>TraceID</a:t>
            </a:r>
            <a:r>
              <a:rPr sz="2000" dirty="0"/>
              <a:t>, </a:t>
            </a:r>
            <a:r>
              <a:rPr sz="2000" dirty="0" err="1"/>
              <a:t>SpanID</a:t>
            </a:r>
            <a:r>
              <a:rPr lang="en-US" sz="2000" dirty="0"/>
              <a:t>;</a:t>
            </a:r>
            <a:r>
              <a:rPr sz="2000" dirty="0"/>
              <a:t> </a:t>
            </a:r>
            <a:r>
              <a:rPr lang="ru-RU" sz="2000" dirty="0"/>
              <a:t>реализация </a:t>
            </a:r>
            <a:r>
              <a:rPr sz="2000" dirty="0" err="1"/>
              <a:t>на</a:t>
            </a:r>
            <a:r>
              <a:rPr sz="2000" dirty="0"/>
              <a:t> </a:t>
            </a:r>
            <a:r>
              <a:rPr sz="2000" dirty="0" err="1"/>
              <a:t>уровне</a:t>
            </a:r>
            <a:r>
              <a:rPr sz="2000" dirty="0"/>
              <a:t> </a:t>
            </a:r>
            <a:r>
              <a:rPr sz="2000" dirty="0" err="1"/>
              <a:t>приложения</a:t>
            </a:r>
            <a:endParaRPr sz="2000" dirty="0"/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1" build="p" bldLvl="5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ru-RU" dirty="0"/>
              <a:t>Схема взаимодействия сервисов</a:t>
            </a:r>
          </a:p>
        </p:txBody>
      </p:sp>
      <p:sp>
        <p:nvSpPr>
          <p:cNvPr id="83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84" name="Рисунок 6" descr="Рисунок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6478" y="1521102"/>
            <a:ext cx="3311699" cy="3954559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Получить список заказов пользователя.…"/>
          <p:cNvSpPr txBox="1"/>
          <p:nvPr/>
        </p:nvSpPr>
        <p:spPr>
          <a:xfrm>
            <a:off x="5654423" y="2337517"/>
            <a:ext cx="5345051" cy="2702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ru-RU" sz="2000" dirty="0"/>
              <a:t> </a:t>
            </a:r>
            <a:r>
              <a:rPr sz="2000" dirty="0" err="1"/>
              <a:t>Получить</a:t>
            </a:r>
            <a:r>
              <a:rPr sz="2000" dirty="0"/>
              <a:t> </a:t>
            </a:r>
            <a:r>
              <a:rPr sz="2000" dirty="0" err="1"/>
              <a:t>список</a:t>
            </a:r>
            <a:r>
              <a:rPr sz="2000" dirty="0"/>
              <a:t> </a:t>
            </a:r>
            <a:r>
              <a:rPr sz="2000" dirty="0" err="1"/>
              <a:t>заказов</a:t>
            </a:r>
            <a:r>
              <a:rPr sz="2000" dirty="0"/>
              <a:t> </a:t>
            </a:r>
            <a:r>
              <a:rPr sz="2000" dirty="0" err="1"/>
              <a:t>пользователя</a:t>
            </a:r>
            <a:endParaRPr sz="2000" dirty="0"/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ru-RU" sz="2000" dirty="0"/>
              <a:t> </a:t>
            </a:r>
            <a:r>
              <a:rPr sz="2000" dirty="0" err="1"/>
              <a:t>Информация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конкретному</a:t>
            </a:r>
            <a:r>
              <a:rPr sz="2000" dirty="0"/>
              <a:t> </a:t>
            </a:r>
            <a:r>
              <a:rPr sz="2000" dirty="0" err="1"/>
              <a:t>заказу</a:t>
            </a:r>
            <a:endParaRPr sz="2000" dirty="0"/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ru-RU" sz="2000" dirty="0"/>
              <a:t> </a:t>
            </a:r>
            <a:r>
              <a:rPr sz="2000" dirty="0" err="1"/>
              <a:t>Купить</a:t>
            </a:r>
            <a:r>
              <a:rPr sz="2000" dirty="0"/>
              <a:t> </a:t>
            </a:r>
            <a:r>
              <a:rPr sz="2000" dirty="0" err="1"/>
              <a:t>товар</a:t>
            </a:r>
            <a:endParaRPr sz="2000" dirty="0"/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ru-RU" sz="2000" dirty="0"/>
              <a:t> </a:t>
            </a:r>
            <a:r>
              <a:rPr sz="2000" dirty="0" err="1"/>
              <a:t>Вернуть</a:t>
            </a:r>
            <a:r>
              <a:rPr sz="2000" dirty="0"/>
              <a:t> </a:t>
            </a:r>
            <a:r>
              <a:rPr sz="2000" dirty="0" err="1"/>
              <a:t>заказ</a:t>
            </a:r>
            <a:endParaRPr sz="2000" dirty="0"/>
          </a:p>
          <a:p>
            <a:pPr marL="223838" marR="256540" indent="-212725">
              <a:lnSpc>
                <a:spcPct val="150000"/>
              </a:lnSpc>
              <a:spcBef>
                <a:spcPts val="700"/>
              </a:spcBef>
              <a:buClr>
                <a:schemeClr val="accent1"/>
              </a:buClr>
              <a:buSzPct val="100000"/>
              <a:buFont typeface="Arial"/>
              <a:buChar char="●"/>
              <a:defRPr sz="2400"/>
            </a:pPr>
            <a:r>
              <a:rPr lang="ru-RU" sz="2000" dirty="0"/>
              <a:t> </a:t>
            </a:r>
            <a:r>
              <a:rPr sz="2000" dirty="0" err="1"/>
              <a:t>Запрос</a:t>
            </a:r>
            <a:r>
              <a:rPr sz="2000" dirty="0"/>
              <a:t> </a:t>
            </a:r>
            <a:r>
              <a:rPr sz="2000" dirty="0" err="1"/>
              <a:t>гарантии</a:t>
            </a:r>
            <a:r>
              <a:rPr sz="2000" dirty="0"/>
              <a:t> </a:t>
            </a:r>
            <a:r>
              <a:rPr sz="2000" dirty="0" err="1"/>
              <a:t>по</a:t>
            </a:r>
            <a:r>
              <a:rPr sz="2000" dirty="0"/>
              <a:t> </a:t>
            </a:r>
            <a:r>
              <a:rPr sz="2000" dirty="0" err="1"/>
              <a:t>заказу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460C29-97D3-4F10-9C5D-ACDD47DA5A93}"/>
              </a:ext>
            </a:extLst>
          </p:cNvPr>
          <p:cNvSpPr txBox="1"/>
          <p:nvPr/>
        </p:nvSpPr>
        <p:spPr>
          <a:xfrm>
            <a:off x="5947386" y="1407197"/>
            <a:ext cx="305307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Order</a:t>
            </a:r>
            <a:r>
              <a:rPr lang="ru-RU" sz="1200" dirty="0"/>
              <a:t> </a:t>
            </a:r>
            <a:r>
              <a:rPr lang="en-US" sz="1200" dirty="0"/>
              <a:t>Service</a:t>
            </a:r>
            <a:r>
              <a:rPr lang="ru-RU" sz="1200" dirty="0"/>
              <a:t> </a:t>
            </a:r>
            <a:r>
              <a:rPr lang="en-US" sz="1200" dirty="0"/>
              <a:t>-</a:t>
            </a:r>
            <a:r>
              <a:rPr lang="ru-RU" sz="1200" dirty="0"/>
              <a:t> сервис заказов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Store Service </a:t>
            </a: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-</a:t>
            </a: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интернет магазин (фронт)</a:t>
            </a: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dirty="0"/>
              <a:t>Warehouse Service - </a:t>
            </a:r>
            <a:r>
              <a:rPr lang="ru-RU" sz="1200" dirty="0"/>
              <a:t>склад</a:t>
            </a:r>
            <a:endParaRPr lang="en-US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Warranty Service – </a:t>
            </a: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гарантия сервис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Grafana &amp; </a:t>
            </a:r>
            <a:r>
              <a:rPr lang="en-US" dirty="0" err="1"/>
              <a:t>prometheus</a:t>
            </a:r>
            <a:endParaRPr lang="en-US" dirty="0"/>
          </a:p>
        </p:txBody>
      </p:sp>
      <p:sp>
        <p:nvSpPr>
          <p:cNvPr id="88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89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0850" y="1524000"/>
            <a:ext cx="9074150" cy="411289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48C9CC-051A-4C1A-A115-30F02254F68A}"/>
              </a:ext>
            </a:extLst>
          </p:cNvPr>
          <p:cNvSpPr txBox="1"/>
          <p:nvPr/>
        </p:nvSpPr>
        <p:spPr>
          <a:xfrm>
            <a:off x="4172505" y="3290501"/>
            <a:ext cx="21698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Сам ходит забирать метрики</a:t>
            </a:r>
          </a:p>
          <a:p>
            <a:r>
              <a:rPr lang="en-US" sz="1200" dirty="0"/>
              <a:t>Scraping - </a:t>
            </a:r>
            <a:r>
              <a:rPr lang="ru-RU" sz="1200" dirty="0"/>
              <a:t>выскабливание</a:t>
            </a:r>
            <a:endParaRPr kumimoji="0" lang="ru-RU" sz="12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86D689C3-287E-4F6B-9074-D5D393C24C32}"/>
              </a:ext>
            </a:extLst>
          </p:cNvPr>
          <p:cNvCxnSpPr/>
          <p:nvPr/>
        </p:nvCxnSpPr>
        <p:spPr>
          <a:xfrm flipH="1" flipV="1">
            <a:off x="2667000" y="2592280"/>
            <a:ext cx="1514383" cy="3195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69E8125C-D7DF-41C8-B819-999604B817DF}"/>
              </a:ext>
            </a:extLst>
          </p:cNvPr>
          <p:cNvCxnSpPr/>
          <p:nvPr/>
        </p:nvCxnSpPr>
        <p:spPr>
          <a:xfrm flipH="1">
            <a:off x="2667000" y="3290501"/>
            <a:ext cx="1505505" cy="27699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6ACDDCB-6D5E-4117-B716-99B3B21A20D1}"/>
              </a:ext>
            </a:extLst>
          </p:cNvPr>
          <p:cNvCxnSpPr>
            <a:stCxn id="2" idx="1"/>
          </p:cNvCxnSpPr>
          <p:nvPr/>
        </p:nvCxnSpPr>
        <p:spPr>
          <a:xfrm flipH="1">
            <a:off x="2667001" y="3521333"/>
            <a:ext cx="1505504" cy="100627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custDataLst>
      <p:tags r:id="rId1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6"/>
          <p:cNvSpPr txBox="1">
            <a:spLocks noGrp="1"/>
          </p:cNvSpPr>
          <p:nvPr>
            <p:ph type="title"/>
          </p:nvPr>
        </p:nvSpPr>
        <p:spPr>
          <a:xfrm>
            <a:off x="550978" y="445131"/>
            <a:ext cx="8854280" cy="8790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92" name="Рисунок 9" descr="Рисунок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66629"/>
            <a:ext cx="12192000" cy="61247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/>
          <a:p>
            <a:pPr>
              <a:defRPr spc="0">
                <a:solidFill>
                  <a:schemeClr val="accent1"/>
                </a:solidFill>
              </a:defRPr>
            </a:pPr>
            <a:r>
              <a:rPr lang="ru-RU" dirty="0"/>
              <a:t>Формат метрик </a:t>
            </a:r>
            <a:r>
              <a:rPr lang="en-US" dirty="0"/>
              <a:t>Prometheus</a:t>
            </a:r>
          </a:p>
        </p:txBody>
      </p:sp>
      <p:sp>
        <p:nvSpPr>
          <p:cNvPr id="95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96" name="Прямоугольник 4"/>
          <p:cNvSpPr txBox="1"/>
          <p:nvPr/>
        </p:nvSpPr>
        <p:spPr>
          <a:xfrm>
            <a:off x="550979" y="1562578"/>
            <a:ext cx="11285896" cy="4081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rgbClr val="93999B"/>
                </a:solidFill>
              </a:defRPr>
            </a:pPr>
            <a:r>
              <a:rPr dirty="0"/>
              <a:t># TYPE </a:t>
            </a:r>
            <a:r>
              <a:rPr dirty="0" err="1"/>
              <a:t>logback_events</a:t>
            </a:r>
            <a:r>
              <a:rPr dirty="0"/>
              <a:t> counter</a:t>
            </a:r>
            <a:br>
              <a:rPr dirty="0"/>
            </a:br>
            <a:r>
              <a:rPr dirty="0"/>
              <a:t># HELP </a:t>
            </a:r>
            <a:r>
              <a:rPr dirty="0" err="1"/>
              <a:t>logback_events</a:t>
            </a:r>
            <a:r>
              <a:rPr dirty="0"/>
              <a:t> Number of error level events that made it to the logs</a:t>
            </a:r>
            <a:br>
              <a:rPr dirty="0"/>
            </a:br>
            <a:r>
              <a:rPr dirty="0" err="1">
                <a:solidFill>
                  <a:srgbClr val="2D3031"/>
                </a:solidFill>
              </a:rPr>
              <a:t>logback_events_total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service",level</a:t>
            </a:r>
            <a:r>
              <a:rPr dirty="0">
                <a:solidFill>
                  <a:schemeClr val="accent1"/>
                </a:solidFill>
              </a:rPr>
              <a:t>="info"} 32.0</a:t>
            </a:r>
            <a:br>
              <a:rPr dirty="0">
                <a:solidFill>
                  <a:schemeClr val="accent1"/>
                </a:solidFill>
              </a:rPr>
            </a:br>
            <a:r>
              <a:rPr dirty="0" err="1">
                <a:solidFill>
                  <a:srgbClr val="2D3031"/>
                </a:solidFill>
              </a:rPr>
              <a:t>logback_events_total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service",level</a:t>
            </a:r>
            <a:r>
              <a:rPr dirty="0">
                <a:solidFill>
                  <a:schemeClr val="accent1"/>
                </a:solidFill>
              </a:rPr>
              <a:t>="trace"} 0.0</a:t>
            </a:r>
            <a:br>
              <a:rPr dirty="0">
                <a:solidFill>
                  <a:schemeClr val="accent1"/>
                </a:solidFill>
              </a:rPr>
            </a:br>
            <a:r>
              <a:rPr dirty="0" err="1">
                <a:solidFill>
                  <a:srgbClr val="2D3031"/>
                </a:solidFill>
              </a:rPr>
              <a:t>logback_events_total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service",level</a:t>
            </a:r>
            <a:r>
              <a:rPr dirty="0">
                <a:solidFill>
                  <a:schemeClr val="accent1"/>
                </a:solidFill>
              </a:rPr>
              <a:t>="warn"} 1.0</a:t>
            </a:r>
            <a:br>
              <a:rPr dirty="0">
                <a:solidFill>
                  <a:schemeClr val="accent1"/>
                </a:solidFill>
              </a:rPr>
            </a:br>
            <a:r>
              <a:rPr dirty="0" err="1">
                <a:solidFill>
                  <a:srgbClr val="2D3031"/>
                </a:solidFill>
              </a:rPr>
              <a:t>logback_events_total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service",level</a:t>
            </a:r>
            <a:r>
              <a:rPr dirty="0">
                <a:solidFill>
                  <a:schemeClr val="accent1"/>
                </a:solidFill>
              </a:rPr>
              <a:t>="error"} 0.0</a:t>
            </a:r>
            <a:br>
              <a:rPr dirty="0">
                <a:solidFill>
                  <a:schemeClr val="accent1"/>
                </a:solidFill>
              </a:rPr>
            </a:br>
            <a:r>
              <a:rPr dirty="0" err="1">
                <a:solidFill>
                  <a:srgbClr val="2D3031"/>
                </a:solidFill>
              </a:rPr>
              <a:t>logback_events_total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service",level</a:t>
            </a:r>
            <a:r>
              <a:rPr dirty="0">
                <a:solidFill>
                  <a:schemeClr val="accent1"/>
                </a:solidFill>
              </a:rPr>
              <a:t>="debug"} 78.0</a:t>
            </a:r>
            <a:br>
              <a:rPr dirty="0">
                <a:solidFill>
                  <a:schemeClr val="accent1"/>
                </a:solidFill>
              </a:rPr>
            </a:br>
            <a:br>
              <a:rPr dirty="0">
                <a:solidFill>
                  <a:schemeClr val="accent1"/>
                </a:solidFill>
              </a:rPr>
            </a:br>
            <a:r>
              <a:rPr dirty="0"/>
              <a:t>...</a:t>
            </a:r>
            <a:br>
              <a:rPr dirty="0"/>
            </a:br>
            <a:br>
              <a:rPr dirty="0"/>
            </a:br>
            <a:r>
              <a:rPr dirty="0"/>
              <a:t># TYPE </a:t>
            </a:r>
            <a:r>
              <a:rPr dirty="0" err="1"/>
              <a:t>jdbc_connections_max</a:t>
            </a:r>
            <a:r>
              <a:rPr dirty="0"/>
              <a:t> gauge</a:t>
            </a:r>
            <a:br>
              <a:rPr dirty="0"/>
            </a:br>
            <a:r>
              <a:rPr dirty="0"/>
              <a:t># HELP </a:t>
            </a:r>
            <a:r>
              <a:rPr dirty="0" err="1"/>
              <a:t>jdbc_connections_max</a:t>
            </a:r>
            <a:r>
              <a:rPr dirty="0"/>
              <a:t> Maximum number of active connections allocated at the same time.</a:t>
            </a:r>
            <a:br>
              <a:rPr dirty="0"/>
            </a:br>
            <a:r>
              <a:rPr dirty="0" err="1">
                <a:solidFill>
                  <a:srgbClr val="2D3031"/>
                </a:solidFill>
              </a:rPr>
              <a:t>jdbc_connections_max</a:t>
            </a:r>
            <a:r>
              <a:rPr dirty="0">
                <a:solidFill>
                  <a:schemeClr val="accent1"/>
                </a:solidFill>
              </a:rPr>
              <a:t>{application="store-</a:t>
            </a:r>
            <a:r>
              <a:rPr dirty="0" err="1">
                <a:solidFill>
                  <a:schemeClr val="accent1"/>
                </a:solidFill>
              </a:rPr>
              <a:t>service",name</a:t>
            </a:r>
            <a:r>
              <a:rPr dirty="0">
                <a:solidFill>
                  <a:schemeClr val="accent1"/>
                </a:solidFill>
              </a:rPr>
              <a:t>="</a:t>
            </a:r>
            <a:r>
              <a:rPr dirty="0" err="1">
                <a:solidFill>
                  <a:schemeClr val="accent1"/>
                </a:solidFill>
              </a:rPr>
              <a:t>dataSource</a:t>
            </a:r>
            <a:r>
              <a:rPr dirty="0">
                <a:solidFill>
                  <a:schemeClr val="accent1"/>
                </a:solidFill>
              </a:rPr>
              <a:t>"} 10.0</a:t>
            </a:r>
            <a:br>
              <a:rPr dirty="0">
                <a:solidFill>
                  <a:schemeClr val="accent1"/>
                </a:solidFill>
              </a:rPr>
            </a:br>
            <a:r>
              <a:rPr dirty="0"/>
              <a:t># EOF</a:t>
            </a: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/>
          <a:p>
            <a:pPr>
              <a:defRPr spc="0">
                <a:solidFill>
                  <a:schemeClr val="accent1"/>
                </a:solidFill>
              </a:defRPr>
            </a:pPr>
            <a:r>
              <a:rPr lang="ru-RU" dirty="0"/>
              <a:t>Типы метрик </a:t>
            </a:r>
            <a:r>
              <a:rPr lang="en-US" dirty="0"/>
              <a:t>Prometheus</a:t>
            </a:r>
          </a:p>
        </p:txBody>
      </p:sp>
      <p:sp>
        <p:nvSpPr>
          <p:cNvPr id="99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00" name="TextBox 1"/>
          <p:cNvSpPr txBox="1"/>
          <p:nvPr/>
        </p:nvSpPr>
        <p:spPr>
          <a:xfrm>
            <a:off x="9389266" y="3800021"/>
            <a:ext cx="2516041" cy="534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6000" tIns="36000" rIns="36000" bIns="36000" anchor="ctr">
            <a:spAutoFit/>
          </a:bodyPr>
          <a:lstStyle/>
          <a:p>
            <a:pPr>
              <a:spcBef>
                <a:spcPts val="1200"/>
              </a:spcBef>
            </a:pPr>
            <a:r>
              <a:rPr sz="1500" dirty="0" err="1"/>
              <a:t>объединение</a:t>
            </a:r>
            <a:r>
              <a:rPr sz="1500" dirty="0"/>
              <a:t> </a:t>
            </a:r>
            <a:r>
              <a:rPr sz="1500" dirty="0" err="1"/>
              <a:t>значений</a:t>
            </a:r>
            <a:r>
              <a:rPr sz="1500" dirty="0"/>
              <a:t> </a:t>
            </a:r>
            <a:r>
              <a:rPr sz="1500" dirty="0" err="1"/>
              <a:t>гистограммы</a:t>
            </a:r>
            <a:endParaRPr sz="1500" dirty="0"/>
          </a:p>
        </p:txBody>
      </p:sp>
      <p:pic>
        <p:nvPicPr>
          <p:cNvPr id="101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831" y="1675317"/>
            <a:ext cx="1371384" cy="1188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Рисунок 6" descr="Рисунок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729663" y="1675317"/>
            <a:ext cx="1141741" cy="1188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Рисунок 7" descr="Рисунок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937116" y="1675317"/>
            <a:ext cx="1153576" cy="11885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Рисунок 8" descr="Рисунок 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30499" y="1675317"/>
            <a:ext cx="1118619" cy="1188533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13"/>
          <p:cNvSpPr txBox="1"/>
          <p:nvPr/>
        </p:nvSpPr>
        <p:spPr>
          <a:xfrm>
            <a:off x="3254183" y="3753855"/>
            <a:ext cx="2674979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</a:pPr>
            <a:r>
              <a:rPr sz="1500" dirty="0" err="1"/>
              <a:t>метрика</a:t>
            </a:r>
            <a:r>
              <a:rPr sz="1500" dirty="0"/>
              <a:t>, </a:t>
            </a:r>
            <a:r>
              <a:rPr sz="1500" dirty="0" err="1"/>
              <a:t>которая</a:t>
            </a:r>
            <a:r>
              <a:rPr sz="1500" dirty="0"/>
              <a:t> </a:t>
            </a:r>
            <a:r>
              <a:rPr sz="1500" dirty="0" err="1"/>
              <a:t>может</a:t>
            </a:r>
            <a:r>
              <a:rPr sz="1500" dirty="0"/>
              <a:t> </a:t>
            </a:r>
            <a:r>
              <a:rPr sz="1500" dirty="0" err="1"/>
              <a:t>идти</a:t>
            </a:r>
            <a:r>
              <a:rPr sz="1500" dirty="0"/>
              <a:t> </a:t>
            </a:r>
            <a:r>
              <a:rPr sz="1500" dirty="0" err="1"/>
              <a:t>вверх</a:t>
            </a:r>
            <a:r>
              <a:rPr sz="1500" dirty="0"/>
              <a:t> </a:t>
            </a:r>
            <a:r>
              <a:rPr sz="1500" dirty="0" err="1"/>
              <a:t>или</a:t>
            </a:r>
            <a:r>
              <a:rPr sz="1500" dirty="0"/>
              <a:t> </a:t>
            </a:r>
            <a:r>
              <a:rPr sz="1500" dirty="0" err="1"/>
              <a:t>вниз</a:t>
            </a:r>
            <a:r>
              <a:rPr sz="1500" dirty="0"/>
              <a:t> в </a:t>
            </a:r>
            <a:r>
              <a:rPr sz="1500" dirty="0" err="1"/>
              <a:t>момент</a:t>
            </a:r>
            <a:r>
              <a:rPr sz="1500" dirty="0"/>
              <a:t> </a:t>
            </a:r>
            <a:r>
              <a:rPr sz="1500" dirty="0" err="1"/>
              <a:t>времени</a:t>
            </a:r>
            <a:r>
              <a:rPr sz="1500" dirty="0"/>
              <a:t> (</a:t>
            </a:r>
            <a:r>
              <a:rPr sz="1500" dirty="0" err="1"/>
              <a:t>например</a:t>
            </a:r>
            <a:r>
              <a:rPr sz="1500" dirty="0"/>
              <a:t>, </a:t>
            </a:r>
            <a:r>
              <a:rPr sz="1500" dirty="0" err="1"/>
              <a:t>температура</a:t>
            </a:r>
            <a:r>
              <a:rPr sz="1500" dirty="0"/>
              <a:t>)</a:t>
            </a:r>
          </a:p>
        </p:txBody>
      </p:sp>
      <p:sp>
        <p:nvSpPr>
          <p:cNvPr id="107" name="TextBox 15"/>
          <p:cNvSpPr txBox="1"/>
          <p:nvPr/>
        </p:nvSpPr>
        <p:spPr>
          <a:xfrm>
            <a:off x="6412872" y="3753855"/>
            <a:ext cx="2674979" cy="784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</a:pPr>
            <a:r>
              <a:rPr sz="1500" dirty="0" err="1"/>
              <a:t>частота</a:t>
            </a:r>
            <a:r>
              <a:rPr sz="1500" dirty="0"/>
              <a:t> </a:t>
            </a:r>
            <a:r>
              <a:rPr sz="1500" dirty="0" err="1"/>
              <a:t>наблюдений</a:t>
            </a:r>
            <a:r>
              <a:rPr sz="1500" dirty="0"/>
              <a:t>, </a:t>
            </a:r>
            <a:r>
              <a:rPr sz="1500" dirty="0" err="1"/>
              <a:t>объединенных</a:t>
            </a:r>
            <a:r>
              <a:rPr sz="1500" dirty="0"/>
              <a:t> в </a:t>
            </a:r>
            <a:r>
              <a:rPr sz="1500" dirty="0" err="1"/>
              <a:t>сегменты</a:t>
            </a:r>
            <a:r>
              <a:rPr sz="1500" dirty="0"/>
              <a:t> (</a:t>
            </a:r>
            <a:r>
              <a:rPr sz="1500" dirty="0" err="1"/>
              <a:t>например</a:t>
            </a:r>
            <a:r>
              <a:rPr sz="1500" dirty="0"/>
              <a:t>, </a:t>
            </a:r>
            <a:r>
              <a:rPr sz="1500" dirty="0" err="1"/>
              <a:t>время</a:t>
            </a:r>
            <a:r>
              <a:rPr sz="1500" dirty="0"/>
              <a:t> </a:t>
            </a:r>
            <a:r>
              <a:rPr sz="1500" dirty="0" err="1"/>
              <a:t>за</a:t>
            </a:r>
            <a:r>
              <a:rPr lang="ru-RU" sz="1500" dirty="0" err="1"/>
              <a:t>пр</a:t>
            </a:r>
            <a:r>
              <a:rPr sz="1500" dirty="0" err="1"/>
              <a:t>оса</a:t>
            </a:r>
            <a:r>
              <a:rPr sz="1500" dirty="0"/>
              <a:t>)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A9E3D7D6-1745-41A1-80C1-07A3D7725AEE}"/>
              </a:ext>
            </a:extLst>
          </p:cNvPr>
          <p:cNvSpPr txBox="1"/>
          <p:nvPr/>
        </p:nvSpPr>
        <p:spPr>
          <a:xfrm>
            <a:off x="436726" y="3753855"/>
            <a:ext cx="251604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spcBef>
                <a:spcPts val="1200"/>
              </a:spcBef>
            </a:pPr>
            <a:r>
              <a:rPr lang="ru-RU" sz="1500" dirty="0"/>
              <a:t>монотонно возрастающая метрика (например, суммарное количество запросов)</a:t>
            </a:r>
            <a:endParaRPr sz="1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E0BCAB-2A92-40D0-9965-054314B74A49}"/>
              </a:ext>
            </a:extLst>
          </p:cNvPr>
          <p:cNvSpPr txBox="1"/>
          <p:nvPr/>
        </p:nvSpPr>
        <p:spPr>
          <a:xfrm>
            <a:off x="3594577" y="2990419"/>
            <a:ext cx="1656862" cy="4308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Датчик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100" dirty="0"/>
              <a:t>Измерительный прибор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EDCDA-F0C7-41CE-BBAD-0CDA961FEFDA}"/>
              </a:ext>
            </a:extLst>
          </p:cNvPr>
          <p:cNvSpPr txBox="1"/>
          <p:nvPr/>
        </p:nvSpPr>
        <p:spPr>
          <a:xfrm>
            <a:off x="6525087" y="3159696"/>
            <a:ext cx="1839604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Метрики сгруппированные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9ED17-F59C-4AC6-9F00-73F764F5E854}"/>
              </a:ext>
            </a:extLst>
          </p:cNvPr>
          <p:cNvSpPr txBox="1"/>
          <p:nvPr/>
        </p:nvSpPr>
        <p:spPr>
          <a:xfrm>
            <a:off x="9532523" y="3159696"/>
            <a:ext cx="1714570" cy="2616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Наиболее используемая</a:t>
            </a:r>
          </a:p>
        </p:txBody>
      </p:sp>
    </p:spTree>
    <p:custDataLst>
      <p:tags r:id="rId1"/>
    </p:custData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8" animBg="1" advAuto="0"/>
      <p:bldP spid="101" grpId="1" animBg="1" advAuto="0"/>
      <p:bldP spid="102" grpId="3" animBg="1" advAuto="0"/>
      <p:bldP spid="103" grpId="5" animBg="1" advAuto="0"/>
      <p:bldP spid="104" grpId="7" animBg="1" advAuto="0"/>
      <p:bldP spid="106" grpId="4" animBg="1" advAuto="0"/>
      <p:bldP spid="107" grpId="6" animBg="1" advAuto="0"/>
      <p:bldP spid="1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5"/>
          <p:cNvSpPr txBox="1">
            <a:spLocks noGrp="1"/>
          </p:cNvSpPr>
          <p:nvPr>
            <p:ph type="title"/>
          </p:nvPr>
        </p:nvSpPr>
        <p:spPr>
          <a:xfrm>
            <a:off x="550979" y="445131"/>
            <a:ext cx="11354328" cy="840462"/>
          </a:xfrm>
          <a:prstGeom prst="rect">
            <a:avLst/>
          </a:prstGeom>
        </p:spPr>
        <p:txBody>
          <a:bodyPr/>
          <a:lstStyle>
            <a:lvl1pPr algn="ctr">
              <a:defRPr spc="0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US" dirty="0"/>
              <a:t>ELK stack + </a:t>
            </a:r>
            <a:r>
              <a:rPr lang="en-US" dirty="0" err="1"/>
              <a:t>filebeat</a:t>
            </a:r>
            <a:endParaRPr lang="en-US" dirty="0"/>
          </a:p>
        </p:txBody>
      </p:sp>
      <p:sp>
        <p:nvSpPr>
          <p:cNvPr id="110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111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950" y="1285593"/>
            <a:ext cx="10179050" cy="44864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5E4C06-7C16-4239-A186-BD541582501E}"/>
              </a:ext>
            </a:extLst>
          </p:cNvPr>
          <p:cNvSpPr txBox="1"/>
          <p:nvPr/>
        </p:nvSpPr>
        <p:spPr>
          <a:xfrm>
            <a:off x="3382392" y="2505672"/>
            <a:ext cx="1735409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Агрегатор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Преобразование логов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ru-RU" sz="12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0003D-4223-4C53-BBCC-633A738684D6}"/>
              </a:ext>
            </a:extLst>
          </p:cNvPr>
          <p:cNvSpPr txBox="1"/>
          <p:nvPr/>
        </p:nvSpPr>
        <p:spPr>
          <a:xfrm>
            <a:off x="5451475" y="2432481"/>
            <a:ext cx="1366719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NoSQL DB</a:t>
            </a:r>
            <a:endParaRPr kumimoji="0" lang="ru-RU" sz="12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Хранение данных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Нечёткий поиск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Индекс=Таблица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E91A3-6D2B-44C5-82A5-8F14E4223010}"/>
              </a:ext>
            </a:extLst>
          </p:cNvPr>
          <p:cNvSpPr txBox="1"/>
          <p:nvPr/>
        </p:nvSpPr>
        <p:spPr>
          <a:xfrm>
            <a:off x="7586330" y="2709479"/>
            <a:ext cx="110382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1200" dirty="0"/>
              <a:t>Визуализация</a:t>
            </a:r>
            <a:endParaRPr kumimoji="0" lang="ru-RU" sz="12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30CB4-A94C-4EF9-ABEC-0772A3CC1C9E}"/>
              </a:ext>
            </a:extLst>
          </p:cNvPr>
          <p:cNvSpPr txBox="1"/>
          <p:nvPr/>
        </p:nvSpPr>
        <p:spPr>
          <a:xfrm>
            <a:off x="2443676" y="3429000"/>
            <a:ext cx="938716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highlight>
                  <a:srgbClr val="FFFF00"/>
                </a:highlight>
              </a:rPr>
              <a:t>Filebeat</a:t>
            </a:r>
            <a:endParaRPr lang="en-US" dirty="0">
              <a:highlight>
                <a:srgbClr val="FFFF00"/>
              </a:highlight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highlight>
                  <a:srgbClr val="FFFF00"/>
                </a:highlight>
              </a:rPr>
              <a:t>td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2D3031"/>
                </a:solidFill>
                <a:effectLst/>
                <a:highlight>
                  <a:srgbClr val="FFFF00"/>
                </a:highlight>
                <a:uFillTx/>
                <a:latin typeface="+mn-lt"/>
                <a:ea typeface="+mn-ea"/>
                <a:cs typeface="+mn-cs"/>
                <a:sym typeface="Arial"/>
              </a:rPr>
              <a:t>-agent</a:t>
            </a: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2D3031"/>
              </a:solidFill>
              <a:effectLst/>
              <a:highlight>
                <a:srgbClr val="FFFF00"/>
              </a:highlight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custDataLst>
      <p:tags r:id="rId1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Номер слайда 3"/>
          <p:cNvSpPr txBox="1">
            <a:spLocks noGrp="1"/>
          </p:cNvSpPr>
          <p:nvPr>
            <p:ph type="sldNum" sz="quarter" idx="2"/>
          </p:nvPr>
        </p:nvSpPr>
        <p:spPr>
          <a:xfrm>
            <a:off x="11556479" y="6362050"/>
            <a:ext cx="127001" cy="158994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4" name="Заголовок 2"/>
          <p:cNvSpPr txBox="1">
            <a:spLocks noGrp="1"/>
          </p:cNvSpPr>
          <p:nvPr>
            <p:ph type="title"/>
          </p:nvPr>
        </p:nvSpPr>
        <p:spPr>
          <a:xfrm>
            <a:off x="550978" y="445131"/>
            <a:ext cx="8854280" cy="87907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15" name="Рисунок 4" descr="Рисунок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31399"/>
            <a:ext cx="12192000" cy="6195202"/>
          </a:xfrm>
          <a:prstGeom prst="rect">
            <a:avLst/>
          </a:prstGeom>
          <a:ln w="12700">
            <a:miter lim="400000"/>
          </a:ln>
        </p:spPr>
      </p:pic>
    </p:spTree>
    <p:custDataLst>
      <p:tags r:id="rId1"/>
    </p:custData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2D3031"/>
      </a:dk1>
      <a:lt1>
        <a:srgbClr val="2D3031"/>
      </a:lt1>
      <a:dk2>
        <a:srgbClr val="A7A7A7"/>
      </a:dk2>
      <a:lt2>
        <a:srgbClr val="535353"/>
      </a:lt2>
      <a:accent1>
        <a:srgbClr val="015BEC"/>
      </a:accent1>
      <a:accent2>
        <a:srgbClr val="FF6903"/>
      </a:accent2>
      <a:accent3>
        <a:srgbClr val="9703FE"/>
      </a:accent3>
      <a:accent4>
        <a:srgbClr val="00D1F2"/>
      </a:accent4>
      <a:accent5>
        <a:srgbClr val="FFC100"/>
      </a:accent5>
      <a:accent6>
        <a:srgbClr val="DAEDF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BEC"/>
      </a:accent1>
      <a:accent2>
        <a:srgbClr val="FF6903"/>
      </a:accent2>
      <a:accent3>
        <a:srgbClr val="9703FE"/>
      </a:accent3>
      <a:accent4>
        <a:srgbClr val="00D1F2"/>
      </a:accent4>
      <a:accent5>
        <a:srgbClr val="FFC100"/>
      </a:accent5>
      <a:accent6>
        <a:srgbClr val="DAEDF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2D3031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368</Words>
  <Application>Microsoft Office PowerPoint</Application>
  <PresentationFormat>Широкоэкранный</PresentationFormat>
  <Paragraphs>67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Arial Black</vt:lpstr>
      <vt:lpstr>Office Theme</vt:lpstr>
      <vt:lpstr>Презентация PowerPoint</vt:lpstr>
      <vt:lpstr>План лекции</vt:lpstr>
      <vt:lpstr>Схема взаимодействия сервисов</vt:lpstr>
      <vt:lpstr>Grafana &amp; prometheus</vt:lpstr>
      <vt:lpstr>Презентация PowerPoint</vt:lpstr>
      <vt:lpstr>Формат метрик Prometheus</vt:lpstr>
      <vt:lpstr>Типы метрик Prometheus</vt:lpstr>
      <vt:lpstr>ELK stack + filebeat</vt:lpstr>
      <vt:lpstr>Презентация PowerPoint</vt:lpstr>
      <vt:lpstr>Jaeger</vt:lpstr>
      <vt:lpstr>Презентация PowerPoint</vt:lpstr>
      <vt:lpstr>Jaeger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Бондарь Илья Викторович</cp:lastModifiedBy>
  <cp:revision>12</cp:revision>
  <dcterms:modified xsi:type="dcterms:W3CDTF">2025-07-21T15:43:24Z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A54BC04D-1318-4D67-913C-9644DF37D8CC</vt:lpwstr>
  </property>
  <property fmtid="{D5CDD505-2E9C-101B-9397-08002B2CF9AE}" pid="3" name="ArticulatePath">
    <vt:lpwstr>презентация 6 мониторинг</vt:lpwstr>
  </property>
</Properties>
</file>