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AF0"/>
    <a:srgbClr val="FF3300"/>
    <a:srgbClr val="F7931A"/>
    <a:srgbClr val="00B0F0"/>
    <a:srgbClr val="00B05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5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0E1A5-C12F-4FEA-A3E2-2BFA8609F772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00490-03EC-4282-9BFF-DC086C64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3466-AED2-4DA5-B644-71387175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FFAF8-5070-483B-BBE8-94191F3F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DCA4-307D-4790-8392-38F3902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D2FE-114A-4D23-AE12-41A5601EAB44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B989-E22A-4FC3-A6CD-62FB35E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1CC0-36B9-4148-BB3C-67A80E7C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0EAF-8137-405C-B42A-F56581E6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0E6D5-0B97-41FF-AF2A-F57DC63D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CFB1-1D77-4C44-8C29-758897F2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347-939D-4B42-9010-B80D6E930ADD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BDA7-2764-406D-912D-ED9B5FC2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A305-B687-43E3-8157-C68FFFDF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E9493-B51D-42A2-B0DA-48F1BB39F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9C59-F787-46F5-A370-5701A88B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F3FF-EA35-462B-A757-75A313FF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0383-AF47-49D1-91F7-821472B9DCA8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DB8C-97BB-4E68-8AF9-4F16940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8C7A-1F17-4035-B1AA-800A484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4F67-CAF0-4F8D-888C-247C705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93B8-4A34-4D06-916D-50ACBCBB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5657-1935-4908-896F-A1CB7F6A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A66F-2201-4706-BF66-80157B4DAC10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779B-21CA-48CD-A78A-BAF2941B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E7F5-C99D-4BCD-9C34-A11E5DE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5663-CB40-400F-AA76-79B898C6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96BE-BFCA-428F-8FE7-E1D6B457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F57-4174-4D5D-8ACF-909445E2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185B-7C6F-4B27-B82D-AC2511B3334B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C283-E456-4F3F-AB48-810CD7D5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27A8-C6A9-4515-AEF4-C93A1C24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7521-9E67-4ACE-AA8A-E685B60F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FB63-80A0-4D8F-891A-A01D8A03B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D8609-084F-47E7-A382-490B4BBB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B814-371A-4E6E-8AB7-53A31C6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EB08-F595-4A99-9633-6944941E4FD8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E72E8-C344-459F-B982-3A47A954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7FB9-3340-43BD-84A4-7BCF813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784E-3AF0-4870-A849-DF986582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57B-21EA-41D1-9691-86AD77B5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5A27-88DB-4957-9BB6-9C010120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8FF8D-DBAA-484F-803C-CCC0B3F77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72435-FC4D-43F1-A570-53F0BD5AE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F0E07-8B2E-40D1-8A1D-E26621AB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EAA-F659-4A9C-AD08-185921CB0E1F}" type="datetime1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9C962-9BD4-454D-AC5B-F97D6251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197AD-69EE-4E5E-8545-961DB8C3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5E39-F0D2-45C6-BA4F-5CCBC0FA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7D242-964B-40B3-BF77-C7A9215D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A762-39C4-4F1E-A807-F0E11F6C193F}" type="datetime1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BC7CA-DD5A-433A-A567-F0B9A544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95BA3-595F-4FC1-B1D0-625DBFB9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E6682-8759-495E-8769-1CAEE24F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B210-D8DD-457D-B433-0BE742FA06B5}" type="datetime1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33204-2DEA-4751-9453-1415920C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B12BB-B2FF-4848-96DD-72FAA24A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6861-1B36-4DE3-B229-86B76852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83EE-977E-4B95-941E-48C8F4E7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3E9E-EB0D-4934-B5CD-E28880BD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AE13-0075-4D85-BC1B-50AC394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2C7D-37AD-44CB-8126-CD31F6A4895A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18BF-19E4-4BEB-9010-F1879F60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FEBE0-D302-4EFF-8C16-7A9B6825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5E53-0C22-422B-A505-5EFAFECD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A645F-AAB9-4E91-B52F-207D8CF0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F436-1F08-4F13-BA9C-602739E5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6507-D0E9-44BD-A7A7-C4A5D72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8363-D686-45C3-9660-54C83359F91D}" type="datetime1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A852-E97C-43EC-8239-06E31C8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32B2-2A17-4969-B024-834B6AB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C0128-FBF0-4847-A9FA-0EAFB15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E553-6063-4B02-8F22-F69F47C4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C600-8C47-433D-8FF2-F2161E43F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E2F9-B4C3-49A6-829C-D06256DC610A}" type="datetime1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14F0-4F4E-4EFF-A35E-40CC0005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8E7F-7083-423F-87D7-3736B3CFE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E2C9-AB7A-4CD9-BAD7-57FB2114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5.wdp"/><Relationship Id="rId4" Type="http://schemas.openxmlformats.org/officeDocument/2006/relationships/image" Target="../media/image14.png"/><Relationship Id="rId9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9.wdp"/><Relationship Id="rId7" Type="http://schemas.microsoft.com/office/2007/relationships/hdphoto" Target="../media/hdphoto10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7CEA1-911E-4D61-81FA-754476E15865}"/>
              </a:ext>
            </a:extLst>
          </p:cNvPr>
          <p:cNvSpPr txBox="1"/>
          <p:nvPr/>
        </p:nvSpPr>
        <p:spPr>
          <a:xfrm>
            <a:off x="4561062" y="1708310"/>
            <a:ext cx="4605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44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</a:p>
        </p:txBody>
      </p:sp>
      <p:pic>
        <p:nvPicPr>
          <p:cNvPr id="1026" name="Picture 2" descr="Image result for bitcoin symbol">
            <a:extLst>
              <a:ext uri="{FF2B5EF4-FFF2-40B4-BE49-F238E27FC236}">
                <a16:creationId xmlns:a16="http://schemas.microsoft.com/office/drawing/2014/main" id="{52A7DF1A-82FB-462D-98A6-2DAD6C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1" y="694546"/>
            <a:ext cx="3241824" cy="32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61B16-E8A1-4DE6-AC1C-9ADA4F5C10E5}"/>
              </a:ext>
            </a:extLst>
          </p:cNvPr>
          <p:cNvSpPr txBox="1"/>
          <p:nvPr/>
        </p:nvSpPr>
        <p:spPr>
          <a:xfrm>
            <a:off x="4033963" y="878363"/>
            <a:ext cx="24838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516F7-81DA-43E4-9AF1-BCC7B82A904B}"/>
              </a:ext>
            </a:extLst>
          </p:cNvPr>
          <p:cNvSpPr txBox="1"/>
          <p:nvPr/>
        </p:nvSpPr>
        <p:spPr>
          <a:xfrm>
            <a:off x="634851" y="5250827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28,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4E488-06F1-431D-B2BD-BBCA565F01C2}"/>
              </a:ext>
            </a:extLst>
          </p:cNvPr>
          <p:cNvSpPr txBox="1"/>
          <p:nvPr/>
        </p:nvSpPr>
        <p:spPr>
          <a:xfrm>
            <a:off x="634851" y="5757837"/>
            <a:ext cx="379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 meetup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5B1CD-997A-41A9-84A5-C7EF7752A662}"/>
              </a:ext>
            </a:extLst>
          </p:cNvPr>
          <p:cNvSpPr txBox="1"/>
          <p:nvPr/>
        </p:nvSpPr>
        <p:spPr>
          <a:xfrm>
            <a:off x="7362835" y="5757837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08D50-1446-4669-B197-C44D92619B5C}"/>
              </a:ext>
            </a:extLst>
          </p:cNvPr>
          <p:cNvSpPr txBox="1"/>
          <p:nvPr/>
        </p:nvSpPr>
        <p:spPr>
          <a:xfrm>
            <a:off x="5275873" y="2538257"/>
            <a:ext cx="5888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SMART CONTRACTS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CBB332D-5230-4937-9AAC-747EFE9E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072" y="5392712"/>
            <a:ext cx="2523951" cy="365125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~15 minutes</a:t>
            </a:r>
          </a:p>
        </p:txBody>
      </p:sp>
    </p:spTree>
    <p:extLst>
      <p:ext uri="{BB962C8B-B14F-4D97-AF65-F5344CB8AC3E}">
        <p14:creationId xmlns:p14="http://schemas.microsoft.com/office/powerpoint/2010/main" val="295939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F24476-CF90-4CB6-BA7F-2394C7A7BB62}"/>
              </a:ext>
            </a:extLst>
          </p:cNvPr>
          <p:cNvSpPr/>
          <p:nvPr/>
        </p:nvSpPr>
        <p:spPr>
          <a:xfrm>
            <a:off x="5233364" y="1893319"/>
            <a:ext cx="6403996" cy="390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&lt;myPublicKey&gt;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&lt;1 year&gt; CHECKSEQUENCEVERIFY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DROP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&lt;famPublicKey&gt;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walk through the script for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07A44-3F3D-463A-BF52-3E4D0E4D729F}"/>
              </a:ext>
            </a:extLst>
          </p:cNvPr>
          <p:cNvSpPr/>
          <p:nvPr/>
        </p:nvSpPr>
        <p:spPr>
          <a:xfrm>
            <a:off x="1631592" y="79223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MEMORY STACK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00807-C099-4DB4-AB9A-B6F11CF4E3FE}"/>
              </a:ext>
            </a:extLst>
          </p:cNvPr>
          <p:cNvGrpSpPr/>
          <p:nvPr/>
        </p:nvGrpSpPr>
        <p:grpSpPr>
          <a:xfrm>
            <a:off x="143649" y="1239929"/>
            <a:ext cx="4441407" cy="492303"/>
            <a:chOff x="143649" y="1239929"/>
            <a:chExt cx="4441407" cy="4923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DA58CA-EAAB-4AC4-9D77-7AA1D6CDEB76}"/>
                </a:ext>
              </a:extLst>
            </p:cNvPr>
            <p:cNvSpPr/>
            <p:nvPr/>
          </p:nvSpPr>
          <p:spPr>
            <a:xfrm>
              <a:off x="143649" y="1270567"/>
              <a:ext cx="39648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Me =&gt;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6407B6-7F5E-4C1B-AF6A-50FCB709E2B7}"/>
                </a:ext>
              </a:extLst>
            </p:cNvPr>
            <p:cNvSpPr/>
            <p:nvPr/>
          </p:nvSpPr>
          <p:spPr>
            <a:xfrm>
              <a:off x="1228725" y="1239929"/>
              <a:ext cx="3356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57723-D682-40D7-A27C-4314A739EE68}"/>
              </a:ext>
            </a:extLst>
          </p:cNvPr>
          <p:cNvSpPr/>
          <p:nvPr/>
        </p:nvSpPr>
        <p:spPr>
          <a:xfrm>
            <a:off x="1228725" y="2016891"/>
            <a:ext cx="3356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mySignature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17D4CF-84A4-458C-955C-5A2BD6391A95}"/>
              </a:ext>
            </a:extLst>
          </p:cNvPr>
          <p:cNvGrpSpPr/>
          <p:nvPr/>
        </p:nvGrpSpPr>
        <p:grpSpPr>
          <a:xfrm>
            <a:off x="1241120" y="3077233"/>
            <a:ext cx="6441005" cy="506400"/>
            <a:chOff x="1228725" y="3172482"/>
            <a:chExt cx="6441005" cy="5064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74F30A-8417-42DC-AB22-0D38F896F673}"/>
                </a:ext>
              </a:extLst>
            </p:cNvPr>
            <p:cNvSpPr/>
            <p:nvPr/>
          </p:nvSpPr>
          <p:spPr>
            <a:xfrm flipH="1">
              <a:off x="2276475" y="3172482"/>
              <a:ext cx="5393255" cy="235211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  <a:gd name="connsiteX0" fmla="*/ 0 w 3514237"/>
                <a:gd name="connsiteY0" fmla="*/ 0 h 251329"/>
                <a:gd name="connsiteX1" fmla="*/ 3514237 w 3514237"/>
                <a:gd name="connsiteY1" fmla="*/ 187818 h 251329"/>
                <a:gd name="connsiteX0" fmla="*/ 0 w 3514237"/>
                <a:gd name="connsiteY0" fmla="*/ 0 h 212102"/>
                <a:gd name="connsiteX1" fmla="*/ 3514237 w 3514237"/>
                <a:gd name="connsiteY1" fmla="*/ 187818 h 212102"/>
                <a:gd name="connsiteX0" fmla="*/ 0 w 3567068"/>
                <a:gd name="connsiteY0" fmla="*/ 0 h 197587"/>
                <a:gd name="connsiteX1" fmla="*/ 3567068 w 3567068"/>
                <a:gd name="connsiteY1" fmla="*/ 132877 h 19758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  <a:gd name="connsiteX0" fmla="*/ 0 w 3567068"/>
                <a:gd name="connsiteY0" fmla="*/ 0 h 132877"/>
                <a:gd name="connsiteX1" fmla="*/ 3567068 w 3567068"/>
                <a:gd name="connsiteY1" fmla="*/ 132877 h 13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7068" h="132877">
                  <a:moveTo>
                    <a:pt x="0" y="0"/>
                  </a:moveTo>
                  <a:cubicBezTo>
                    <a:pt x="410965" y="184251"/>
                    <a:pt x="1720237" y="-34910"/>
                    <a:pt x="3567068" y="132877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F98D50-8ECE-46CD-9029-85FD24AB3AAE}"/>
                </a:ext>
              </a:extLst>
            </p:cNvPr>
            <p:cNvSpPr/>
            <p:nvPr/>
          </p:nvSpPr>
          <p:spPr>
            <a:xfrm>
              <a:off x="1228725" y="3217217"/>
              <a:ext cx="3102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38850-1D49-439A-B808-810FED7080C4}"/>
              </a:ext>
            </a:extLst>
          </p:cNvPr>
          <p:cNvGrpSpPr/>
          <p:nvPr/>
        </p:nvGrpSpPr>
        <p:grpSpPr>
          <a:xfrm>
            <a:off x="1228725" y="1609612"/>
            <a:ext cx="3993174" cy="516592"/>
            <a:chOff x="1228725" y="1609612"/>
            <a:chExt cx="3993174" cy="51659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80942D-20F2-4704-BAFA-3B9CB6239DCD}"/>
                </a:ext>
              </a:extLst>
            </p:cNvPr>
            <p:cNvSpPr/>
            <p:nvPr/>
          </p:nvSpPr>
          <p:spPr>
            <a:xfrm rot="1760771" flipV="1">
              <a:off x="4107598" y="1838228"/>
              <a:ext cx="1114301" cy="287976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1E5EB3-521D-4306-9E7D-4DAD279841CF}"/>
                </a:ext>
              </a:extLst>
            </p:cNvPr>
            <p:cNvSpPr/>
            <p:nvPr/>
          </p:nvSpPr>
          <p:spPr>
            <a:xfrm>
              <a:off x="1228725" y="1609612"/>
              <a:ext cx="33563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D854-87CC-49FE-8D05-B4CA5B8BD584}"/>
              </a:ext>
            </a:extLst>
          </p:cNvPr>
          <p:cNvSpPr/>
          <p:nvPr/>
        </p:nvSpPr>
        <p:spPr>
          <a:xfrm>
            <a:off x="272748" y="4209214"/>
            <a:ext cx="4399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end of script, if top value is TRUE, spending allowed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661989-7933-4967-98F4-C96A181CBC6B}"/>
              </a:ext>
            </a:extLst>
          </p:cNvPr>
          <p:cNvGrpSpPr/>
          <p:nvPr/>
        </p:nvGrpSpPr>
        <p:grpSpPr>
          <a:xfrm>
            <a:off x="4885153" y="2788210"/>
            <a:ext cx="2773945" cy="419527"/>
            <a:chOff x="4885153" y="2788210"/>
            <a:chExt cx="2773945" cy="41952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D73D72-C749-4250-A3C9-A2BBF1CCC36D}"/>
                </a:ext>
              </a:extLst>
            </p:cNvPr>
            <p:cNvSpPr/>
            <p:nvPr/>
          </p:nvSpPr>
          <p:spPr>
            <a:xfrm rot="21210634">
              <a:off x="4885153" y="2788210"/>
              <a:ext cx="2770526" cy="34522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589930"/>
                <a:gd name="connsiteY0" fmla="*/ 0 h 410379"/>
                <a:gd name="connsiteX1" fmla="*/ 1589930 w 1589930"/>
                <a:gd name="connsiteY1" fmla="*/ 371077 h 410379"/>
                <a:gd name="connsiteX0" fmla="*/ 0 w 1589930"/>
                <a:gd name="connsiteY0" fmla="*/ 0 h 405598"/>
                <a:gd name="connsiteX1" fmla="*/ 1589930 w 1589930"/>
                <a:gd name="connsiteY1" fmla="*/ 371077 h 405598"/>
                <a:gd name="connsiteX0" fmla="*/ 0 w 1589930"/>
                <a:gd name="connsiteY0" fmla="*/ 0 h 397496"/>
                <a:gd name="connsiteX1" fmla="*/ 1589930 w 1589930"/>
                <a:gd name="connsiteY1" fmla="*/ 371077 h 39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9930" h="397496">
                  <a:moveTo>
                    <a:pt x="0" y="0"/>
                  </a:moveTo>
                  <a:cubicBezTo>
                    <a:pt x="732989" y="270556"/>
                    <a:pt x="870892" y="471862"/>
                    <a:pt x="1589930" y="371077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C70C-D32C-4C7F-86CC-BF91F6FE676A}"/>
                </a:ext>
              </a:extLst>
            </p:cNvPr>
            <p:cNvSpPr/>
            <p:nvPr/>
          </p:nvSpPr>
          <p:spPr>
            <a:xfrm rot="21210634">
              <a:off x="4888572" y="2862513"/>
              <a:ext cx="2770526" cy="34522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589930"/>
                <a:gd name="connsiteY0" fmla="*/ 0 h 410379"/>
                <a:gd name="connsiteX1" fmla="*/ 1589930 w 1589930"/>
                <a:gd name="connsiteY1" fmla="*/ 371077 h 410379"/>
                <a:gd name="connsiteX0" fmla="*/ 0 w 1589930"/>
                <a:gd name="connsiteY0" fmla="*/ 0 h 405598"/>
                <a:gd name="connsiteX1" fmla="*/ 1589930 w 1589930"/>
                <a:gd name="connsiteY1" fmla="*/ 371077 h 405598"/>
                <a:gd name="connsiteX0" fmla="*/ 0 w 1589930"/>
                <a:gd name="connsiteY0" fmla="*/ 0 h 397496"/>
                <a:gd name="connsiteX1" fmla="*/ 1589930 w 1589930"/>
                <a:gd name="connsiteY1" fmla="*/ 371077 h 39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9930" h="397496">
                  <a:moveTo>
                    <a:pt x="0" y="0"/>
                  </a:moveTo>
                  <a:cubicBezTo>
                    <a:pt x="732989" y="270556"/>
                    <a:pt x="870892" y="471862"/>
                    <a:pt x="1589930" y="3710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FC2B1B-02A1-4B53-BA04-7E8994B7325E}"/>
              </a:ext>
            </a:extLst>
          </p:cNvPr>
          <p:cNvGrpSpPr/>
          <p:nvPr/>
        </p:nvGrpSpPr>
        <p:grpSpPr>
          <a:xfrm>
            <a:off x="685800" y="2671416"/>
            <a:ext cx="4759074" cy="504395"/>
            <a:chOff x="685800" y="2728566"/>
            <a:chExt cx="4759074" cy="5043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9ECA22-8A91-4A8E-A194-5F6AC42D7308}"/>
                </a:ext>
              </a:extLst>
            </p:cNvPr>
            <p:cNvSpPr/>
            <p:nvPr/>
          </p:nvSpPr>
          <p:spPr>
            <a:xfrm>
              <a:off x="685800" y="2771296"/>
              <a:ext cx="43429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mySignature,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&lt;myPublicKey&gt;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BB9E9E-3F17-4BC5-A2BC-41AFFBCEE69C}"/>
                </a:ext>
              </a:extLst>
            </p:cNvPr>
            <p:cNvSpPr/>
            <p:nvPr/>
          </p:nvSpPr>
          <p:spPr>
            <a:xfrm rot="9403347">
              <a:off x="4779849" y="2728566"/>
              <a:ext cx="665025" cy="233264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9608E76-A0DF-4C70-B2D9-F73D9D7D25C6}"/>
              </a:ext>
            </a:extLst>
          </p:cNvPr>
          <p:cNvSpPr/>
          <p:nvPr/>
        </p:nvSpPr>
        <p:spPr>
          <a:xfrm rot="3805177">
            <a:off x="4188207" y="4090337"/>
            <a:ext cx="2148766" cy="1140461"/>
          </a:xfrm>
          <a:custGeom>
            <a:avLst/>
            <a:gdLst>
              <a:gd name="connsiteX0" fmla="*/ 0 w 2120900"/>
              <a:gd name="connsiteY0" fmla="*/ 1778000 h 2016546"/>
              <a:gd name="connsiteX1" fmla="*/ 685800 w 2120900"/>
              <a:gd name="connsiteY1" fmla="*/ 2006600 h 2016546"/>
              <a:gd name="connsiteX2" fmla="*/ 1308100 w 2120900"/>
              <a:gd name="connsiteY2" fmla="*/ 1485900 h 2016546"/>
              <a:gd name="connsiteX3" fmla="*/ 1524000 w 2120900"/>
              <a:gd name="connsiteY3" fmla="*/ 647700 h 2016546"/>
              <a:gd name="connsiteX4" fmla="*/ 2120900 w 2120900"/>
              <a:gd name="connsiteY4" fmla="*/ 0 h 2016546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69386"/>
              <a:gd name="connsiteX1" fmla="*/ 1143000 w 2120900"/>
              <a:gd name="connsiteY1" fmla="*/ 1625600 h 1869386"/>
              <a:gd name="connsiteX2" fmla="*/ 1524000 w 2120900"/>
              <a:gd name="connsiteY2" fmla="*/ 647700 h 1869386"/>
              <a:gd name="connsiteX3" fmla="*/ 2120900 w 2120900"/>
              <a:gd name="connsiteY3" fmla="*/ 0 h 1869386"/>
              <a:gd name="connsiteX0" fmla="*/ 0 w 2120900"/>
              <a:gd name="connsiteY0" fmla="*/ 1778000 h 1902184"/>
              <a:gd name="connsiteX1" fmla="*/ 1143000 w 2120900"/>
              <a:gd name="connsiteY1" fmla="*/ 1625600 h 1902184"/>
              <a:gd name="connsiteX2" fmla="*/ 1524000 w 2120900"/>
              <a:gd name="connsiteY2" fmla="*/ 647700 h 1902184"/>
              <a:gd name="connsiteX3" fmla="*/ 2120900 w 2120900"/>
              <a:gd name="connsiteY3" fmla="*/ 0 h 1902184"/>
              <a:gd name="connsiteX0" fmla="*/ 0 w 2120900"/>
              <a:gd name="connsiteY0" fmla="*/ 1778000 h 1927232"/>
              <a:gd name="connsiteX1" fmla="*/ 1143000 w 2120900"/>
              <a:gd name="connsiteY1" fmla="*/ 1625600 h 1927232"/>
              <a:gd name="connsiteX2" fmla="*/ 1524000 w 2120900"/>
              <a:gd name="connsiteY2" fmla="*/ 647700 h 1927232"/>
              <a:gd name="connsiteX3" fmla="*/ 2120900 w 2120900"/>
              <a:gd name="connsiteY3" fmla="*/ 0 h 1927232"/>
              <a:gd name="connsiteX0" fmla="*/ 0 w 2082800"/>
              <a:gd name="connsiteY0" fmla="*/ 1714500 h 1818139"/>
              <a:gd name="connsiteX1" fmla="*/ 1104900 w 2082800"/>
              <a:gd name="connsiteY1" fmla="*/ 1625600 h 1818139"/>
              <a:gd name="connsiteX2" fmla="*/ 1485900 w 2082800"/>
              <a:gd name="connsiteY2" fmla="*/ 647700 h 1818139"/>
              <a:gd name="connsiteX3" fmla="*/ 2082800 w 2082800"/>
              <a:gd name="connsiteY3" fmla="*/ 0 h 1818139"/>
              <a:gd name="connsiteX0" fmla="*/ 0 w 2082800"/>
              <a:gd name="connsiteY0" fmla="*/ 1714500 h 1844715"/>
              <a:gd name="connsiteX1" fmla="*/ 1104900 w 2082800"/>
              <a:gd name="connsiteY1" fmla="*/ 1625600 h 1844715"/>
              <a:gd name="connsiteX2" fmla="*/ 1485900 w 2082800"/>
              <a:gd name="connsiteY2" fmla="*/ 647700 h 1844715"/>
              <a:gd name="connsiteX3" fmla="*/ 2082800 w 2082800"/>
              <a:gd name="connsiteY3" fmla="*/ 0 h 1844715"/>
              <a:gd name="connsiteX0" fmla="*/ 0 w 3314700"/>
              <a:gd name="connsiteY0" fmla="*/ 1993900 h 2124115"/>
              <a:gd name="connsiteX1" fmla="*/ 1104900 w 3314700"/>
              <a:gd name="connsiteY1" fmla="*/ 1905000 h 2124115"/>
              <a:gd name="connsiteX2" fmla="*/ 1485900 w 3314700"/>
              <a:gd name="connsiteY2" fmla="*/ 927100 h 2124115"/>
              <a:gd name="connsiteX3" fmla="*/ 3314700 w 3314700"/>
              <a:gd name="connsiteY3" fmla="*/ 0 h 2124115"/>
              <a:gd name="connsiteX0" fmla="*/ 0 w 3314700"/>
              <a:gd name="connsiteY0" fmla="*/ 1993900 h 2068529"/>
              <a:gd name="connsiteX1" fmla="*/ 1104900 w 3314700"/>
              <a:gd name="connsiteY1" fmla="*/ 1905000 h 2068529"/>
              <a:gd name="connsiteX2" fmla="*/ 2019300 w 3314700"/>
              <a:gd name="connsiteY2" fmla="*/ 1727200 h 2068529"/>
              <a:gd name="connsiteX3" fmla="*/ 3314700 w 3314700"/>
              <a:gd name="connsiteY3" fmla="*/ 0 h 2068529"/>
              <a:gd name="connsiteX0" fmla="*/ 0 w 3822700"/>
              <a:gd name="connsiteY0" fmla="*/ 1371600 h 1959873"/>
              <a:gd name="connsiteX1" fmla="*/ 1612900 w 3822700"/>
              <a:gd name="connsiteY1" fmla="*/ 1905000 h 1959873"/>
              <a:gd name="connsiteX2" fmla="*/ 2527300 w 3822700"/>
              <a:gd name="connsiteY2" fmla="*/ 1727200 h 1959873"/>
              <a:gd name="connsiteX3" fmla="*/ 3822700 w 3822700"/>
              <a:gd name="connsiteY3" fmla="*/ 0 h 1959873"/>
              <a:gd name="connsiteX0" fmla="*/ 0 w 3822700"/>
              <a:gd name="connsiteY0" fmla="*/ 1371600 h 1936151"/>
              <a:gd name="connsiteX1" fmla="*/ 1257300 w 3822700"/>
              <a:gd name="connsiteY1" fmla="*/ 1866900 h 1936151"/>
              <a:gd name="connsiteX2" fmla="*/ 2527300 w 3822700"/>
              <a:gd name="connsiteY2" fmla="*/ 1727200 h 1936151"/>
              <a:gd name="connsiteX3" fmla="*/ 3822700 w 3822700"/>
              <a:gd name="connsiteY3" fmla="*/ 0 h 1936151"/>
              <a:gd name="connsiteX0" fmla="*/ 0 w 3822700"/>
              <a:gd name="connsiteY0" fmla="*/ 1371600 h 1923045"/>
              <a:gd name="connsiteX1" fmla="*/ 12573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23045"/>
              <a:gd name="connsiteX1" fmla="*/ 19685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46239"/>
              <a:gd name="connsiteX1" fmla="*/ 1968500 w 3822700"/>
              <a:gd name="connsiteY1" fmla="*/ 1866900 h 1946239"/>
              <a:gd name="connsiteX2" fmla="*/ 3822700 w 3822700"/>
              <a:gd name="connsiteY2" fmla="*/ 0 h 1946239"/>
              <a:gd name="connsiteX0" fmla="*/ 0 w 3771900"/>
              <a:gd name="connsiteY0" fmla="*/ 1282700 h 1912017"/>
              <a:gd name="connsiteX1" fmla="*/ 1917700 w 3771900"/>
              <a:gd name="connsiteY1" fmla="*/ 1866900 h 1912017"/>
              <a:gd name="connsiteX2" fmla="*/ 3771900 w 3771900"/>
              <a:gd name="connsiteY2" fmla="*/ 0 h 1912017"/>
              <a:gd name="connsiteX0" fmla="*/ 0 w 3771900"/>
              <a:gd name="connsiteY0" fmla="*/ 1282700 h 1933910"/>
              <a:gd name="connsiteX1" fmla="*/ 1917700 w 3771900"/>
              <a:gd name="connsiteY1" fmla="*/ 1866900 h 1933910"/>
              <a:gd name="connsiteX2" fmla="*/ 3771900 w 3771900"/>
              <a:gd name="connsiteY2" fmla="*/ 0 h 1933910"/>
              <a:gd name="connsiteX0" fmla="*/ 0 w 3243425"/>
              <a:gd name="connsiteY0" fmla="*/ 1055547 h 1691914"/>
              <a:gd name="connsiteX1" fmla="*/ 1917700 w 3243425"/>
              <a:gd name="connsiteY1" fmla="*/ 1639747 h 1691914"/>
              <a:gd name="connsiteX2" fmla="*/ 3243425 w 3243425"/>
              <a:gd name="connsiteY2" fmla="*/ 0 h 1691914"/>
              <a:gd name="connsiteX0" fmla="*/ 0 w 3243425"/>
              <a:gd name="connsiteY0" fmla="*/ 1055547 h 1160469"/>
              <a:gd name="connsiteX1" fmla="*/ 2519574 w 3243425"/>
              <a:gd name="connsiteY1" fmla="*/ 85541 h 1160469"/>
              <a:gd name="connsiteX2" fmla="*/ 3243425 w 3243425"/>
              <a:gd name="connsiteY2" fmla="*/ 0 h 1160469"/>
              <a:gd name="connsiteX0" fmla="*/ 0 w 1540561"/>
              <a:gd name="connsiteY0" fmla="*/ 0 h 482867"/>
              <a:gd name="connsiteX1" fmla="*/ 816710 w 1540561"/>
              <a:gd name="connsiteY1" fmla="*/ 357047 h 482867"/>
              <a:gd name="connsiteX2" fmla="*/ 1540561 w 1540561"/>
              <a:gd name="connsiteY2" fmla="*/ 271506 h 482867"/>
              <a:gd name="connsiteX0" fmla="*/ 0 w 1540561"/>
              <a:gd name="connsiteY0" fmla="*/ 0 h 537867"/>
              <a:gd name="connsiteX1" fmla="*/ 757990 w 1540561"/>
              <a:gd name="connsiteY1" fmla="*/ 476601 h 537867"/>
              <a:gd name="connsiteX2" fmla="*/ 1540561 w 1540561"/>
              <a:gd name="connsiteY2" fmla="*/ 271506 h 537867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06012"/>
              <a:gd name="connsiteX1" fmla="*/ 567152 w 1540561"/>
              <a:gd name="connsiteY1" fmla="*/ 572245 h 606012"/>
              <a:gd name="connsiteX2" fmla="*/ 1540561 w 1540561"/>
              <a:gd name="connsiteY2" fmla="*/ 271506 h 606012"/>
              <a:gd name="connsiteX0" fmla="*/ 0 w 1540561"/>
              <a:gd name="connsiteY0" fmla="*/ 0 h 486577"/>
              <a:gd name="connsiteX1" fmla="*/ 640552 w 1540561"/>
              <a:gd name="connsiteY1" fmla="*/ 428780 h 486577"/>
              <a:gd name="connsiteX2" fmla="*/ 1540561 w 1540561"/>
              <a:gd name="connsiteY2" fmla="*/ 271506 h 486577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332761"/>
              <a:gd name="connsiteX1" fmla="*/ 1540561 w 1540561"/>
              <a:gd name="connsiteY1" fmla="*/ 271506 h 33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0561" h="332761">
                <a:moveTo>
                  <a:pt x="0" y="0"/>
                </a:moveTo>
                <a:cubicBezTo>
                  <a:pt x="528200" y="389388"/>
                  <a:pt x="821523" y="372291"/>
                  <a:pt x="1540561" y="271506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79532D-F521-4E02-A2D8-F2F935C19813}"/>
              </a:ext>
            </a:extLst>
          </p:cNvPr>
          <p:cNvSpPr/>
          <p:nvPr/>
        </p:nvSpPr>
        <p:spPr>
          <a:xfrm>
            <a:off x="9316306" y="147116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Bitcoin Contract</a:t>
            </a:r>
          </a:p>
        </p:txBody>
      </p:sp>
    </p:spTree>
    <p:extLst>
      <p:ext uri="{BB962C8B-B14F-4D97-AF65-F5344CB8AC3E}">
        <p14:creationId xmlns:p14="http://schemas.microsoft.com/office/powerpoint/2010/main" val="33975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2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761A74-86D8-46C7-B227-12A9F239DC22}"/>
              </a:ext>
            </a:extLst>
          </p:cNvPr>
          <p:cNvSpPr/>
          <p:nvPr/>
        </p:nvSpPr>
        <p:spPr>
          <a:xfrm>
            <a:off x="5233364" y="1893319"/>
            <a:ext cx="6403996" cy="390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&lt;myPublicKey&gt;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&lt;1 year&gt; CHECKSEQUENCEVERIFY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DROP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&lt;famPublicKey&gt; CHECKSIG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walk through the script for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fam’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E307A44-3F3D-463A-BF52-3E4D0E4D729F}"/>
              </a:ext>
            </a:extLst>
          </p:cNvPr>
          <p:cNvSpPr/>
          <p:nvPr/>
        </p:nvSpPr>
        <p:spPr>
          <a:xfrm>
            <a:off x="1707792" y="79223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MEMORY STACK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00807-C099-4DB4-AB9A-B6F11CF4E3FE}"/>
              </a:ext>
            </a:extLst>
          </p:cNvPr>
          <p:cNvGrpSpPr/>
          <p:nvPr/>
        </p:nvGrpSpPr>
        <p:grpSpPr>
          <a:xfrm>
            <a:off x="120631" y="1232467"/>
            <a:ext cx="4819669" cy="469127"/>
            <a:chOff x="206010" y="1232467"/>
            <a:chExt cx="4562098" cy="4691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DA58CA-EAAB-4AC4-9D77-7AA1D6CDEB76}"/>
                </a:ext>
              </a:extLst>
            </p:cNvPr>
            <p:cNvSpPr/>
            <p:nvPr/>
          </p:nvSpPr>
          <p:spPr>
            <a:xfrm>
              <a:off x="206010" y="1232467"/>
              <a:ext cx="39025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family =&gt;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6407B6-7F5E-4C1B-AF6A-50FCB709E2B7}"/>
                </a:ext>
              </a:extLst>
            </p:cNvPr>
            <p:cNvSpPr/>
            <p:nvPr/>
          </p:nvSpPr>
          <p:spPr>
            <a:xfrm>
              <a:off x="1482269" y="1239929"/>
              <a:ext cx="32858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57723-D682-40D7-A27C-4314A739EE68}"/>
              </a:ext>
            </a:extLst>
          </p:cNvPr>
          <p:cNvSpPr/>
          <p:nvPr/>
        </p:nvSpPr>
        <p:spPr>
          <a:xfrm>
            <a:off x="1459685" y="2054552"/>
            <a:ext cx="310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famSignature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17D4CF-84A4-458C-955C-5A2BD6391A95}"/>
              </a:ext>
            </a:extLst>
          </p:cNvPr>
          <p:cNvGrpSpPr/>
          <p:nvPr/>
        </p:nvGrpSpPr>
        <p:grpSpPr>
          <a:xfrm>
            <a:off x="1459686" y="5089263"/>
            <a:ext cx="7351921" cy="597642"/>
            <a:chOff x="1529552" y="2747936"/>
            <a:chExt cx="7029107" cy="597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74F30A-8417-42DC-AB22-0D38F896F673}"/>
                </a:ext>
              </a:extLst>
            </p:cNvPr>
            <p:cNvSpPr/>
            <p:nvPr/>
          </p:nvSpPr>
          <p:spPr>
            <a:xfrm flipH="1">
              <a:off x="2435857" y="2747936"/>
              <a:ext cx="6122802" cy="35582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4237" h="187818">
                  <a:moveTo>
                    <a:pt x="0" y="0"/>
                  </a:moveTo>
                  <a:cubicBezTo>
                    <a:pt x="243598" y="226972"/>
                    <a:pt x="2342825" y="125212"/>
                    <a:pt x="3514237" y="187818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F98D50-8ECE-46CD-9029-85FD24AB3AAE}"/>
                </a:ext>
              </a:extLst>
            </p:cNvPr>
            <p:cNvSpPr/>
            <p:nvPr/>
          </p:nvSpPr>
          <p:spPr>
            <a:xfrm>
              <a:off x="1529552" y="2883913"/>
              <a:ext cx="31027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38850-1D49-439A-B808-810FED7080C4}"/>
              </a:ext>
            </a:extLst>
          </p:cNvPr>
          <p:cNvGrpSpPr/>
          <p:nvPr/>
        </p:nvGrpSpPr>
        <p:grpSpPr>
          <a:xfrm>
            <a:off x="1459685" y="1633418"/>
            <a:ext cx="3868732" cy="461665"/>
            <a:chOff x="1482270" y="1609612"/>
            <a:chExt cx="3868732" cy="46166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80942D-20F2-4704-BAFA-3B9CB6239DCD}"/>
                </a:ext>
              </a:extLst>
            </p:cNvPr>
            <p:cNvSpPr/>
            <p:nvPr/>
          </p:nvSpPr>
          <p:spPr>
            <a:xfrm rot="1630313" flipV="1">
              <a:off x="4567957" y="1901008"/>
              <a:ext cx="783045" cy="114351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1E5EB3-521D-4306-9E7D-4DAD279841CF}"/>
                </a:ext>
              </a:extLst>
            </p:cNvPr>
            <p:cNvSpPr/>
            <p:nvPr/>
          </p:nvSpPr>
          <p:spPr>
            <a:xfrm>
              <a:off x="1482270" y="1609612"/>
              <a:ext cx="3509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D854-87CC-49FE-8D05-B4CA5B8BD584}"/>
              </a:ext>
            </a:extLst>
          </p:cNvPr>
          <p:cNvSpPr/>
          <p:nvPr/>
        </p:nvSpPr>
        <p:spPr>
          <a:xfrm>
            <a:off x="2115138" y="6007334"/>
            <a:ext cx="7961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end of script, top value is TRUE, so spending allowed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EB1727-6B92-4364-AB5D-5E89FA316F3C}"/>
              </a:ext>
            </a:extLst>
          </p:cNvPr>
          <p:cNvGrpSpPr/>
          <p:nvPr/>
        </p:nvGrpSpPr>
        <p:grpSpPr>
          <a:xfrm>
            <a:off x="1397000" y="3972029"/>
            <a:ext cx="6015283" cy="496795"/>
            <a:chOff x="1397000" y="3972029"/>
            <a:chExt cx="6015283" cy="4967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98850A0-B164-4C6A-8C0F-B6FE325D3E95}"/>
                </a:ext>
              </a:extLst>
            </p:cNvPr>
            <p:cNvSpPr/>
            <p:nvPr/>
          </p:nvSpPr>
          <p:spPr>
            <a:xfrm flipH="1">
              <a:off x="4939281" y="4057351"/>
              <a:ext cx="2473002" cy="107562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771900"/>
                <a:gd name="connsiteY0" fmla="*/ 1497980 h 1579812"/>
                <a:gd name="connsiteX1" fmla="*/ 2299042 w 3771900"/>
                <a:gd name="connsiteY1" fmla="*/ 37801 h 1579812"/>
                <a:gd name="connsiteX2" fmla="*/ 3771900 w 3771900"/>
                <a:gd name="connsiteY2" fmla="*/ 215280 h 1579812"/>
                <a:gd name="connsiteX0" fmla="*/ 0 w 3431785"/>
                <a:gd name="connsiteY0" fmla="*/ 0 h 525275"/>
                <a:gd name="connsiteX1" fmla="*/ 1958927 w 3431785"/>
                <a:gd name="connsiteY1" fmla="*/ 201626 h 525275"/>
                <a:gd name="connsiteX2" fmla="*/ 3431785 w 3431785"/>
                <a:gd name="connsiteY2" fmla="*/ 379105 h 525275"/>
                <a:gd name="connsiteX0" fmla="*/ 0 w 3514237"/>
                <a:gd name="connsiteY0" fmla="*/ 0 h 371762"/>
                <a:gd name="connsiteX1" fmla="*/ 1958927 w 3514237"/>
                <a:gd name="connsiteY1" fmla="*/ 201626 h 371762"/>
                <a:gd name="connsiteX2" fmla="*/ 3514237 w 3514237"/>
                <a:gd name="connsiteY2" fmla="*/ 187818 h 371762"/>
                <a:gd name="connsiteX0" fmla="*/ 0 w 3514237"/>
                <a:gd name="connsiteY0" fmla="*/ 0 h 268258"/>
                <a:gd name="connsiteX1" fmla="*/ 1958927 w 3514237"/>
                <a:gd name="connsiteY1" fmla="*/ 201626 h 268258"/>
                <a:gd name="connsiteX2" fmla="*/ 3514237 w 3514237"/>
                <a:gd name="connsiteY2" fmla="*/ 187818 h 268258"/>
                <a:gd name="connsiteX0" fmla="*/ 0 w 3514237"/>
                <a:gd name="connsiteY0" fmla="*/ 0 h 187818"/>
                <a:gd name="connsiteX1" fmla="*/ 3514237 w 3514237"/>
                <a:gd name="connsiteY1" fmla="*/ 187818 h 187818"/>
                <a:gd name="connsiteX0" fmla="*/ 0 w 3514237"/>
                <a:gd name="connsiteY0" fmla="*/ 0 h 197221"/>
                <a:gd name="connsiteX1" fmla="*/ 3514237 w 3514237"/>
                <a:gd name="connsiteY1" fmla="*/ 187818 h 1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4237" h="197221">
                  <a:moveTo>
                    <a:pt x="0" y="0"/>
                  </a:moveTo>
                  <a:cubicBezTo>
                    <a:pt x="1356930" y="337581"/>
                    <a:pt x="2342825" y="125212"/>
                    <a:pt x="3514237" y="187818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63C31E-B901-4C8F-BB52-7020D768A5DF}"/>
                </a:ext>
              </a:extLst>
            </p:cNvPr>
            <p:cNvSpPr/>
            <p:nvPr/>
          </p:nvSpPr>
          <p:spPr>
            <a:xfrm>
              <a:off x="1397000" y="3972029"/>
              <a:ext cx="38363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&lt;1 year&gt; 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055F88-786E-4CD9-9562-DDC90A315228}"/>
                </a:ext>
              </a:extLst>
            </p:cNvPr>
            <p:cNvSpPr/>
            <p:nvPr/>
          </p:nvSpPr>
          <p:spPr>
            <a:xfrm rot="21413263">
              <a:off x="4942452" y="4338361"/>
              <a:ext cx="503695" cy="13046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9417DA-C584-44A1-8DB2-8C18C16BCD26}"/>
              </a:ext>
            </a:extLst>
          </p:cNvPr>
          <p:cNvGrpSpPr/>
          <p:nvPr/>
        </p:nvGrpSpPr>
        <p:grpSpPr>
          <a:xfrm>
            <a:off x="698020" y="4758513"/>
            <a:ext cx="4783318" cy="461665"/>
            <a:chOff x="698020" y="4758513"/>
            <a:chExt cx="4783318" cy="46166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39A3B2-F3EF-480C-A6B0-5501C6B6F987}"/>
                </a:ext>
              </a:extLst>
            </p:cNvPr>
            <p:cNvSpPr/>
            <p:nvPr/>
          </p:nvSpPr>
          <p:spPr>
            <a:xfrm>
              <a:off x="698020" y="4758513"/>
              <a:ext cx="45312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famSignature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&lt;famPublicKey&gt; 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3EBDEC-7800-45C9-A48F-3CBBF60AD388}"/>
                </a:ext>
              </a:extLst>
            </p:cNvPr>
            <p:cNvSpPr/>
            <p:nvPr/>
          </p:nvSpPr>
          <p:spPr>
            <a:xfrm rot="9992508">
              <a:off x="4977643" y="4853270"/>
              <a:ext cx="503695" cy="130463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0561" h="332761">
                  <a:moveTo>
                    <a:pt x="0" y="0"/>
                  </a:moveTo>
                  <a:cubicBezTo>
                    <a:pt x="528200" y="389388"/>
                    <a:pt x="821523" y="372291"/>
                    <a:pt x="1540561" y="271506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4567-2815-485C-B96A-7AC3CD30AA0D}"/>
              </a:ext>
            </a:extLst>
          </p:cNvPr>
          <p:cNvGrpSpPr/>
          <p:nvPr/>
        </p:nvGrpSpPr>
        <p:grpSpPr>
          <a:xfrm>
            <a:off x="4932810" y="5131049"/>
            <a:ext cx="3121216" cy="159978"/>
            <a:chOff x="4932810" y="5131049"/>
            <a:chExt cx="3121216" cy="15997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886756-9A62-4B52-9D64-CEBA4AFAE2B5}"/>
                </a:ext>
              </a:extLst>
            </p:cNvPr>
            <p:cNvSpPr/>
            <p:nvPr/>
          </p:nvSpPr>
          <p:spPr>
            <a:xfrm>
              <a:off x="4932810" y="5131049"/>
              <a:ext cx="3117132" cy="92427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672038"/>
                <a:gd name="connsiteY0" fmla="*/ 0 h 302045"/>
                <a:gd name="connsiteX1" fmla="*/ 1672038 w 1672038"/>
                <a:gd name="connsiteY1" fmla="*/ 225771 h 302045"/>
                <a:gd name="connsiteX0" fmla="*/ 0 w 1672038"/>
                <a:gd name="connsiteY0" fmla="*/ 0 h 326701"/>
                <a:gd name="connsiteX1" fmla="*/ 1672038 w 1672038"/>
                <a:gd name="connsiteY1" fmla="*/ 225771 h 326701"/>
                <a:gd name="connsiteX0" fmla="*/ 0 w 1132289"/>
                <a:gd name="connsiteY0" fmla="*/ 25775 h 230565"/>
                <a:gd name="connsiteX1" fmla="*/ 1132289 w 1132289"/>
                <a:gd name="connsiteY1" fmla="*/ 0 h 230565"/>
                <a:gd name="connsiteX0" fmla="*/ 0 w 1132289"/>
                <a:gd name="connsiteY0" fmla="*/ 25775 h 133249"/>
                <a:gd name="connsiteX1" fmla="*/ 1132289 w 1132289"/>
                <a:gd name="connsiteY1" fmla="*/ 0 h 133249"/>
                <a:gd name="connsiteX0" fmla="*/ 0 w 1132289"/>
                <a:gd name="connsiteY0" fmla="*/ 25775 h 119656"/>
                <a:gd name="connsiteX1" fmla="*/ 1132289 w 1132289"/>
                <a:gd name="connsiteY1" fmla="*/ 0 h 119656"/>
                <a:gd name="connsiteX0" fmla="*/ 0 w 1132289"/>
                <a:gd name="connsiteY0" fmla="*/ 25775 h 142574"/>
                <a:gd name="connsiteX1" fmla="*/ 1132289 w 1132289"/>
                <a:gd name="connsiteY1" fmla="*/ 0 h 142574"/>
                <a:gd name="connsiteX0" fmla="*/ 0 w 1132289"/>
                <a:gd name="connsiteY0" fmla="*/ 25775 h 124124"/>
                <a:gd name="connsiteX1" fmla="*/ 1132289 w 1132289"/>
                <a:gd name="connsiteY1" fmla="*/ 0 h 124124"/>
                <a:gd name="connsiteX0" fmla="*/ 0 w 1132289"/>
                <a:gd name="connsiteY0" fmla="*/ 25775 h 110951"/>
                <a:gd name="connsiteX1" fmla="*/ 1132289 w 1132289"/>
                <a:gd name="connsiteY1" fmla="*/ 0 h 1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2289" h="110951">
                  <a:moveTo>
                    <a:pt x="0" y="25775"/>
                  </a:moveTo>
                  <a:cubicBezTo>
                    <a:pt x="351744" y="129315"/>
                    <a:pt x="420171" y="157955"/>
                    <a:pt x="1132289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2A85A8-8610-4A3E-A6A4-356C14FBE6C5}"/>
                </a:ext>
              </a:extLst>
            </p:cNvPr>
            <p:cNvSpPr/>
            <p:nvPr/>
          </p:nvSpPr>
          <p:spPr>
            <a:xfrm>
              <a:off x="4936894" y="5198600"/>
              <a:ext cx="3117132" cy="92427"/>
            </a:xfrm>
            <a:custGeom>
              <a:avLst/>
              <a:gdLst>
                <a:gd name="connsiteX0" fmla="*/ 0 w 2120900"/>
                <a:gd name="connsiteY0" fmla="*/ 1778000 h 2016546"/>
                <a:gd name="connsiteX1" fmla="*/ 685800 w 2120900"/>
                <a:gd name="connsiteY1" fmla="*/ 2006600 h 2016546"/>
                <a:gd name="connsiteX2" fmla="*/ 1308100 w 2120900"/>
                <a:gd name="connsiteY2" fmla="*/ 1485900 h 2016546"/>
                <a:gd name="connsiteX3" fmla="*/ 1524000 w 2120900"/>
                <a:gd name="connsiteY3" fmla="*/ 647700 h 2016546"/>
                <a:gd name="connsiteX4" fmla="*/ 2120900 w 2120900"/>
                <a:gd name="connsiteY4" fmla="*/ 0 h 2016546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778000"/>
                <a:gd name="connsiteX1" fmla="*/ 1308100 w 2120900"/>
                <a:gd name="connsiteY1" fmla="*/ 1485900 h 1778000"/>
                <a:gd name="connsiteX2" fmla="*/ 1524000 w 2120900"/>
                <a:gd name="connsiteY2" fmla="*/ 647700 h 1778000"/>
                <a:gd name="connsiteX3" fmla="*/ 2120900 w 2120900"/>
                <a:gd name="connsiteY3" fmla="*/ 0 h 1778000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36441"/>
                <a:gd name="connsiteX1" fmla="*/ 1143000 w 2120900"/>
                <a:gd name="connsiteY1" fmla="*/ 1625600 h 1836441"/>
                <a:gd name="connsiteX2" fmla="*/ 1524000 w 2120900"/>
                <a:gd name="connsiteY2" fmla="*/ 647700 h 1836441"/>
                <a:gd name="connsiteX3" fmla="*/ 2120900 w 2120900"/>
                <a:gd name="connsiteY3" fmla="*/ 0 h 1836441"/>
                <a:gd name="connsiteX0" fmla="*/ 0 w 2120900"/>
                <a:gd name="connsiteY0" fmla="*/ 1778000 h 1869386"/>
                <a:gd name="connsiteX1" fmla="*/ 1143000 w 2120900"/>
                <a:gd name="connsiteY1" fmla="*/ 1625600 h 1869386"/>
                <a:gd name="connsiteX2" fmla="*/ 1524000 w 2120900"/>
                <a:gd name="connsiteY2" fmla="*/ 647700 h 1869386"/>
                <a:gd name="connsiteX3" fmla="*/ 2120900 w 2120900"/>
                <a:gd name="connsiteY3" fmla="*/ 0 h 1869386"/>
                <a:gd name="connsiteX0" fmla="*/ 0 w 2120900"/>
                <a:gd name="connsiteY0" fmla="*/ 1778000 h 1902184"/>
                <a:gd name="connsiteX1" fmla="*/ 1143000 w 2120900"/>
                <a:gd name="connsiteY1" fmla="*/ 1625600 h 1902184"/>
                <a:gd name="connsiteX2" fmla="*/ 1524000 w 2120900"/>
                <a:gd name="connsiteY2" fmla="*/ 647700 h 1902184"/>
                <a:gd name="connsiteX3" fmla="*/ 2120900 w 2120900"/>
                <a:gd name="connsiteY3" fmla="*/ 0 h 1902184"/>
                <a:gd name="connsiteX0" fmla="*/ 0 w 2120900"/>
                <a:gd name="connsiteY0" fmla="*/ 1778000 h 1927232"/>
                <a:gd name="connsiteX1" fmla="*/ 1143000 w 2120900"/>
                <a:gd name="connsiteY1" fmla="*/ 1625600 h 1927232"/>
                <a:gd name="connsiteX2" fmla="*/ 1524000 w 2120900"/>
                <a:gd name="connsiteY2" fmla="*/ 647700 h 1927232"/>
                <a:gd name="connsiteX3" fmla="*/ 2120900 w 2120900"/>
                <a:gd name="connsiteY3" fmla="*/ 0 h 1927232"/>
                <a:gd name="connsiteX0" fmla="*/ 0 w 2082800"/>
                <a:gd name="connsiteY0" fmla="*/ 1714500 h 1818139"/>
                <a:gd name="connsiteX1" fmla="*/ 1104900 w 2082800"/>
                <a:gd name="connsiteY1" fmla="*/ 1625600 h 1818139"/>
                <a:gd name="connsiteX2" fmla="*/ 1485900 w 2082800"/>
                <a:gd name="connsiteY2" fmla="*/ 647700 h 1818139"/>
                <a:gd name="connsiteX3" fmla="*/ 2082800 w 2082800"/>
                <a:gd name="connsiteY3" fmla="*/ 0 h 1818139"/>
                <a:gd name="connsiteX0" fmla="*/ 0 w 2082800"/>
                <a:gd name="connsiteY0" fmla="*/ 1714500 h 1844715"/>
                <a:gd name="connsiteX1" fmla="*/ 1104900 w 2082800"/>
                <a:gd name="connsiteY1" fmla="*/ 1625600 h 1844715"/>
                <a:gd name="connsiteX2" fmla="*/ 1485900 w 2082800"/>
                <a:gd name="connsiteY2" fmla="*/ 647700 h 1844715"/>
                <a:gd name="connsiteX3" fmla="*/ 2082800 w 2082800"/>
                <a:gd name="connsiteY3" fmla="*/ 0 h 1844715"/>
                <a:gd name="connsiteX0" fmla="*/ 0 w 3314700"/>
                <a:gd name="connsiteY0" fmla="*/ 1993900 h 2124115"/>
                <a:gd name="connsiteX1" fmla="*/ 1104900 w 3314700"/>
                <a:gd name="connsiteY1" fmla="*/ 1905000 h 2124115"/>
                <a:gd name="connsiteX2" fmla="*/ 1485900 w 3314700"/>
                <a:gd name="connsiteY2" fmla="*/ 927100 h 2124115"/>
                <a:gd name="connsiteX3" fmla="*/ 3314700 w 3314700"/>
                <a:gd name="connsiteY3" fmla="*/ 0 h 2124115"/>
                <a:gd name="connsiteX0" fmla="*/ 0 w 3314700"/>
                <a:gd name="connsiteY0" fmla="*/ 1993900 h 2068529"/>
                <a:gd name="connsiteX1" fmla="*/ 1104900 w 3314700"/>
                <a:gd name="connsiteY1" fmla="*/ 1905000 h 2068529"/>
                <a:gd name="connsiteX2" fmla="*/ 2019300 w 3314700"/>
                <a:gd name="connsiteY2" fmla="*/ 1727200 h 2068529"/>
                <a:gd name="connsiteX3" fmla="*/ 3314700 w 3314700"/>
                <a:gd name="connsiteY3" fmla="*/ 0 h 2068529"/>
                <a:gd name="connsiteX0" fmla="*/ 0 w 3822700"/>
                <a:gd name="connsiteY0" fmla="*/ 1371600 h 1959873"/>
                <a:gd name="connsiteX1" fmla="*/ 1612900 w 3822700"/>
                <a:gd name="connsiteY1" fmla="*/ 1905000 h 1959873"/>
                <a:gd name="connsiteX2" fmla="*/ 2527300 w 3822700"/>
                <a:gd name="connsiteY2" fmla="*/ 1727200 h 1959873"/>
                <a:gd name="connsiteX3" fmla="*/ 3822700 w 3822700"/>
                <a:gd name="connsiteY3" fmla="*/ 0 h 1959873"/>
                <a:gd name="connsiteX0" fmla="*/ 0 w 3822700"/>
                <a:gd name="connsiteY0" fmla="*/ 1371600 h 1936151"/>
                <a:gd name="connsiteX1" fmla="*/ 1257300 w 3822700"/>
                <a:gd name="connsiteY1" fmla="*/ 1866900 h 1936151"/>
                <a:gd name="connsiteX2" fmla="*/ 2527300 w 3822700"/>
                <a:gd name="connsiteY2" fmla="*/ 1727200 h 1936151"/>
                <a:gd name="connsiteX3" fmla="*/ 3822700 w 3822700"/>
                <a:gd name="connsiteY3" fmla="*/ 0 h 1936151"/>
                <a:gd name="connsiteX0" fmla="*/ 0 w 3822700"/>
                <a:gd name="connsiteY0" fmla="*/ 1371600 h 1923045"/>
                <a:gd name="connsiteX1" fmla="*/ 12573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23045"/>
                <a:gd name="connsiteX1" fmla="*/ 1968500 w 3822700"/>
                <a:gd name="connsiteY1" fmla="*/ 1866900 h 1923045"/>
                <a:gd name="connsiteX2" fmla="*/ 3822700 w 3822700"/>
                <a:gd name="connsiteY2" fmla="*/ 0 h 1923045"/>
                <a:gd name="connsiteX0" fmla="*/ 0 w 3822700"/>
                <a:gd name="connsiteY0" fmla="*/ 1371600 h 1946239"/>
                <a:gd name="connsiteX1" fmla="*/ 1968500 w 3822700"/>
                <a:gd name="connsiteY1" fmla="*/ 1866900 h 1946239"/>
                <a:gd name="connsiteX2" fmla="*/ 3822700 w 3822700"/>
                <a:gd name="connsiteY2" fmla="*/ 0 h 1946239"/>
                <a:gd name="connsiteX0" fmla="*/ 0 w 3771900"/>
                <a:gd name="connsiteY0" fmla="*/ 1282700 h 1912017"/>
                <a:gd name="connsiteX1" fmla="*/ 1917700 w 3771900"/>
                <a:gd name="connsiteY1" fmla="*/ 1866900 h 1912017"/>
                <a:gd name="connsiteX2" fmla="*/ 3771900 w 3771900"/>
                <a:gd name="connsiteY2" fmla="*/ 0 h 1912017"/>
                <a:gd name="connsiteX0" fmla="*/ 0 w 3771900"/>
                <a:gd name="connsiteY0" fmla="*/ 1282700 h 1933910"/>
                <a:gd name="connsiteX1" fmla="*/ 1917700 w 3771900"/>
                <a:gd name="connsiteY1" fmla="*/ 1866900 h 1933910"/>
                <a:gd name="connsiteX2" fmla="*/ 3771900 w 3771900"/>
                <a:gd name="connsiteY2" fmla="*/ 0 h 1933910"/>
                <a:gd name="connsiteX0" fmla="*/ 0 w 3243425"/>
                <a:gd name="connsiteY0" fmla="*/ 1055547 h 1691914"/>
                <a:gd name="connsiteX1" fmla="*/ 1917700 w 3243425"/>
                <a:gd name="connsiteY1" fmla="*/ 1639747 h 1691914"/>
                <a:gd name="connsiteX2" fmla="*/ 3243425 w 3243425"/>
                <a:gd name="connsiteY2" fmla="*/ 0 h 1691914"/>
                <a:gd name="connsiteX0" fmla="*/ 0 w 3243425"/>
                <a:gd name="connsiteY0" fmla="*/ 1055547 h 1160469"/>
                <a:gd name="connsiteX1" fmla="*/ 2519574 w 3243425"/>
                <a:gd name="connsiteY1" fmla="*/ 85541 h 1160469"/>
                <a:gd name="connsiteX2" fmla="*/ 3243425 w 3243425"/>
                <a:gd name="connsiteY2" fmla="*/ 0 h 1160469"/>
                <a:gd name="connsiteX0" fmla="*/ 0 w 1540561"/>
                <a:gd name="connsiteY0" fmla="*/ 0 h 482867"/>
                <a:gd name="connsiteX1" fmla="*/ 816710 w 1540561"/>
                <a:gd name="connsiteY1" fmla="*/ 357047 h 482867"/>
                <a:gd name="connsiteX2" fmla="*/ 1540561 w 1540561"/>
                <a:gd name="connsiteY2" fmla="*/ 271506 h 482867"/>
                <a:gd name="connsiteX0" fmla="*/ 0 w 1540561"/>
                <a:gd name="connsiteY0" fmla="*/ 0 h 537867"/>
                <a:gd name="connsiteX1" fmla="*/ 757990 w 1540561"/>
                <a:gd name="connsiteY1" fmla="*/ 476601 h 537867"/>
                <a:gd name="connsiteX2" fmla="*/ 1540561 w 1540561"/>
                <a:gd name="connsiteY2" fmla="*/ 271506 h 537867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567456"/>
                <a:gd name="connsiteX1" fmla="*/ 757990 w 1540561"/>
                <a:gd name="connsiteY1" fmla="*/ 476601 h 567456"/>
                <a:gd name="connsiteX2" fmla="*/ 1540561 w 1540561"/>
                <a:gd name="connsiteY2" fmla="*/ 271506 h 567456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32755"/>
                <a:gd name="connsiteX1" fmla="*/ 567152 w 1540561"/>
                <a:gd name="connsiteY1" fmla="*/ 572245 h 632755"/>
                <a:gd name="connsiteX2" fmla="*/ 1540561 w 1540561"/>
                <a:gd name="connsiteY2" fmla="*/ 271506 h 632755"/>
                <a:gd name="connsiteX0" fmla="*/ 0 w 1540561"/>
                <a:gd name="connsiteY0" fmla="*/ 0 h 606012"/>
                <a:gd name="connsiteX1" fmla="*/ 567152 w 1540561"/>
                <a:gd name="connsiteY1" fmla="*/ 572245 h 606012"/>
                <a:gd name="connsiteX2" fmla="*/ 1540561 w 1540561"/>
                <a:gd name="connsiteY2" fmla="*/ 271506 h 606012"/>
                <a:gd name="connsiteX0" fmla="*/ 0 w 1540561"/>
                <a:gd name="connsiteY0" fmla="*/ 0 h 486577"/>
                <a:gd name="connsiteX1" fmla="*/ 640552 w 1540561"/>
                <a:gd name="connsiteY1" fmla="*/ 428780 h 486577"/>
                <a:gd name="connsiteX2" fmla="*/ 1540561 w 1540561"/>
                <a:gd name="connsiteY2" fmla="*/ 271506 h 486577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271506"/>
                <a:gd name="connsiteX1" fmla="*/ 1540561 w 1540561"/>
                <a:gd name="connsiteY1" fmla="*/ 271506 h 271506"/>
                <a:gd name="connsiteX0" fmla="*/ 0 w 1540561"/>
                <a:gd name="connsiteY0" fmla="*/ 0 h 332761"/>
                <a:gd name="connsiteX1" fmla="*/ 1540561 w 1540561"/>
                <a:gd name="connsiteY1" fmla="*/ 271506 h 332761"/>
                <a:gd name="connsiteX0" fmla="*/ 0 w 1672038"/>
                <a:gd name="connsiteY0" fmla="*/ 0 h 302045"/>
                <a:gd name="connsiteX1" fmla="*/ 1672038 w 1672038"/>
                <a:gd name="connsiteY1" fmla="*/ 225771 h 302045"/>
                <a:gd name="connsiteX0" fmla="*/ 0 w 1672038"/>
                <a:gd name="connsiteY0" fmla="*/ 0 h 326701"/>
                <a:gd name="connsiteX1" fmla="*/ 1672038 w 1672038"/>
                <a:gd name="connsiteY1" fmla="*/ 225771 h 326701"/>
                <a:gd name="connsiteX0" fmla="*/ 0 w 1132289"/>
                <a:gd name="connsiteY0" fmla="*/ 25775 h 230565"/>
                <a:gd name="connsiteX1" fmla="*/ 1132289 w 1132289"/>
                <a:gd name="connsiteY1" fmla="*/ 0 h 230565"/>
                <a:gd name="connsiteX0" fmla="*/ 0 w 1132289"/>
                <a:gd name="connsiteY0" fmla="*/ 25775 h 133249"/>
                <a:gd name="connsiteX1" fmla="*/ 1132289 w 1132289"/>
                <a:gd name="connsiteY1" fmla="*/ 0 h 133249"/>
                <a:gd name="connsiteX0" fmla="*/ 0 w 1132289"/>
                <a:gd name="connsiteY0" fmla="*/ 25775 h 119656"/>
                <a:gd name="connsiteX1" fmla="*/ 1132289 w 1132289"/>
                <a:gd name="connsiteY1" fmla="*/ 0 h 119656"/>
                <a:gd name="connsiteX0" fmla="*/ 0 w 1132289"/>
                <a:gd name="connsiteY0" fmla="*/ 25775 h 142574"/>
                <a:gd name="connsiteX1" fmla="*/ 1132289 w 1132289"/>
                <a:gd name="connsiteY1" fmla="*/ 0 h 142574"/>
                <a:gd name="connsiteX0" fmla="*/ 0 w 1132289"/>
                <a:gd name="connsiteY0" fmla="*/ 25775 h 124124"/>
                <a:gd name="connsiteX1" fmla="*/ 1132289 w 1132289"/>
                <a:gd name="connsiteY1" fmla="*/ 0 h 124124"/>
                <a:gd name="connsiteX0" fmla="*/ 0 w 1132289"/>
                <a:gd name="connsiteY0" fmla="*/ 25775 h 110951"/>
                <a:gd name="connsiteX1" fmla="*/ 1132289 w 1132289"/>
                <a:gd name="connsiteY1" fmla="*/ 0 h 1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2289" h="110951">
                  <a:moveTo>
                    <a:pt x="0" y="25775"/>
                  </a:moveTo>
                  <a:cubicBezTo>
                    <a:pt x="351744" y="129315"/>
                    <a:pt x="420171" y="157955"/>
                    <a:pt x="1132289" y="0"/>
                  </a:cubicBezTo>
                </a:path>
              </a:pathLst>
            </a:custGeom>
            <a:noFill/>
            <a:ln w="38100">
              <a:solidFill>
                <a:srgbClr val="F7931A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6800CC4-F127-49BB-9979-4F1B3521AB66}"/>
              </a:ext>
            </a:extLst>
          </p:cNvPr>
          <p:cNvSpPr/>
          <p:nvPr/>
        </p:nvSpPr>
        <p:spPr>
          <a:xfrm rot="3379886">
            <a:off x="4789721" y="2509921"/>
            <a:ext cx="918470" cy="701989"/>
          </a:xfrm>
          <a:custGeom>
            <a:avLst/>
            <a:gdLst>
              <a:gd name="connsiteX0" fmla="*/ 0 w 2120900"/>
              <a:gd name="connsiteY0" fmla="*/ 1778000 h 2016546"/>
              <a:gd name="connsiteX1" fmla="*/ 685800 w 2120900"/>
              <a:gd name="connsiteY1" fmla="*/ 2006600 h 2016546"/>
              <a:gd name="connsiteX2" fmla="*/ 1308100 w 2120900"/>
              <a:gd name="connsiteY2" fmla="*/ 1485900 h 2016546"/>
              <a:gd name="connsiteX3" fmla="*/ 1524000 w 2120900"/>
              <a:gd name="connsiteY3" fmla="*/ 647700 h 2016546"/>
              <a:gd name="connsiteX4" fmla="*/ 2120900 w 2120900"/>
              <a:gd name="connsiteY4" fmla="*/ 0 h 2016546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778000"/>
              <a:gd name="connsiteX1" fmla="*/ 1308100 w 2120900"/>
              <a:gd name="connsiteY1" fmla="*/ 1485900 h 1778000"/>
              <a:gd name="connsiteX2" fmla="*/ 1524000 w 2120900"/>
              <a:gd name="connsiteY2" fmla="*/ 647700 h 1778000"/>
              <a:gd name="connsiteX3" fmla="*/ 2120900 w 2120900"/>
              <a:gd name="connsiteY3" fmla="*/ 0 h 1778000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36441"/>
              <a:gd name="connsiteX1" fmla="*/ 1143000 w 2120900"/>
              <a:gd name="connsiteY1" fmla="*/ 1625600 h 1836441"/>
              <a:gd name="connsiteX2" fmla="*/ 1524000 w 2120900"/>
              <a:gd name="connsiteY2" fmla="*/ 647700 h 1836441"/>
              <a:gd name="connsiteX3" fmla="*/ 2120900 w 2120900"/>
              <a:gd name="connsiteY3" fmla="*/ 0 h 1836441"/>
              <a:gd name="connsiteX0" fmla="*/ 0 w 2120900"/>
              <a:gd name="connsiteY0" fmla="*/ 1778000 h 1869386"/>
              <a:gd name="connsiteX1" fmla="*/ 1143000 w 2120900"/>
              <a:gd name="connsiteY1" fmla="*/ 1625600 h 1869386"/>
              <a:gd name="connsiteX2" fmla="*/ 1524000 w 2120900"/>
              <a:gd name="connsiteY2" fmla="*/ 647700 h 1869386"/>
              <a:gd name="connsiteX3" fmla="*/ 2120900 w 2120900"/>
              <a:gd name="connsiteY3" fmla="*/ 0 h 1869386"/>
              <a:gd name="connsiteX0" fmla="*/ 0 w 2120900"/>
              <a:gd name="connsiteY0" fmla="*/ 1778000 h 1902184"/>
              <a:gd name="connsiteX1" fmla="*/ 1143000 w 2120900"/>
              <a:gd name="connsiteY1" fmla="*/ 1625600 h 1902184"/>
              <a:gd name="connsiteX2" fmla="*/ 1524000 w 2120900"/>
              <a:gd name="connsiteY2" fmla="*/ 647700 h 1902184"/>
              <a:gd name="connsiteX3" fmla="*/ 2120900 w 2120900"/>
              <a:gd name="connsiteY3" fmla="*/ 0 h 1902184"/>
              <a:gd name="connsiteX0" fmla="*/ 0 w 2120900"/>
              <a:gd name="connsiteY0" fmla="*/ 1778000 h 1927232"/>
              <a:gd name="connsiteX1" fmla="*/ 1143000 w 2120900"/>
              <a:gd name="connsiteY1" fmla="*/ 1625600 h 1927232"/>
              <a:gd name="connsiteX2" fmla="*/ 1524000 w 2120900"/>
              <a:gd name="connsiteY2" fmla="*/ 647700 h 1927232"/>
              <a:gd name="connsiteX3" fmla="*/ 2120900 w 2120900"/>
              <a:gd name="connsiteY3" fmla="*/ 0 h 1927232"/>
              <a:gd name="connsiteX0" fmla="*/ 0 w 2082800"/>
              <a:gd name="connsiteY0" fmla="*/ 1714500 h 1818139"/>
              <a:gd name="connsiteX1" fmla="*/ 1104900 w 2082800"/>
              <a:gd name="connsiteY1" fmla="*/ 1625600 h 1818139"/>
              <a:gd name="connsiteX2" fmla="*/ 1485900 w 2082800"/>
              <a:gd name="connsiteY2" fmla="*/ 647700 h 1818139"/>
              <a:gd name="connsiteX3" fmla="*/ 2082800 w 2082800"/>
              <a:gd name="connsiteY3" fmla="*/ 0 h 1818139"/>
              <a:gd name="connsiteX0" fmla="*/ 0 w 2082800"/>
              <a:gd name="connsiteY0" fmla="*/ 1714500 h 1844715"/>
              <a:gd name="connsiteX1" fmla="*/ 1104900 w 2082800"/>
              <a:gd name="connsiteY1" fmla="*/ 1625600 h 1844715"/>
              <a:gd name="connsiteX2" fmla="*/ 1485900 w 2082800"/>
              <a:gd name="connsiteY2" fmla="*/ 647700 h 1844715"/>
              <a:gd name="connsiteX3" fmla="*/ 2082800 w 2082800"/>
              <a:gd name="connsiteY3" fmla="*/ 0 h 1844715"/>
              <a:gd name="connsiteX0" fmla="*/ 0 w 3314700"/>
              <a:gd name="connsiteY0" fmla="*/ 1993900 h 2124115"/>
              <a:gd name="connsiteX1" fmla="*/ 1104900 w 3314700"/>
              <a:gd name="connsiteY1" fmla="*/ 1905000 h 2124115"/>
              <a:gd name="connsiteX2" fmla="*/ 1485900 w 3314700"/>
              <a:gd name="connsiteY2" fmla="*/ 927100 h 2124115"/>
              <a:gd name="connsiteX3" fmla="*/ 3314700 w 3314700"/>
              <a:gd name="connsiteY3" fmla="*/ 0 h 2124115"/>
              <a:gd name="connsiteX0" fmla="*/ 0 w 3314700"/>
              <a:gd name="connsiteY0" fmla="*/ 1993900 h 2068529"/>
              <a:gd name="connsiteX1" fmla="*/ 1104900 w 3314700"/>
              <a:gd name="connsiteY1" fmla="*/ 1905000 h 2068529"/>
              <a:gd name="connsiteX2" fmla="*/ 2019300 w 3314700"/>
              <a:gd name="connsiteY2" fmla="*/ 1727200 h 2068529"/>
              <a:gd name="connsiteX3" fmla="*/ 3314700 w 3314700"/>
              <a:gd name="connsiteY3" fmla="*/ 0 h 2068529"/>
              <a:gd name="connsiteX0" fmla="*/ 0 w 3822700"/>
              <a:gd name="connsiteY0" fmla="*/ 1371600 h 1959873"/>
              <a:gd name="connsiteX1" fmla="*/ 1612900 w 3822700"/>
              <a:gd name="connsiteY1" fmla="*/ 1905000 h 1959873"/>
              <a:gd name="connsiteX2" fmla="*/ 2527300 w 3822700"/>
              <a:gd name="connsiteY2" fmla="*/ 1727200 h 1959873"/>
              <a:gd name="connsiteX3" fmla="*/ 3822700 w 3822700"/>
              <a:gd name="connsiteY3" fmla="*/ 0 h 1959873"/>
              <a:gd name="connsiteX0" fmla="*/ 0 w 3822700"/>
              <a:gd name="connsiteY0" fmla="*/ 1371600 h 1936151"/>
              <a:gd name="connsiteX1" fmla="*/ 1257300 w 3822700"/>
              <a:gd name="connsiteY1" fmla="*/ 1866900 h 1936151"/>
              <a:gd name="connsiteX2" fmla="*/ 2527300 w 3822700"/>
              <a:gd name="connsiteY2" fmla="*/ 1727200 h 1936151"/>
              <a:gd name="connsiteX3" fmla="*/ 3822700 w 3822700"/>
              <a:gd name="connsiteY3" fmla="*/ 0 h 1936151"/>
              <a:gd name="connsiteX0" fmla="*/ 0 w 3822700"/>
              <a:gd name="connsiteY0" fmla="*/ 1371600 h 1923045"/>
              <a:gd name="connsiteX1" fmla="*/ 12573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23045"/>
              <a:gd name="connsiteX1" fmla="*/ 1968500 w 3822700"/>
              <a:gd name="connsiteY1" fmla="*/ 1866900 h 1923045"/>
              <a:gd name="connsiteX2" fmla="*/ 3822700 w 3822700"/>
              <a:gd name="connsiteY2" fmla="*/ 0 h 1923045"/>
              <a:gd name="connsiteX0" fmla="*/ 0 w 3822700"/>
              <a:gd name="connsiteY0" fmla="*/ 1371600 h 1946239"/>
              <a:gd name="connsiteX1" fmla="*/ 1968500 w 3822700"/>
              <a:gd name="connsiteY1" fmla="*/ 1866900 h 1946239"/>
              <a:gd name="connsiteX2" fmla="*/ 3822700 w 3822700"/>
              <a:gd name="connsiteY2" fmla="*/ 0 h 1946239"/>
              <a:gd name="connsiteX0" fmla="*/ 0 w 3771900"/>
              <a:gd name="connsiteY0" fmla="*/ 1282700 h 1912017"/>
              <a:gd name="connsiteX1" fmla="*/ 1917700 w 3771900"/>
              <a:gd name="connsiteY1" fmla="*/ 1866900 h 1912017"/>
              <a:gd name="connsiteX2" fmla="*/ 3771900 w 3771900"/>
              <a:gd name="connsiteY2" fmla="*/ 0 h 1912017"/>
              <a:gd name="connsiteX0" fmla="*/ 0 w 3771900"/>
              <a:gd name="connsiteY0" fmla="*/ 1282700 h 1933910"/>
              <a:gd name="connsiteX1" fmla="*/ 1917700 w 3771900"/>
              <a:gd name="connsiteY1" fmla="*/ 1866900 h 1933910"/>
              <a:gd name="connsiteX2" fmla="*/ 3771900 w 3771900"/>
              <a:gd name="connsiteY2" fmla="*/ 0 h 1933910"/>
              <a:gd name="connsiteX0" fmla="*/ 0 w 3243425"/>
              <a:gd name="connsiteY0" fmla="*/ 1055547 h 1691914"/>
              <a:gd name="connsiteX1" fmla="*/ 1917700 w 3243425"/>
              <a:gd name="connsiteY1" fmla="*/ 1639747 h 1691914"/>
              <a:gd name="connsiteX2" fmla="*/ 3243425 w 3243425"/>
              <a:gd name="connsiteY2" fmla="*/ 0 h 1691914"/>
              <a:gd name="connsiteX0" fmla="*/ 0 w 3243425"/>
              <a:gd name="connsiteY0" fmla="*/ 1055547 h 1160469"/>
              <a:gd name="connsiteX1" fmla="*/ 2519574 w 3243425"/>
              <a:gd name="connsiteY1" fmla="*/ 85541 h 1160469"/>
              <a:gd name="connsiteX2" fmla="*/ 3243425 w 3243425"/>
              <a:gd name="connsiteY2" fmla="*/ 0 h 1160469"/>
              <a:gd name="connsiteX0" fmla="*/ 0 w 1540561"/>
              <a:gd name="connsiteY0" fmla="*/ 0 h 482867"/>
              <a:gd name="connsiteX1" fmla="*/ 816710 w 1540561"/>
              <a:gd name="connsiteY1" fmla="*/ 357047 h 482867"/>
              <a:gd name="connsiteX2" fmla="*/ 1540561 w 1540561"/>
              <a:gd name="connsiteY2" fmla="*/ 271506 h 482867"/>
              <a:gd name="connsiteX0" fmla="*/ 0 w 1540561"/>
              <a:gd name="connsiteY0" fmla="*/ 0 h 537867"/>
              <a:gd name="connsiteX1" fmla="*/ 757990 w 1540561"/>
              <a:gd name="connsiteY1" fmla="*/ 476601 h 537867"/>
              <a:gd name="connsiteX2" fmla="*/ 1540561 w 1540561"/>
              <a:gd name="connsiteY2" fmla="*/ 271506 h 537867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567456"/>
              <a:gd name="connsiteX1" fmla="*/ 757990 w 1540561"/>
              <a:gd name="connsiteY1" fmla="*/ 476601 h 567456"/>
              <a:gd name="connsiteX2" fmla="*/ 1540561 w 1540561"/>
              <a:gd name="connsiteY2" fmla="*/ 271506 h 567456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32755"/>
              <a:gd name="connsiteX1" fmla="*/ 567152 w 1540561"/>
              <a:gd name="connsiteY1" fmla="*/ 572245 h 632755"/>
              <a:gd name="connsiteX2" fmla="*/ 1540561 w 1540561"/>
              <a:gd name="connsiteY2" fmla="*/ 271506 h 632755"/>
              <a:gd name="connsiteX0" fmla="*/ 0 w 1540561"/>
              <a:gd name="connsiteY0" fmla="*/ 0 h 606012"/>
              <a:gd name="connsiteX1" fmla="*/ 567152 w 1540561"/>
              <a:gd name="connsiteY1" fmla="*/ 572245 h 606012"/>
              <a:gd name="connsiteX2" fmla="*/ 1540561 w 1540561"/>
              <a:gd name="connsiteY2" fmla="*/ 271506 h 606012"/>
              <a:gd name="connsiteX0" fmla="*/ 0 w 1540561"/>
              <a:gd name="connsiteY0" fmla="*/ 0 h 486577"/>
              <a:gd name="connsiteX1" fmla="*/ 640552 w 1540561"/>
              <a:gd name="connsiteY1" fmla="*/ 428780 h 486577"/>
              <a:gd name="connsiteX2" fmla="*/ 1540561 w 1540561"/>
              <a:gd name="connsiteY2" fmla="*/ 271506 h 486577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271506"/>
              <a:gd name="connsiteX1" fmla="*/ 1540561 w 1540561"/>
              <a:gd name="connsiteY1" fmla="*/ 271506 h 271506"/>
              <a:gd name="connsiteX0" fmla="*/ 0 w 1540561"/>
              <a:gd name="connsiteY0" fmla="*/ 0 h 332761"/>
              <a:gd name="connsiteX1" fmla="*/ 1540561 w 1540561"/>
              <a:gd name="connsiteY1" fmla="*/ 271506 h 33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0561" h="332761">
                <a:moveTo>
                  <a:pt x="0" y="0"/>
                </a:moveTo>
                <a:cubicBezTo>
                  <a:pt x="528200" y="389388"/>
                  <a:pt x="821523" y="372291"/>
                  <a:pt x="1540561" y="271506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60075C-5988-47AC-8F67-46A6AD13CD58}"/>
              </a:ext>
            </a:extLst>
          </p:cNvPr>
          <p:cNvSpPr/>
          <p:nvPr/>
        </p:nvSpPr>
        <p:spPr>
          <a:xfrm>
            <a:off x="9316306" y="1471164"/>
            <a:ext cx="267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Bitcoin Contract</a:t>
            </a:r>
          </a:p>
        </p:txBody>
      </p:sp>
    </p:spTree>
    <p:extLst>
      <p:ext uri="{BB962C8B-B14F-4D97-AF65-F5344CB8AC3E}">
        <p14:creationId xmlns:p14="http://schemas.microsoft.com/office/powerpoint/2010/main" val="128789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2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557338" y="28575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Easiest ways to start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C38B6-8E7A-4E64-8011-8DF22E41317A}"/>
              </a:ext>
            </a:extLst>
          </p:cNvPr>
          <p:cNvSpPr/>
          <p:nvPr/>
        </p:nvSpPr>
        <p:spPr>
          <a:xfrm>
            <a:off x="220247" y="4574493"/>
            <a:ext cx="692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quick and dirty simple example demo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I’ll use a JavaScript library and others’ nodes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05E51C-C033-45CC-BC73-62533ACAA31F}"/>
              </a:ext>
            </a:extLst>
          </p:cNvPr>
          <p:cNvSpPr/>
          <p:nvPr/>
        </p:nvSpPr>
        <p:spPr>
          <a:xfrm>
            <a:off x="785249" y="810274"/>
            <a:ext cx="10471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transactions from scratch is hard, so many rely on helpful libraries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FBC7AC-0FBF-40C8-9A18-97F9CCAEBDEA}"/>
              </a:ext>
            </a:extLst>
          </p:cNvPr>
          <p:cNvSpPr/>
          <p:nvPr/>
        </p:nvSpPr>
        <p:spPr>
          <a:xfrm>
            <a:off x="8177308" y="4574493"/>
            <a:ext cx="31443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only using: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browser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editor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41BB54-78D5-48A7-BED2-5BF2B04C83F6}"/>
              </a:ext>
            </a:extLst>
          </p:cNvPr>
          <p:cNvGrpSpPr/>
          <p:nvPr/>
        </p:nvGrpSpPr>
        <p:grpSpPr>
          <a:xfrm>
            <a:off x="1197092" y="1377950"/>
            <a:ext cx="9835019" cy="2894717"/>
            <a:chOff x="1347561" y="1509484"/>
            <a:chExt cx="9835019" cy="289471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1066D8-33A1-4BC5-9813-A27674F082C3}"/>
                </a:ext>
              </a:extLst>
            </p:cNvPr>
            <p:cNvSpPr/>
            <p:nvPr/>
          </p:nvSpPr>
          <p:spPr>
            <a:xfrm>
              <a:off x="1347561" y="3573204"/>
              <a:ext cx="983501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There’s </a:t>
              </a:r>
              <a:r>
                <a:rPr lang="en-US" sz="2400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always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risk when using someone else’s code or nodes.</a:t>
              </a:r>
            </a:p>
            <a:p>
              <a:pPr algn="ctr"/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of randomness in implementations varies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DFF31C-DB9F-496F-951D-614D157CC4FF}"/>
                </a:ext>
              </a:extLst>
            </p:cNvPr>
            <p:cNvGrpSpPr/>
            <p:nvPr/>
          </p:nvGrpSpPr>
          <p:grpSpPr>
            <a:xfrm>
              <a:off x="1455740" y="1509484"/>
              <a:ext cx="9618662" cy="1849301"/>
              <a:chOff x="1557338" y="1306286"/>
              <a:chExt cx="9618662" cy="18493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87E363C-DD4A-42BC-8698-9D6844ADBA5D}"/>
                  </a:ext>
                </a:extLst>
              </p:cNvPr>
              <p:cNvGrpSpPr/>
              <p:nvPr/>
            </p:nvGrpSpPr>
            <p:grpSpPr>
              <a:xfrm>
                <a:off x="2692816" y="1767951"/>
                <a:ext cx="7890623" cy="1336249"/>
                <a:chOff x="2692816" y="1825105"/>
                <a:chExt cx="7890623" cy="133624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08C3AD2-983F-43A8-93FC-F25EF9D6EE8C}"/>
                    </a:ext>
                  </a:extLst>
                </p:cNvPr>
                <p:cNvSpPr/>
                <p:nvPr/>
              </p:nvSpPr>
              <p:spPr>
                <a:xfrm>
                  <a:off x="2692816" y="1825105"/>
                  <a:ext cx="1523174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Python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C++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Node.js :</a:t>
                  </a:r>
                </a:p>
                <a:p>
                  <a:pPr algn="r"/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JavaScript :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9CF3E0F-FED5-40E2-BC22-A63512A488CE}"/>
                    </a:ext>
                  </a:extLst>
                </p:cNvPr>
                <p:cNvSpPr/>
                <p:nvPr/>
              </p:nvSpPr>
              <p:spPr>
                <a:xfrm>
                  <a:off x="4215990" y="1837915"/>
                  <a:ext cx="6367449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https://github.com/petertodd/python-bitcoinlib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https://github.com/libbitcoin/libbitcoin-system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https://github.com/bitcoinjs/bitcoinjs-lib</a:t>
                  </a:r>
                </a:p>
                <a:p>
                  <a:r>
                    <a:rPr lang="en-US" sz="20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https://github.com/davidapple/bitcoinjs-lib-for-browsers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DAD02-411E-4047-9C1A-E003320DA9C6}"/>
                  </a:ext>
                </a:extLst>
              </p:cNvPr>
              <p:cNvSpPr/>
              <p:nvPr/>
            </p:nvSpPr>
            <p:spPr>
              <a:xfrm>
                <a:off x="5504084" y="1319096"/>
                <a:ext cx="1537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Examples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FB7F296-0B28-4B12-A1F9-9722A46F7E55}"/>
                  </a:ext>
                </a:extLst>
              </p:cNvPr>
              <p:cNvSpPr/>
              <p:nvPr/>
            </p:nvSpPr>
            <p:spPr>
              <a:xfrm>
                <a:off x="1557338" y="1306286"/>
                <a:ext cx="9618662" cy="1849301"/>
              </a:xfrm>
              <a:prstGeom prst="roundRect">
                <a:avLst>
                  <a:gd name="adj" fmla="val 11002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CF08B33-47D5-45EE-AB7E-74CB2BD7D63E}"/>
              </a:ext>
            </a:extLst>
          </p:cNvPr>
          <p:cNvSpPr/>
          <p:nvPr/>
        </p:nvSpPr>
        <p:spPr>
          <a:xfrm>
            <a:off x="2001415" y="5619909"/>
            <a:ext cx="6927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 for demo only!!!</a:t>
            </a:r>
          </a:p>
        </p:txBody>
      </p:sp>
    </p:spTree>
    <p:extLst>
      <p:ext uri="{BB962C8B-B14F-4D97-AF65-F5344CB8AC3E}">
        <p14:creationId xmlns:p14="http://schemas.microsoft.com/office/powerpoint/2010/main" val="30154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04337F5-1F3A-4F86-B607-EBDF26FC5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D044FFD-0F68-4BB3-A5B1-A2A5F426AAD6}"/>
              </a:ext>
            </a:extLst>
          </p:cNvPr>
          <p:cNvGrpSpPr/>
          <p:nvPr/>
        </p:nvGrpSpPr>
        <p:grpSpPr>
          <a:xfrm>
            <a:off x="5886229" y="653464"/>
            <a:ext cx="5573594" cy="5478486"/>
            <a:chOff x="5886229" y="653464"/>
            <a:chExt cx="5573594" cy="547848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7B27FF-2AB6-4906-88FC-9AD605D8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86229" y="1078479"/>
              <a:ext cx="5573594" cy="505347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FBA623-8758-4DF0-8E2A-AC942779A4B7}"/>
                </a:ext>
              </a:extLst>
            </p:cNvPr>
            <p:cNvSpPr/>
            <p:nvPr/>
          </p:nvSpPr>
          <p:spPr>
            <a:xfrm>
              <a:off x="5886229" y="653464"/>
              <a:ext cx="4961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4.   Filled out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create.js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1B8AF-83B9-4F12-93D2-C1FB9FB3B58D}"/>
              </a:ext>
            </a:extLst>
          </p:cNvPr>
          <p:cNvSpPr/>
          <p:nvPr/>
        </p:nvSpPr>
        <p:spPr>
          <a:xfrm>
            <a:off x="120631" y="653464"/>
            <a:ext cx="4961323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files and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Grabbed browser-friendly library files from github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-1206439" y="-16306"/>
            <a:ext cx="10291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contract address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A118AE-3B8E-406B-8F3A-A762A87EA2D5}"/>
              </a:ext>
            </a:extLst>
          </p:cNvPr>
          <p:cNvGrpSpPr/>
          <p:nvPr/>
        </p:nvGrpSpPr>
        <p:grpSpPr>
          <a:xfrm>
            <a:off x="6248400" y="1011451"/>
            <a:ext cx="5146945" cy="3623410"/>
            <a:chOff x="6151267" y="1317664"/>
            <a:chExt cx="5146945" cy="36234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8B9F38-84A3-405E-918A-FF0EB4FD5036}"/>
                </a:ext>
              </a:extLst>
            </p:cNvPr>
            <p:cNvSpPr/>
            <p:nvPr/>
          </p:nvSpPr>
          <p:spPr>
            <a:xfrm>
              <a:off x="6287178" y="3600450"/>
              <a:ext cx="4323672" cy="97129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AC13D2-3354-4BD0-9F1F-54777E07AA7A}"/>
                </a:ext>
              </a:extLst>
            </p:cNvPr>
            <p:cNvSpPr txBox="1"/>
            <p:nvPr/>
          </p:nvSpPr>
          <p:spPr>
            <a:xfrm>
              <a:off x="9219231" y="457174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Script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D69932-4F1D-457D-A7A6-42848570934E}"/>
                </a:ext>
              </a:extLst>
            </p:cNvPr>
            <p:cNvSpPr/>
            <p:nvPr/>
          </p:nvSpPr>
          <p:spPr>
            <a:xfrm>
              <a:off x="6151267" y="1393484"/>
              <a:ext cx="4167190" cy="70769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9C9FC9-9E1C-43B6-AC43-FF94C7CE380C}"/>
                </a:ext>
              </a:extLst>
            </p:cNvPr>
            <p:cNvSpPr txBox="1"/>
            <p:nvPr/>
          </p:nvSpPr>
          <p:spPr>
            <a:xfrm>
              <a:off x="10318457" y="1317664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</a:t>
              </a:r>
            </a:p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keys &amp; </a:t>
              </a:r>
            </a:p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5B47EC-F660-4A40-9425-A6F72B3D9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0296" y="2264722"/>
            <a:ext cx="1858289" cy="1185834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3513415-919F-4DF5-8A89-0C5614F3FC19}"/>
              </a:ext>
            </a:extLst>
          </p:cNvPr>
          <p:cNvGrpSpPr/>
          <p:nvPr/>
        </p:nvGrpSpPr>
        <p:grpSpPr>
          <a:xfrm>
            <a:off x="138780" y="3572818"/>
            <a:ext cx="5466764" cy="2604319"/>
            <a:chOff x="138780" y="3572818"/>
            <a:chExt cx="5466764" cy="260431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BC9ECBA-E577-43E4-B4BA-667B8E8A1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3431" y="4130865"/>
              <a:ext cx="5332113" cy="204627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2795CD-F344-4C92-8214-416A7B54C20B}"/>
                </a:ext>
              </a:extLst>
            </p:cNvPr>
            <p:cNvSpPr/>
            <p:nvPr/>
          </p:nvSpPr>
          <p:spPr>
            <a:xfrm>
              <a:off x="138780" y="3572818"/>
              <a:ext cx="4961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3.    Filled out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create.html</a:t>
              </a:r>
            </a:p>
          </p:txBody>
        </p:sp>
      </p:grpSp>
      <p:sp>
        <p:nvSpPr>
          <p:cNvPr id="36" name="Slide Number Placeholder 14">
            <a:extLst>
              <a:ext uri="{FF2B5EF4-FFF2-40B4-BE49-F238E27FC236}">
                <a16:creationId xmlns:a16="http://schemas.microsoft.com/office/drawing/2014/main" id="{0DE2D4D3-1E88-4E1D-B30A-69A015D97BF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D1A8F6-169B-4847-9E40-7953FDC66FE5}"/>
              </a:ext>
            </a:extLst>
          </p:cNvPr>
          <p:cNvGrpSpPr/>
          <p:nvPr/>
        </p:nvGrpSpPr>
        <p:grpSpPr>
          <a:xfrm>
            <a:off x="1902619" y="5618337"/>
            <a:ext cx="3426219" cy="538303"/>
            <a:chOff x="1721644" y="5523087"/>
            <a:chExt cx="3426219" cy="53830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2648D5-50F7-4D97-A308-5629BE7D8640}"/>
                </a:ext>
              </a:extLst>
            </p:cNvPr>
            <p:cNvSpPr/>
            <p:nvPr/>
          </p:nvSpPr>
          <p:spPr>
            <a:xfrm>
              <a:off x="1721644" y="5523087"/>
              <a:ext cx="845344" cy="180007"/>
            </a:xfrm>
            <a:prstGeom prst="rect">
              <a:avLst/>
            </a:prstGeom>
            <a:noFill/>
            <a:ln w="28575">
              <a:solidFill>
                <a:srgbClr val="F79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EA9AEB-CF1F-4655-9543-5CE08FADDF99}"/>
                </a:ext>
              </a:extLst>
            </p:cNvPr>
            <p:cNvSpPr txBox="1"/>
            <p:nvPr/>
          </p:nvSpPr>
          <p:spPr>
            <a:xfrm>
              <a:off x="2026496" y="5692058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Links create.js to create.html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8833169-4A8E-4123-AF26-685A636D5CEF}"/>
              </a:ext>
            </a:extLst>
          </p:cNvPr>
          <p:cNvSpPr/>
          <p:nvPr/>
        </p:nvSpPr>
        <p:spPr>
          <a:xfrm>
            <a:off x="8211803" y="121572"/>
            <a:ext cx="3248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 is on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0" y="3580048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478638" y="-37806"/>
            <a:ext cx="1134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Funding contract &amp; Finding contract UTXO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12575-242C-42EB-8C77-FACB02B48963}"/>
              </a:ext>
            </a:extLst>
          </p:cNvPr>
          <p:cNvSpPr/>
          <p:nvPr/>
        </p:nvSpPr>
        <p:spPr>
          <a:xfrm>
            <a:off x="266934" y="707886"/>
            <a:ext cx="5473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Opened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Chrome &amp; opened console (Ctrl-Shift-J)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F0D78D-2DBD-4BD8-8231-2B7C7F3276D2}"/>
              </a:ext>
            </a:extLst>
          </p:cNvPr>
          <p:cNvGrpSpPr/>
          <p:nvPr/>
        </p:nvGrpSpPr>
        <p:grpSpPr>
          <a:xfrm>
            <a:off x="344755" y="1576689"/>
            <a:ext cx="6060306" cy="1990037"/>
            <a:chOff x="344755" y="1576689"/>
            <a:chExt cx="6060306" cy="199003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A5D6DEE-7ED4-431C-B76A-8D1D0DEC1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56"/>
            <a:stretch/>
          </p:blipFill>
          <p:spPr>
            <a:xfrm>
              <a:off x="344755" y="1576689"/>
              <a:ext cx="6060306" cy="1990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EAEBF0-25DA-45A9-BAE4-51527AE90F39}"/>
                </a:ext>
              </a:extLst>
            </p:cNvPr>
            <p:cNvGrpSpPr/>
            <p:nvPr/>
          </p:nvGrpSpPr>
          <p:grpSpPr>
            <a:xfrm>
              <a:off x="355852" y="1920519"/>
              <a:ext cx="6037017" cy="1610860"/>
              <a:chOff x="-33422" y="1931860"/>
              <a:chExt cx="6348119" cy="170219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252DC11-D84F-449C-8076-D7AD1A78C1E4}"/>
                  </a:ext>
                </a:extLst>
              </p:cNvPr>
              <p:cNvSpPr/>
              <p:nvPr/>
            </p:nvSpPr>
            <p:spPr>
              <a:xfrm>
                <a:off x="36691" y="3329404"/>
                <a:ext cx="6222245" cy="304654"/>
              </a:xfrm>
              <a:prstGeom prst="roundRect">
                <a:avLst>
                  <a:gd name="adj" fmla="val 0"/>
                </a:avLst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58975AF-1E56-4234-81B0-D8FBAB45983C}"/>
                  </a:ext>
                </a:extLst>
              </p:cNvPr>
              <p:cNvSpPr/>
              <p:nvPr/>
            </p:nvSpPr>
            <p:spPr>
              <a:xfrm>
                <a:off x="-33422" y="1931860"/>
                <a:ext cx="6348119" cy="1320456"/>
              </a:xfrm>
              <a:prstGeom prst="roundRect">
                <a:avLst>
                  <a:gd name="adj" fmla="val 0"/>
                </a:avLst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lt1">
                        <a:alpha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SECRETS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64ABCB5-5457-42F2-BB0C-BCDB717D62C2}"/>
              </a:ext>
            </a:extLst>
          </p:cNvPr>
          <p:cNvSpPr/>
          <p:nvPr/>
        </p:nvSpPr>
        <p:spPr>
          <a:xfrm>
            <a:off x="6866348" y="1166334"/>
            <a:ext cx="4845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The new unspent output “UTXO” in the contract can be identified by this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vout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C2765F-3766-4D9E-B7E1-56A5B4126587}"/>
              </a:ext>
            </a:extLst>
          </p:cNvPr>
          <p:cNvSpPr/>
          <p:nvPr/>
        </p:nvSpPr>
        <p:spPr>
          <a:xfrm>
            <a:off x="6786303" y="4225596"/>
            <a:ext cx="48454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Spending from P2SH output </a:t>
            </a:r>
          </a:p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need w/e script required like </a:t>
            </a:r>
          </a:p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signing with private keys</a:t>
            </a:r>
          </a:p>
          <a:p>
            <a:pPr algn="r"/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output to spend (txid &amp; vout)</a:t>
            </a:r>
          </a:p>
          <a:p>
            <a:pPr algn="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itself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5A87A2-64CD-4196-A00A-9456432864F4}"/>
              </a:ext>
            </a:extLst>
          </p:cNvPr>
          <p:cNvGrpSpPr/>
          <p:nvPr/>
        </p:nvGrpSpPr>
        <p:grpSpPr>
          <a:xfrm>
            <a:off x="76199" y="3566726"/>
            <a:ext cx="8607974" cy="3046843"/>
            <a:chOff x="76199" y="3566726"/>
            <a:chExt cx="8607974" cy="304684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0CB094-8A86-45A7-958F-F7409451D211}"/>
                </a:ext>
              </a:extLst>
            </p:cNvPr>
            <p:cNvGrpSpPr/>
            <p:nvPr/>
          </p:nvGrpSpPr>
          <p:grpSpPr>
            <a:xfrm>
              <a:off x="76199" y="3566726"/>
              <a:ext cx="8607974" cy="3046843"/>
              <a:chOff x="76199" y="3566726"/>
              <a:chExt cx="8607974" cy="304684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DE92757-CEE8-44FB-A513-E61892F79DA7}"/>
                  </a:ext>
                </a:extLst>
              </p:cNvPr>
              <p:cNvGrpSpPr/>
              <p:nvPr/>
            </p:nvGrpSpPr>
            <p:grpSpPr>
              <a:xfrm>
                <a:off x="76199" y="3566726"/>
                <a:ext cx="6979193" cy="3046843"/>
                <a:chOff x="76199" y="3566726"/>
                <a:chExt cx="6979193" cy="3046843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F44F7DCD-C9BE-432E-A8CC-39B9A45705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4" y="4589334"/>
                  <a:ext cx="6788458" cy="2024235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EABDBA8-0602-4602-9E3F-A31EB6045CD4}"/>
                    </a:ext>
                  </a:extLst>
                </p:cNvPr>
                <p:cNvSpPr/>
                <p:nvPr/>
              </p:nvSpPr>
              <p:spPr>
                <a:xfrm>
                  <a:off x="76199" y="3813193"/>
                  <a:ext cx="6962775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5. Funded the </a:t>
                  </a:r>
                  <a:r>
                    <a:rPr lang="en-US" sz="2400" dirty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address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from random phone wallet</a:t>
                  </a:r>
                  <a:b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endPara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97829950-AAB5-4C98-B391-E4F9B940E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2635" y="3566726"/>
                  <a:ext cx="0" cy="366756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35DE6A-DD41-4B8C-BED4-94963F5C898C}"/>
                  </a:ext>
                </a:extLst>
              </p:cNvPr>
              <p:cNvSpPr/>
              <p:nvPr/>
            </p:nvSpPr>
            <p:spPr>
              <a:xfrm>
                <a:off x="296444" y="4274513"/>
                <a:ext cx="83877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blockstream.info/address/</a:t>
                </a:r>
                <a:r>
                  <a:rPr lang="en-US" sz="1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39JugGGhAEyUxbBGB4yWdgwm1S5c9B8ttX</a:t>
                </a:r>
                <a:endParaRPr lang="en-US" sz="1600" dirty="0"/>
              </a:p>
            </p:txBody>
          </p:sp>
        </p:grp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4CDE151-E152-4FC0-A533-4FAFDD8DC167}"/>
                </a:ext>
              </a:extLst>
            </p:cNvPr>
            <p:cNvSpPr/>
            <p:nvPr/>
          </p:nvSpPr>
          <p:spPr>
            <a:xfrm>
              <a:off x="4048245" y="5589881"/>
              <a:ext cx="2751714" cy="179930"/>
            </a:xfrm>
            <a:prstGeom prst="roundRect">
              <a:avLst>
                <a:gd name="adj" fmla="val 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3C4492-AE13-49F5-A2BD-87F81D727068}"/>
              </a:ext>
            </a:extLst>
          </p:cNvPr>
          <p:cNvGrpSpPr/>
          <p:nvPr/>
        </p:nvGrpSpPr>
        <p:grpSpPr>
          <a:xfrm>
            <a:off x="276224" y="2315141"/>
            <a:ext cx="9841600" cy="3733517"/>
            <a:chOff x="276224" y="2315141"/>
            <a:chExt cx="9841600" cy="37335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A9C9F0-C2EE-4531-BCC0-AC84CC32030A}"/>
                </a:ext>
              </a:extLst>
            </p:cNvPr>
            <p:cNvSpPr txBox="1"/>
            <p:nvPr/>
          </p:nvSpPr>
          <p:spPr>
            <a:xfrm>
              <a:off x="2539405" y="4722816"/>
              <a:ext cx="162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Transaction id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607670-E843-4487-B3AA-4DF9057A0C37}"/>
                </a:ext>
              </a:extLst>
            </p:cNvPr>
            <p:cNvSpPr/>
            <p:nvPr/>
          </p:nvSpPr>
          <p:spPr>
            <a:xfrm>
              <a:off x="276224" y="5038811"/>
              <a:ext cx="4158615" cy="364207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BDC639-D487-47FD-884F-089556AB714B}"/>
                </a:ext>
              </a:extLst>
            </p:cNvPr>
            <p:cNvSpPr/>
            <p:nvPr/>
          </p:nvSpPr>
          <p:spPr>
            <a:xfrm>
              <a:off x="3859846" y="5591175"/>
              <a:ext cx="188399" cy="17993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00B503-BAF8-4B98-86FC-E976DD944BFE}"/>
                </a:ext>
              </a:extLst>
            </p:cNvPr>
            <p:cNvCxnSpPr>
              <a:cxnSpLocks/>
              <a:stCxn id="17" idx="7"/>
              <a:endCxn id="27" idx="2"/>
            </p:cNvCxnSpPr>
            <p:nvPr/>
          </p:nvCxnSpPr>
          <p:spPr>
            <a:xfrm flipV="1">
              <a:off x="3825824" y="2366663"/>
              <a:ext cx="5463227" cy="2725485"/>
            </a:xfrm>
            <a:prstGeom prst="straightConnector1">
              <a:avLst/>
            </a:prstGeom>
            <a:ln w="25400">
              <a:solidFill>
                <a:srgbClr val="F793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8012EB-3FA9-4267-996B-19A6346D9F05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4020655" y="2315141"/>
              <a:ext cx="6097169" cy="3302384"/>
            </a:xfrm>
            <a:prstGeom prst="straightConnector1">
              <a:avLst/>
            </a:prstGeom>
            <a:ln w="25400">
              <a:solidFill>
                <a:srgbClr val="F7931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6C0667-1FD3-4E84-A750-107DFB4876F1}"/>
                </a:ext>
              </a:extLst>
            </p:cNvPr>
            <p:cNvSpPr txBox="1"/>
            <p:nvPr/>
          </p:nvSpPr>
          <p:spPr>
            <a:xfrm>
              <a:off x="3620141" y="5679326"/>
              <a:ext cx="682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vout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6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F4D82A7-BD5E-4A12-88A2-A9B5C96650AF}"/>
              </a:ext>
            </a:extLst>
          </p:cNvPr>
          <p:cNvGrpSpPr/>
          <p:nvPr/>
        </p:nvGrpSpPr>
        <p:grpSpPr>
          <a:xfrm>
            <a:off x="6389368" y="1180718"/>
            <a:ext cx="5406988" cy="2492467"/>
            <a:chOff x="6389368" y="1180718"/>
            <a:chExt cx="5406988" cy="249246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126F990-57E5-401A-A7E1-CA8267E20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8449" y="1180718"/>
              <a:ext cx="4979714" cy="2079072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0E741D-B197-4589-8053-9DE9468A3879}"/>
                </a:ext>
              </a:extLst>
            </p:cNvPr>
            <p:cNvSpPr/>
            <p:nvPr/>
          </p:nvSpPr>
          <p:spPr>
            <a:xfrm>
              <a:off x="6389368" y="3211520"/>
              <a:ext cx="5406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Add values to submit &amp; display raw tx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-69019" y="-13577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to spend the contract output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1C4C2-F003-49CE-9EA3-703ED3C09E0E}"/>
              </a:ext>
            </a:extLst>
          </p:cNvPr>
          <p:cNvSpPr/>
          <p:nvPr/>
        </p:nvSpPr>
        <p:spPr>
          <a:xfrm>
            <a:off x="372961" y="686792"/>
            <a:ext cx="11819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new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spend.html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spend.js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files in same folder, linked like before</a:t>
            </a:r>
            <a:endParaRPr lang="en-US" sz="2400" dirty="0">
              <a:solidFill>
                <a:srgbClr val="F793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AB5D05-F3C7-41EC-B90C-C3154D87AE9C}"/>
              </a:ext>
            </a:extLst>
          </p:cNvPr>
          <p:cNvGrpSpPr/>
          <p:nvPr/>
        </p:nvGrpSpPr>
        <p:grpSpPr>
          <a:xfrm>
            <a:off x="127149" y="1174861"/>
            <a:ext cx="5987345" cy="2504635"/>
            <a:chOff x="127149" y="1174861"/>
            <a:chExt cx="5987345" cy="250463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CC82945-E546-4B51-8064-22CA2D3E4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3837" y="1174861"/>
              <a:ext cx="4705115" cy="2144979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CD02B7-0B47-4A7C-AEC7-641FCDE3F229}"/>
                </a:ext>
              </a:extLst>
            </p:cNvPr>
            <p:cNvSpPr/>
            <p:nvPr/>
          </p:nvSpPr>
          <p:spPr>
            <a:xfrm>
              <a:off x="127149" y="3217831"/>
              <a:ext cx="59873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Backed up data, from-to info, and amounts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DCD5C1-C5DA-40AC-9EFB-7A60CB0160B5}"/>
              </a:ext>
            </a:extLst>
          </p:cNvPr>
          <p:cNvGrpSpPr/>
          <p:nvPr/>
        </p:nvGrpSpPr>
        <p:grpSpPr>
          <a:xfrm>
            <a:off x="214368" y="3716715"/>
            <a:ext cx="5812708" cy="2985501"/>
            <a:chOff x="214368" y="3716715"/>
            <a:chExt cx="5812708" cy="298550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22891-08F6-4036-A0F3-077F0B903679}"/>
                </a:ext>
              </a:extLst>
            </p:cNvPr>
            <p:cNvSpPr/>
            <p:nvPr/>
          </p:nvSpPr>
          <p:spPr>
            <a:xfrm>
              <a:off x="214368" y="6240551"/>
              <a:ext cx="58127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Assembling &amp; signing (standard steps)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D45CCDA-BCF0-4AF2-BD68-D8602CEF7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2997" y="3716715"/>
              <a:ext cx="4705115" cy="260582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31F3C-1AE0-454E-96F3-B2857CC6C018}"/>
              </a:ext>
            </a:extLst>
          </p:cNvPr>
          <p:cNvGrpSpPr/>
          <p:nvPr/>
        </p:nvGrpSpPr>
        <p:grpSpPr>
          <a:xfrm>
            <a:off x="7255121" y="1786718"/>
            <a:ext cx="4051417" cy="369332"/>
            <a:chOff x="6287179" y="3587524"/>
            <a:chExt cx="4051417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364352-C316-42EF-9EA3-45814D8273FC}"/>
                </a:ext>
              </a:extLst>
            </p:cNvPr>
            <p:cNvSpPr/>
            <p:nvPr/>
          </p:nvSpPr>
          <p:spPr>
            <a:xfrm>
              <a:off x="6287179" y="3609975"/>
              <a:ext cx="1584075" cy="32443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78034B-333E-4659-B679-6CFECA9A77C8}"/>
                </a:ext>
              </a:extLst>
            </p:cNvPr>
            <p:cNvSpPr txBox="1"/>
            <p:nvPr/>
          </p:nvSpPr>
          <p:spPr>
            <a:xfrm>
              <a:off x="7871254" y="3587524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submitted values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D62A2A-A3CF-4216-A48D-4E046D8D1BAC}"/>
              </a:ext>
            </a:extLst>
          </p:cNvPr>
          <p:cNvGrpSpPr/>
          <p:nvPr/>
        </p:nvGrpSpPr>
        <p:grpSpPr>
          <a:xfrm>
            <a:off x="5579379" y="3840535"/>
            <a:ext cx="3351484" cy="1527970"/>
            <a:chOff x="5815946" y="3915319"/>
            <a:chExt cx="3351484" cy="152797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F7E3E77-06E0-4C27-8AD5-9ED6D332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63630" y="3915319"/>
              <a:ext cx="2975566" cy="11540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0FAE0B-2730-49FB-BBA2-9462EFEBABAE}"/>
                </a:ext>
              </a:extLst>
            </p:cNvPr>
            <p:cNvSpPr/>
            <p:nvPr/>
          </p:nvSpPr>
          <p:spPr>
            <a:xfrm>
              <a:off x="5896876" y="4104931"/>
              <a:ext cx="2952151" cy="592934"/>
            </a:xfrm>
            <a:prstGeom prst="roundRect">
              <a:avLst>
                <a:gd name="adj" fmla="val 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D6B576-9ED3-477F-AC5B-5FF513FD7799}"/>
                </a:ext>
              </a:extLst>
            </p:cNvPr>
            <p:cNvSpPr/>
            <p:nvPr/>
          </p:nvSpPr>
          <p:spPr>
            <a:xfrm>
              <a:off x="5815946" y="4981624"/>
              <a:ext cx="33514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spend.html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 Chrome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A741EE3-9BBC-4996-9094-A6B9F87E3DF4}"/>
              </a:ext>
            </a:extLst>
          </p:cNvPr>
          <p:cNvGrpSpPr/>
          <p:nvPr/>
        </p:nvGrpSpPr>
        <p:grpSpPr>
          <a:xfrm>
            <a:off x="6582076" y="4276887"/>
            <a:ext cx="5531269" cy="2103831"/>
            <a:chOff x="6582076" y="4276887"/>
            <a:chExt cx="5531269" cy="210383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C3DFA41-3051-454F-B862-D6C617B37694}"/>
                </a:ext>
              </a:extLst>
            </p:cNvPr>
            <p:cNvSpPr/>
            <p:nvPr/>
          </p:nvSpPr>
          <p:spPr>
            <a:xfrm>
              <a:off x="6582076" y="5919053"/>
              <a:ext cx="5214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 ready, broadcast raw tx. </a:t>
              </a:r>
              <a:r>
                <a:rPr lang="en-US" sz="2400" u="sng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Done.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4E2D0F-3CB6-4577-AD0F-F9919D206590}"/>
                </a:ext>
              </a:extLst>
            </p:cNvPr>
            <p:cNvGrpSpPr/>
            <p:nvPr/>
          </p:nvGrpSpPr>
          <p:grpSpPr>
            <a:xfrm>
              <a:off x="8639283" y="4276887"/>
              <a:ext cx="3474062" cy="1620937"/>
              <a:chOff x="8639283" y="4276887"/>
              <a:chExt cx="3474062" cy="162093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BB80BB4-5585-40F5-BC66-CE18898C5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52925" y="4276887"/>
                <a:ext cx="2363475" cy="1190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D9078A7-B61E-4617-9441-26DD5A1D2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1707" y="4418609"/>
                <a:ext cx="1381159" cy="362941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C69C32C-4D36-4156-B2EC-F9DFFD2E794E}"/>
                  </a:ext>
                </a:extLst>
              </p:cNvPr>
              <p:cNvSpPr/>
              <p:nvPr/>
            </p:nvSpPr>
            <p:spPr>
              <a:xfrm>
                <a:off x="8639283" y="5436159"/>
                <a:ext cx="34740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blockstream.info/tx/push</a:t>
                </a:r>
              </a:p>
            </p:txBody>
          </p:sp>
        </p:grp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3DED29-9E2D-4CCB-B56B-14D974A0102E}"/>
              </a:ext>
            </a:extLst>
          </p:cNvPr>
          <p:cNvSpPr/>
          <p:nvPr/>
        </p:nvSpPr>
        <p:spPr>
          <a:xfrm>
            <a:off x="1024361" y="5968069"/>
            <a:ext cx="2161291" cy="167260"/>
          </a:xfrm>
          <a:prstGeom prst="roundRect">
            <a:avLst>
              <a:gd name="adj" fmla="val 0"/>
            </a:avLst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EAA9C9-540E-4B69-B13A-FE9D9AF45A26}"/>
              </a:ext>
            </a:extLst>
          </p:cNvPr>
          <p:cNvSpPr/>
          <p:nvPr/>
        </p:nvSpPr>
        <p:spPr>
          <a:xfrm>
            <a:off x="8754991" y="151624"/>
            <a:ext cx="289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 is on github)</a:t>
            </a:r>
          </a:p>
        </p:txBody>
      </p:sp>
    </p:spTree>
    <p:extLst>
      <p:ext uri="{BB962C8B-B14F-4D97-AF65-F5344CB8AC3E}">
        <p14:creationId xmlns:p14="http://schemas.microsoft.com/office/powerpoint/2010/main" val="20421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D64A0-CC46-4E9A-BE15-3B067FEFB987}"/>
              </a:ext>
            </a:extLst>
          </p:cNvPr>
          <p:cNvSpPr/>
          <p:nvPr/>
        </p:nvSpPr>
        <p:spPr>
          <a:xfrm>
            <a:off x="3312544" y="1700810"/>
            <a:ext cx="7411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84A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github.com/ildarmgt/client-side-bitcoin-contract-demo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6AD98-DF9A-4341-9E5F-DCD0D441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2" y="272011"/>
            <a:ext cx="2632504" cy="25956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D4C4ED-BF53-4C30-A610-E383756F2472}"/>
              </a:ext>
            </a:extLst>
          </p:cNvPr>
          <p:cNvSpPr/>
          <p:nvPr/>
        </p:nvSpPr>
        <p:spPr>
          <a:xfrm>
            <a:off x="3290424" y="682289"/>
            <a:ext cx="81740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slides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code used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use only &amp; possible typos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4508CC-0905-483E-B9EE-B877B8B620F4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C27B54-3D3C-4604-94E7-B1E4F438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A2CEA-C3DE-4FB9-9269-0D43FE2F3FA9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7B5CBD-8F5C-4C26-BB06-95F5C6823CC2}"/>
              </a:ext>
            </a:extLst>
          </p:cNvPr>
          <p:cNvSpPr/>
          <p:nvPr/>
        </p:nvSpPr>
        <p:spPr>
          <a:xfrm>
            <a:off x="3312544" y="2067585"/>
            <a:ext cx="7356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picture if no QR code reader like Google Lens</a:t>
            </a:r>
          </a:p>
        </p:txBody>
      </p:sp>
    </p:spTree>
    <p:extLst>
      <p:ext uri="{BB962C8B-B14F-4D97-AF65-F5344CB8AC3E}">
        <p14:creationId xmlns:p14="http://schemas.microsoft.com/office/powerpoint/2010/main" val="16704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81098-DA7C-40F5-9C26-20D435209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4E488-06F1-431D-B2BD-BBCA565F01C2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310703" y="476169"/>
            <a:ext cx="236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Bitcoin?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23FA-9EF1-45C2-BBB4-53B89A7B4274}"/>
              </a:ext>
            </a:extLst>
          </p:cNvPr>
          <p:cNvSpPr txBox="1"/>
          <p:nvPr/>
        </p:nvSpPr>
        <p:spPr>
          <a:xfrm>
            <a:off x="2930334" y="1580651"/>
            <a:ext cx="8950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Global public permissionless consensus network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distributed to unlimited independent parties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CACAF-9AEC-40CF-921A-2605544F1326}"/>
              </a:ext>
            </a:extLst>
          </p:cNvPr>
          <p:cNvSpPr txBox="1"/>
          <p:nvPr/>
        </p:nvSpPr>
        <p:spPr>
          <a:xfrm>
            <a:off x="2920809" y="1030570"/>
            <a:ext cx="895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Software protocols used to run the Bitcoin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D9269-1DD6-417B-AA17-C2CCD480F71D}"/>
              </a:ext>
            </a:extLst>
          </p:cNvPr>
          <p:cNvSpPr txBox="1"/>
          <p:nvPr/>
        </p:nvSpPr>
        <p:spPr>
          <a:xfrm>
            <a:off x="2920810" y="476169"/>
            <a:ext cx="895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Primary economic unit (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tracked on Bitcoin network</a:t>
            </a:r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D0219852-BA60-4453-B8ED-EC089FF5A509}"/>
              </a:ext>
            </a:extLst>
          </p:cNvPr>
          <p:cNvGrpSpPr/>
          <p:nvPr/>
        </p:nvGrpSpPr>
        <p:grpSpPr>
          <a:xfrm>
            <a:off x="7042300" y="3515844"/>
            <a:ext cx="3663943" cy="2524246"/>
            <a:chOff x="6989426" y="3671221"/>
            <a:chExt cx="3663943" cy="25242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C5D37F-BB39-4DCB-B3C0-C39373CFDB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-222" r="52326"/>
            <a:stretch/>
          </p:blipFill>
          <p:spPr>
            <a:xfrm rot="5400000">
              <a:off x="8395673" y="3032243"/>
              <a:ext cx="1466852" cy="304854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745A66-B48F-48B3-81BF-951D511DA6E2}"/>
                </a:ext>
              </a:extLst>
            </p:cNvPr>
            <p:cNvSpPr txBox="1"/>
            <p:nvPr/>
          </p:nvSpPr>
          <p:spPr>
            <a:xfrm>
              <a:off x="6989426" y="3671221"/>
              <a:ext cx="1868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nodes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F67DE9-2C24-470C-8DD4-137DE44C3E3A}"/>
                </a:ext>
              </a:extLst>
            </p:cNvPr>
            <p:cNvSpPr/>
            <p:nvPr/>
          </p:nvSpPr>
          <p:spPr>
            <a:xfrm>
              <a:off x="8227834" y="5364470"/>
              <a:ext cx="21194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Decentralized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control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4EA5EE19-AEDE-4ECC-BE36-344FF46EA82D}"/>
              </a:ext>
            </a:extLst>
          </p:cNvPr>
          <p:cNvGrpSpPr/>
          <p:nvPr/>
        </p:nvGrpSpPr>
        <p:grpSpPr>
          <a:xfrm>
            <a:off x="2846966" y="3021868"/>
            <a:ext cx="3370994" cy="2987088"/>
            <a:chOff x="3459219" y="3198855"/>
            <a:chExt cx="3370994" cy="29870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257F30-1FCF-476A-9F47-CF0A0C08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26995" y="3796338"/>
              <a:ext cx="2603218" cy="156071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CB4404-416B-4E0B-8B45-1BC99BC96209}"/>
                </a:ext>
              </a:extLst>
            </p:cNvPr>
            <p:cNvSpPr txBox="1"/>
            <p:nvPr/>
          </p:nvSpPr>
          <p:spPr>
            <a:xfrm>
              <a:off x="3720743" y="3198855"/>
              <a:ext cx="2677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owned servers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121B2D-4D21-4496-9BBA-D3FB742F1961}"/>
                </a:ext>
              </a:extLst>
            </p:cNvPr>
            <p:cNvSpPr txBox="1"/>
            <p:nvPr/>
          </p:nvSpPr>
          <p:spPr>
            <a:xfrm>
              <a:off x="3459219" y="4146878"/>
              <a:ext cx="912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F4F8EA-347D-43CC-A4F9-50632A1D48A5}"/>
                </a:ext>
              </a:extLst>
            </p:cNvPr>
            <p:cNvSpPr/>
            <p:nvPr/>
          </p:nvSpPr>
          <p:spPr>
            <a:xfrm>
              <a:off x="4539973" y="5354946"/>
              <a:ext cx="210089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Centralized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control</a:t>
              </a:r>
            </a:p>
          </p:txBody>
        </p:sp>
        <p:cxnSp>
          <p:nvCxnSpPr>
            <p:cNvPr id="2048" name="Straight Arrow Connector 2047">
              <a:extLst>
                <a:ext uri="{FF2B5EF4-FFF2-40B4-BE49-F238E27FC236}">
                  <a16:creationId xmlns:a16="http://schemas.microsoft.com/office/drawing/2014/main" id="{49AB27E5-3EC9-456E-A284-437E73047FA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357691" y="3589325"/>
              <a:ext cx="170913" cy="207013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2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2395D8E-3A81-4891-91D9-8D8AE0D61526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0" y="161838"/>
            <a:ext cx="4029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basics: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76D989-E879-4986-BB19-E16E6BB51498}"/>
              </a:ext>
            </a:extLst>
          </p:cNvPr>
          <p:cNvGrpSpPr/>
          <p:nvPr/>
        </p:nvGrpSpPr>
        <p:grpSpPr>
          <a:xfrm>
            <a:off x="812622" y="1764676"/>
            <a:ext cx="10146432" cy="1290238"/>
            <a:chOff x="812622" y="1764676"/>
            <a:chExt cx="10146432" cy="129023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83A2DE0-4393-4E7A-9426-9C76ADA33AAA}"/>
                </a:ext>
              </a:extLst>
            </p:cNvPr>
            <p:cNvSpPr/>
            <p:nvPr/>
          </p:nvSpPr>
          <p:spPr>
            <a:xfrm>
              <a:off x="7557054" y="1951090"/>
              <a:ext cx="3402000" cy="760738"/>
            </a:xfrm>
            <a:prstGeom prst="roundRect">
              <a:avLst>
                <a:gd name="adj" fmla="val 1577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04CC72F-E4D1-429A-A254-C2EB5DA6A8F9}"/>
                </a:ext>
              </a:extLst>
            </p:cNvPr>
            <p:cNvSpPr/>
            <p:nvPr/>
          </p:nvSpPr>
          <p:spPr>
            <a:xfrm>
              <a:off x="812622" y="1764676"/>
              <a:ext cx="4339050" cy="1290238"/>
            </a:xfrm>
            <a:prstGeom prst="roundRect">
              <a:avLst>
                <a:gd name="adj" fmla="val 1202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B7E412-A2ED-4123-8818-4110A0FED8A8}"/>
                </a:ext>
              </a:extLst>
            </p:cNvPr>
            <p:cNvSpPr/>
            <p:nvPr/>
          </p:nvSpPr>
          <p:spPr>
            <a:xfrm>
              <a:off x="5632965" y="1793132"/>
              <a:ext cx="1330814" cy="46166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 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7C2806-B842-4C0A-AF3E-C6AB54097210}"/>
                </a:ext>
              </a:extLst>
            </p:cNvPr>
            <p:cNvSpPr txBox="1"/>
            <p:nvPr/>
          </p:nvSpPr>
          <p:spPr>
            <a:xfrm>
              <a:off x="7620132" y="2075180"/>
              <a:ext cx="32448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f9c5d4b228e5bd10f02e62f6c181f7bfd9d4572181531827108831db10d468ef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390880-2D4C-442A-A660-387A289FFBAF}"/>
                </a:ext>
              </a:extLst>
            </p:cNvPr>
            <p:cNvSpPr txBox="1"/>
            <p:nvPr/>
          </p:nvSpPr>
          <p:spPr>
            <a:xfrm>
              <a:off x="962025" y="1835696"/>
              <a:ext cx="404311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Space: the final frontier. These are the voyages of the starship Enterprise. Its continuing mission: to explore strange new worlds. To seek out new life and new civilizations. To boldly go where no one has gone before!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B1BC79-F52C-40AF-AD1F-C2BFC942D08C}"/>
                </a:ext>
              </a:extLst>
            </p:cNvPr>
            <p:cNvCxnSpPr>
              <a:cxnSpLocks/>
            </p:cNvCxnSpPr>
            <p:nvPr/>
          </p:nvCxnSpPr>
          <p:spPr>
            <a:xfrm>
              <a:off x="5357202" y="2289165"/>
              <a:ext cx="2000250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7DD934-262E-4C1A-A0D0-708269B7E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9196" y="2782574"/>
              <a:ext cx="2000249" cy="0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A128F2-71F5-4C69-B51F-B2ACF881C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1850" y="2528195"/>
              <a:ext cx="461590" cy="504276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0FEA3DD-5C38-4DB5-94C9-FADFCD6FE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213" y="2484834"/>
              <a:ext cx="432227" cy="544679"/>
            </a:xfrm>
            <a:prstGeom prst="straightConnector1">
              <a:avLst/>
            </a:prstGeom>
            <a:ln w="920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E14DF-E520-4671-964E-6A9ED00CA0D9}"/>
              </a:ext>
            </a:extLst>
          </p:cNvPr>
          <p:cNvSpPr/>
          <p:nvPr/>
        </p:nvSpPr>
        <p:spPr>
          <a:xfrm>
            <a:off x="267700" y="997849"/>
            <a:ext cx="11101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function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irreversible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conversion to unique fixed size data (often smaller)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5CEDDD-F3AF-434D-B49B-D70441594EB0}"/>
              </a:ext>
            </a:extLst>
          </p:cNvPr>
          <p:cNvGrpSpPr/>
          <p:nvPr/>
        </p:nvGrpSpPr>
        <p:grpSpPr>
          <a:xfrm>
            <a:off x="267700" y="3566332"/>
            <a:ext cx="8534231" cy="461665"/>
            <a:chOff x="267700" y="3566332"/>
            <a:chExt cx="8534231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21B7A1-1A27-4E8B-8292-AA16F54D4364}"/>
                </a:ext>
              </a:extLst>
            </p:cNvPr>
            <p:cNvSpPr/>
            <p:nvPr/>
          </p:nvSpPr>
          <p:spPr>
            <a:xfrm>
              <a:off x="267700" y="3566332"/>
              <a:ext cx="18934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Encryption: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F0560E-1461-448B-AAA7-80ACD948BE65}"/>
                </a:ext>
              </a:extLst>
            </p:cNvPr>
            <p:cNvSpPr/>
            <p:nvPr/>
          </p:nvSpPr>
          <p:spPr>
            <a:xfrm>
              <a:off x="2097210" y="3566332"/>
              <a:ext cx="67047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reversible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conversion. Uses a key or a key pair.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6001A9-090B-4561-8368-3F1098CA0F5B}"/>
              </a:ext>
            </a:extLst>
          </p:cNvPr>
          <p:cNvGrpSpPr/>
          <p:nvPr/>
        </p:nvGrpSpPr>
        <p:grpSpPr>
          <a:xfrm>
            <a:off x="2322619" y="4221339"/>
            <a:ext cx="8709492" cy="2231732"/>
            <a:chOff x="2322619" y="4221339"/>
            <a:chExt cx="8709492" cy="22317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A4BD10-0A53-4D8F-B29F-0D1590070780}"/>
                </a:ext>
              </a:extLst>
            </p:cNvPr>
            <p:cNvSpPr/>
            <p:nvPr/>
          </p:nvSpPr>
          <p:spPr>
            <a:xfrm>
              <a:off x="4617792" y="4221339"/>
              <a:ext cx="4068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encrypt(                           )( 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D6B33D-4E80-4D4D-954B-A8D34C5AB1F1}"/>
                </a:ext>
              </a:extLst>
            </p:cNvPr>
            <p:cNvSpPr/>
            <p:nvPr/>
          </p:nvSpPr>
          <p:spPr>
            <a:xfrm>
              <a:off x="4704177" y="5991406"/>
              <a:ext cx="3983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decrypt(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</a:t>
              </a: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)( 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E91288-A2CA-48A3-9DA3-6689B379235D}"/>
                </a:ext>
              </a:extLst>
            </p:cNvPr>
            <p:cNvGrpSpPr/>
            <p:nvPr/>
          </p:nvGrpSpPr>
          <p:grpSpPr>
            <a:xfrm>
              <a:off x="2322619" y="4923778"/>
              <a:ext cx="2271971" cy="706371"/>
              <a:chOff x="2482563" y="4892863"/>
              <a:chExt cx="2271971" cy="706371"/>
            </a:xfrm>
            <a:solidFill>
              <a:schemeClr val="bg1">
                <a:lumMod val="85000"/>
              </a:schemeClr>
            </a:solidFill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05710C7-9392-40F3-B229-57D38FBF7FD5}"/>
                  </a:ext>
                </a:extLst>
              </p:cNvPr>
              <p:cNvSpPr/>
              <p:nvPr/>
            </p:nvSpPr>
            <p:spPr>
              <a:xfrm>
                <a:off x="2482563" y="4892863"/>
                <a:ext cx="2271971" cy="706371"/>
              </a:xfrm>
              <a:prstGeom prst="roundRect">
                <a:avLst>
                  <a:gd name="adj" fmla="val 243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0535D70-131C-446E-8163-8F3545005566}"/>
                  </a:ext>
                </a:extLst>
              </p:cNvPr>
              <p:cNvSpPr/>
              <p:nvPr/>
            </p:nvSpPr>
            <p:spPr>
              <a:xfrm>
                <a:off x="2709430" y="4987810"/>
                <a:ext cx="1835649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GARAGE KEY IS 5588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608BB7C-C051-4107-930A-917B8EDE3D52}"/>
                </a:ext>
              </a:extLst>
            </p:cNvPr>
            <p:cNvGrpSpPr/>
            <p:nvPr/>
          </p:nvGrpSpPr>
          <p:grpSpPr>
            <a:xfrm flipH="1">
              <a:off x="4690342" y="4737320"/>
              <a:ext cx="3528216" cy="1122516"/>
              <a:chOff x="4960698" y="4833985"/>
              <a:chExt cx="3528216" cy="112251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B38F63-F20A-40D3-AFD5-26F64D140FA9}"/>
                  </a:ext>
                </a:extLst>
              </p:cNvPr>
              <p:cNvSpPr/>
              <p:nvPr/>
            </p:nvSpPr>
            <p:spPr>
              <a:xfrm>
                <a:off x="4960698" y="4833985"/>
                <a:ext cx="3469420" cy="468247"/>
              </a:xfrm>
              <a:custGeom>
                <a:avLst/>
                <a:gdLst>
                  <a:gd name="connsiteX0" fmla="*/ 0 w 1619250"/>
                  <a:gd name="connsiteY0" fmla="*/ 514632 h 514632"/>
                  <a:gd name="connsiteX1" fmla="*/ 828675 w 1619250"/>
                  <a:gd name="connsiteY1" fmla="*/ 282 h 514632"/>
                  <a:gd name="connsiteX2" fmla="*/ 1619250 w 1619250"/>
                  <a:gd name="connsiteY2" fmla="*/ 457482 h 514632"/>
                  <a:gd name="connsiteX0" fmla="*/ 0 w 1619250"/>
                  <a:gd name="connsiteY0" fmla="*/ 516570 h 516570"/>
                  <a:gd name="connsiteX1" fmla="*/ 828675 w 1619250"/>
                  <a:gd name="connsiteY1" fmla="*/ 2220 h 516570"/>
                  <a:gd name="connsiteX2" fmla="*/ 1619250 w 1619250"/>
                  <a:gd name="connsiteY2" fmla="*/ 459420 h 516570"/>
                  <a:gd name="connsiteX0" fmla="*/ 0 w 1619250"/>
                  <a:gd name="connsiteY0" fmla="*/ 514633 h 514633"/>
                  <a:gd name="connsiteX1" fmla="*/ 828675 w 1619250"/>
                  <a:gd name="connsiteY1" fmla="*/ 283 h 514633"/>
                  <a:gd name="connsiteX2" fmla="*/ 1619250 w 1619250"/>
                  <a:gd name="connsiteY2" fmla="*/ 457483 h 514633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771650"/>
                  <a:gd name="connsiteY0" fmla="*/ 514528 h 514528"/>
                  <a:gd name="connsiteX1" fmla="*/ 828675 w 1771650"/>
                  <a:gd name="connsiteY1" fmla="*/ 178 h 514528"/>
                  <a:gd name="connsiteX2" fmla="*/ 1771650 w 1771650"/>
                  <a:gd name="connsiteY2" fmla="*/ 476428 h 514528"/>
                  <a:gd name="connsiteX0" fmla="*/ 0 w 1657350"/>
                  <a:gd name="connsiteY0" fmla="*/ 514962 h 514962"/>
                  <a:gd name="connsiteX1" fmla="*/ 828675 w 1657350"/>
                  <a:gd name="connsiteY1" fmla="*/ 612 h 514962"/>
                  <a:gd name="connsiteX2" fmla="*/ 1657350 w 1657350"/>
                  <a:gd name="connsiteY2" fmla="*/ 448287 h 514962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876425"/>
                  <a:gd name="connsiteY0" fmla="*/ 515147 h 515147"/>
                  <a:gd name="connsiteX1" fmla="*/ 828675 w 1876425"/>
                  <a:gd name="connsiteY1" fmla="*/ 797 h 515147"/>
                  <a:gd name="connsiteX2" fmla="*/ 1876425 w 1876425"/>
                  <a:gd name="connsiteY2" fmla="*/ 457997 h 515147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2028825"/>
                  <a:gd name="connsiteY0" fmla="*/ 468247 h 468247"/>
                  <a:gd name="connsiteX1" fmla="*/ 933450 w 2028825"/>
                  <a:gd name="connsiteY1" fmla="*/ 1522 h 468247"/>
                  <a:gd name="connsiteX2" fmla="*/ 2028825 w 2028825"/>
                  <a:gd name="connsiteY2" fmla="*/ 411097 h 46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8825" h="468247">
                    <a:moveTo>
                      <a:pt x="0" y="468247"/>
                    </a:moveTo>
                    <a:cubicBezTo>
                      <a:pt x="346075" y="130109"/>
                      <a:pt x="595313" y="11047"/>
                      <a:pt x="933450" y="1522"/>
                    </a:cubicBezTo>
                    <a:cubicBezTo>
                      <a:pt x="1271587" y="-8003"/>
                      <a:pt x="1749425" y="15809"/>
                      <a:pt x="2028825" y="411097"/>
                    </a:cubicBezTo>
                  </a:path>
                </a:pathLst>
              </a:custGeom>
              <a:noFill/>
              <a:ln w="57150">
                <a:solidFill>
                  <a:srgbClr val="92D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DB803D8-55FA-429F-A876-0C2F6F6D730D}"/>
                  </a:ext>
                </a:extLst>
              </p:cNvPr>
              <p:cNvSpPr/>
              <p:nvPr/>
            </p:nvSpPr>
            <p:spPr>
              <a:xfrm flipH="1" flipV="1">
                <a:off x="5020626" y="5494836"/>
                <a:ext cx="3468288" cy="461665"/>
              </a:xfrm>
              <a:custGeom>
                <a:avLst/>
                <a:gdLst>
                  <a:gd name="connsiteX0" fmla="*/ 0 w 1619250"/>
                  <a:gd name="connsiteY0" fmla="*/ 514632 h 514632"/>
                  <a:gd name="connsiteX1" fmla="*/ 828675 w 1619250"/>
                  <a:gd name="connsiteY1" fmla="*/ 282 h 514632"/>
                  <a:gd name="connsiteX2" fmla="*/ 1619250 w 1619250"/>
                  <a:gd name="connsiteY2" fmla="*/ 457482 h 514632"/>
                  <a:gd name="connsiteX0" fmla="*/ 0 w 1619250"/>
                  <a:gd name="connsiteY0" fmla="*/ 516570 h 516570"/>
                  <a:gd name="connsiteX1" fmla="*/ 828675 w 1619250"/>
                  <a:gd name="connsiteY1" fmla="*/ 2220 h 516570"/>
                  <a:gd name="connsiteX2" fmla="*/ 1619250 w 1619250"/>
                  <a:gd name="connsiteY2" fmla="*/ 459420 h 516570"/>
                  <a:gd name="connsiteX0" fmla="*/ 0 w 1619250"/>
                  <a:gd name="connsiteY0" fmla="*/ 514633 h 514633"/>
                  <a:gd name="connsiteX1" fmla="*/ 828675 w 1619250"/>
                  <a:gd name="connsiteY1" fmla="*/ 283 h 514633"/>
                  <a:gd name="connsiteX2" fmla="*/ 1619250 w 1619250"/>
                  <a:gd name="connsiteY2" fmla="*/ 457483 h 514633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619250"/>
                  <a:gd name="connsiteY0" fmla="*/ 514350 h 514350"/>
                  <a:gd name="connsiteX1" fmla="*/ 828675 w 1619250"/>
                  <a:gd name="connsiteY1" fmla="*/ 0 h 514350"/>
                  <a:gd name="connsiteX2" fmla="*/ 1619250 w 1619250"/>
                  <a:gd name="connsiteY2" fmla="*/ 457200 h 514350"/>
                  <a:gd name="connsiteX0" fmla="*/ 0 w 1771650"/>
                  <a:gd name="connsiteY0" fmla="*/ 514528 h 514528"/>
                  <a:gd name="connsiteX1" fmla="*/ 828675 w 1771650"/>
                  <a:gd name="connsiteY1" fmla="*/ 178 h 514528"/>
                  <a:gd name="connsiteX2" fmla="*/ 1771650 w 1771650"/>
                  <a:gd name="connsiteY2" fmla="*/ 476428 h 514528"/>
                  <a:gd name="connsiteX0" fmla="*/ 0 w 1657350"/>
                  <a:gd name="connsiteY0" fmla="*/ 514962 h 514962"/>
                  <a:gd name="connsiteX1" fmla="*/ 828675 w 1657350"/>
                  <a:gd name="connsiteY1" fmla="*/ 612 h 514962"/>
                  <a:gd name="connsiteX2" fmla="*/ 1657350 w 1657350"/>
                  <a:gd name="connsiteY2" fmla="*/ 448287 h 514962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657350"/>
                  <a:gd name="connsiteY0" fmla="*/ 515501 h 515501"/>
                  <a:gd name="connsiteX1" fmla="*/ 828675 w 1657350"/>
                  <a:gd name="connsiteY1" fmla="*/ 1151 h 515501"/>
                  <a:gd name="connsiteX2" fmla="*/ 1657350 w 1657350"/>
                  <a:gd name="connsiteY2" fmla="*/ 448826 h 515501"/>
                  <a:gd name="connsiteX0" fmla="*/ 0 w 1876425"/>
                  <a:gd name="connsiteY0" fmla="*/ 515147 h 515147"/>
                  <a:gd name="connsiteX1" fmla="*/ 828675 w 1876425"/>
                  <a:gd name="connsiteY1" fmla="*/ 797 h 515147"/>
                  <a:gd name="connsiteX2" fmla="*/ 1876425 w 1876425"/>
                  <a:gd name="connsiteY2" fmla="*/ 457997 h 515147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1981200"/>
                  <a:gd name="connsiteY0" fmla="*/ 466754 h 466754"/>
                  <a:gd name="connsiteX1" fmla="*/ 933450 w 1981200"/>
                  <a:gd name="connsiteY1" fmla="*/ 29 h 466754"/>
                  <a:gd name="connsiteX2" fmla="*/ 1981200 w 1981200"/>
                  <a:gd name="connsiteY2" fmla="*/ 457229 h 466754"/>
                  <a:gd name="connsiteX0" fmla="*/ 0 w 2028825"/>
                  <a:gd name="connsiteY0" fmla="*/ 468247 h 468247"/>
                  <a:gd name="connsiteX1" fmla="*/ 933450 w 2028825"/>
                  <a:gd name="connsiteY1" fmla="*/ 1522 h 468247"/>
                  <a:gd name="connsiteX2" fmla="*/ 2028825 w 2028825"/>
                  <a:gd name="connsiteY2" fmla="*/ 411097 h 468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8825" h="468247">
                    <a:moveTo>
                      <a:pt x="0" y="468247"/>
                    </a:moveTo>
                    <a:cubicBezTo>
                      <a:pt x="346075" y="130109"/>
                      <a:pt x="595313" y="11047"/>
                      <a:pt x="933450" y="1522"/>
                    </a:cubicBezTo>
                    <a:cubicBezTo>
                      <a:pt x="1271587" y="-8003"/>
                      <a:pt x="1749425" y="15809"/>
                      <a:pt x="2028825" y="411097"/>
                    </a:cubicBezTo>
                  </a:path>
                </a:pathLst>
              </a:custGeom>
              <a:noFill/>
              <a:ln w="57150">
                <a:solidFill>
                  <a:srgbClr val="92D050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C90EBE5-1E68-40C4-BD3A-81CABD157D42}"/>
                </a:ext>
              </a:extLst>
            </p:cNvPr>
            <p:cNvGrpSpPr/>
            <p:nvPr/>
          </p:nvGrpSpPr>
          <p:grpSpPr>
            <a:xfrm>
              <a:off x="8313178" y="4731688"/>
              <a:ext cx="2718933" cy="1046033"/>
              <a:chOff x="2482563" y="4892863"/>
              <a:chExt cx="2718933" cy="1046033"/>
            </a:xfrm>
            <a:solidFill>
              <a:schemeClr val="bg1">
                <a:lumMod val="85000"/>
              </a:schemeClr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0AA92BF-296D-4D26-84C7-8D510E7BBB34}"/>
                  </a:ext>
                </a:extLst>
              </p:cNvPr>
              <p:cNvSpPr/>
              <p:nvPr/>
            </p:nvSpPr>
            <p:spPr>
              <a:xfrm>
                <a:off x="2482563" y="4892863"/>
                <a:ext cx="2718933" cy="1046033"/>
              </a:xfrm>
              <a:prstGeom prst="roundRect">
                <a:avLst>
                  <a:gd name="adj" fmla="val 243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7DF54DA-520B-4205-BC7C-99DC192092DB}"/>
                  </a:ext>
                </a:extLst>
              </p:cNvPr>
              <p:cNvSpPr/>
              <p:nvPr/>
            </p:nvSpPr>
            <p:spPr>
              <a:xfrm>
                <a:off x="2662983" y="4952048"/>
                <a:ext cx="2340892" cy="95410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JVv8+4YtL9No4SPrzUknf9zzrV6nmYP5q6ETlsU3uP9a+sJUnFmt4n8noI2v3I3TEysCv1c=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FA363EE-0BC8-4580-8A65-BC35C9F83548}"/>
              </a:ext>
            </a:extLst>
          </p:cNvPr>
          <p:cNvSpPr/>
          <p:nvPr/>
        </p:nvSpPr>
        <p:spPr>
          <a:xfrm>
            <a:off x="5841052" y="4306679"/>
            <a:ext cx="2245454" cy="355867"/>
          </a:xfrm>
          <a:prstGeom prst="roundRect">
            <a:avLst>
              <a:gd name="adj" fmla="val 34795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Alice’s public key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F5E8B2B-ED07-4BD3-9FBE-CFF475568BC3}"/>
              </a:ext>
            </a:extLst>
          </p:cNvPr>
          <p:cNvSpPr/>
          <p:nvPr/>
        </p:nvSpPr>
        <p:spPr>
          <a:xfrm>
            <a:off x="5925117" y="6064046"/>
            <a:ext cx="2245454" cy="355867"/>
          </a:xfrm>
          <a:prstGeom prst="roundRect">
            <a:avLst>
              <a:gd name="adj" fmla="val 34795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Alice’s private key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0069 0.25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128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0069 -0.25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866850B-AB13-42AC-BBCD-F0F0C373E94A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2E685B6-8109-4B52-A4F7-47F650153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C84A984-A5CD-40B9-B41E-F30D4B0C130E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8681A7-4AFE-4B3A-96E0-A5F6FCF1C605}"/>
              </a:ext>
            </a:extLst>
          </p:cNvPr>
          <p:cNvGrpSpPr/>
          <p:nvPr/>
        </p:nvGrpSpPr>
        <p:grpSpPr>
          <a:xfrm>
            <a:off x="2777920" y="3753331"/>
            <a:ext cx="8424516" cy="1789369"/>
            <a:chOff x="2691840" y="4391486"/>
            <a:chExt cx="8424516" cy="17893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D1F60C6-6841-48E4-9661-BD7BD56CE1AC}"/>
                </a:ext>
              </a:extLst>
            </p:cNvPr>
            <p:cNvGrpSpPr/>
            <p:nvPr/>
          </p:nvGrpSpPr>
          <p:grpSpPr>
            <a:xfrm>
              <a:off x="2691840" y="4391486"/>
              <a:ext cx="2944901" cy="1789369"/>
              <a:chOff x="95287" y="1601617"/>
              <a:chExt cx="2944901" cy="178936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1EDCC83-BF71-4191-96F1-CD3739CB3848}"/>
                  </a:ext>
                </a:extLst>
              </p:cNvPr>
              <p:cNvGrpSpPr/>
              <p:nvPr/>
            </p:nvGrpSpPr>
            <p:grpSpPr>
              <a:xfrm>
                <a:off x="95287" y="1601617"/>
                <a:ext cx="2944901" cy="1789369"/>
                <a:chOff x="1058485" y="2219626"/>
                <a:chExt cx="2814009" cy="965938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926A5886-2610-46AF-AD03-4EA3D392F233}"/>
                    </a:ext>
                  </a:extLst>
                </p:cNvPr>
                <p:cNvSpPr/>
                <p:nvPr/>
              </p:nvSpPr>
              <p:spPr>
                <a:xfrm>
                  <a:off x="1199017" y="2239314"/>
                  <a:ext cx="2506279" cy="907877"/>
                </a:xfrm>
                <a:prstGeom prst="roundRect">
                  <a:avLst>
                    <a:gd name="adj" fmla="val 1486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259017F-1838-4483-8A6F-E6DE70E85C31}"/>
                    </a:ext>
                  </a:extLst>
                </p:cNvPr>
                <p:cNvSpPr txBox="1"/>
                <p:nvPr/>
              </p:nvSpPr>
              <p:spPr>
                <a:xfrm>
                  <a:off x="1058485" y="2219626"/>
                  <a:ext cx="2814009" cy="9659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Send 10 Bitcoins</a:t>
                  </a:r>
                </a:p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owned by </a:t>
                  </a:r>
                </a:p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Bob</a:t>
                  </a:r>
                </a:p>
              </p:txBody>
            </p:sp>
          </p:grp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97D2ECE5-7C29-41C2-86D6-2548DCC1E173}"/>
                  </a:ext>
                </a:extLst>
              </p:cNvPr>
              <p:cNvSpPr/>
              <p:nvPr/>
            </p:nvSpPr>
            <p:spPr>
              <a:xfrm>
                <a:off x="446857" y="2396873"/>
                <a:ext cx="2241760" cy="456938"/>
              </a:xfrm>
              <a:prstGeom prst="roundRect">
                <a:avLst>
                  <a:gd name="adj" fmla="val 28550"/>
                </a:avLst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Alice’s public key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2053783-5FDF-4BEC-8001-4A8D2993B72B}"/>
                </a:ext>
              </a:extLst>
            </p:cNvPr>
            <p:cNvGrpSpPr/>
            <p:nvPr/>
          </p:nvGrpSpPr>
          <p:grpSpPr>
            <a:xfrm>
              <a:off x="8886578" y="4534611"/>
              <a:ext cx="2229778" cy="1161364"/>
              <a:chOff x="6986275" y="2247956"/>
              <a:chExt cx="3402000" cy="86275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F036BF48-85C1-48B5-9FBE-114A68F48AA1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862754"/>
              </a:xfrm>
              <a:prstGeom prst="roundRect">
                <a:avLst>
                  <a:gd name="adj" fmla="val 15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E7E32C3-E4A4-4DEB-B60C-43E2336E14F3}"/>
                  </a:ext>
                </a:extLst>
              </p:cNvPr>
              <p:cNvSpPr txBox="1"/>
              <p:nvPr/>
            </p:nvSpPr>
            <p:spPr>
              <a:xfrm>
                <a:off x="7049353" y="2331862"/>
                <a:ext cx="3244897" cy="645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304502206e21798a42fae0e854281abd38bacd1aeed3ee3738d9e1446618c4571d1090db02210</a:t>
                </a:r>
              </a:p>
            </p:txBody>
          </p:sp>
        </p:grp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F8A2619-2B25-4172-BAAC-74068C115761}"/>
                </a:ext>
              </a:extLst>
            </p:cNvPr>
            <p:cNvSpPr/>
            <p:nvPr/>
          </p:nvSpPr>
          <p:spPr>
            <a:xfrm>
              <a:off x="6475155" y="5029355"/>
              <a:ext cx="2241760" cy="456938"/>
            </a:xfrm>
            <a:prstGeom prst="roundRect">
              <a:avLst>
                <a:gd name="adj" fmla="val 2855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public key</a:t>
              </a:r>
            </a:p>
          </p:txBody>
        </p:sp>
      </p:grp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242356" y="161121"/>
            <a:ext cx="320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1E14DF-E520-4671-964E-6A9ED00CA0D9}"/>
              </a:ext>
            </a:extLst>
          </p:cNvPr>
          <p:cNvSpPr/>
          <p:nvPr/>
        </p:nvSpPr>
        <p:spPr>
          <a:xfrm>
            <a:off x="3581813" y="333816"/>
            <a:ext cx="6930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prove a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 signed by a key pair owner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A509CC-6612-4E84-95FE-DBBB92ECD9AB}"/>
              </a:ext>
            </a:extLst>
          </p:cNvPr>
          <p:cNvGrpSpPr/>
          <p:nvPr/>
        </p:nvGrpSpPr>
        <p:grpSpPr>
          <a:xfrm>
            <a:off x="2976094" y="1375397"/>
            <a:ext cx="3872666" cy="1053471"/>
            <a:chOff x="2976094" y="1520537"/>
            <a:chExt cx="3872666" cy="105347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A67DB6-18A7-442C-8125-B3602ED87807}"/>
                </a:ext>
              </a:extLst>
            </p:cNvPr>
            <p:cNvCxnSpPr>
              <a:cxnSpLocks/>
            </p:cNvCxnSpPr>
            <p:nvPr/>
          </p:nvCxnSpPr>
          <p:spPr>
            <a:xfrm>
              <a:off x="2976094" y="2376934"/>
              <a:ext cx="1357781" cy="0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48B599-E42B-49A8-B54B-30A9AE8DE888}"/>
                </a:ext>
              </a:extLst>
            </p:cNvPr>
            <p:cNvSpPr/>
            <p:nvPr/>
          </p:nvSpPr>
          <p:spPr>
            <a:xfrm>
              <a:off x="3015959" y="1520537"/>
              <a:ext cx="12634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 </a:t>
              </a:r>
            </a:p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AAAE05-7EA6-4088-8469-BDA3187A5C0A}"/>
                </a:ext>
              </a:extLst>
            </p:cNvPr>
            <p:cNvGrpSpPr/>
            <p:nvPr/>
          </p:nvGrpSpPr>
          <p:grpSpPr>
            <a:xfrm>
              <a:off x="4424940" y="1545937"/>
              <a:ext cx="2423820" cy="1028071"/>
              <a:chOff x="6986275" y="2247956"/>
              <a:chExt cx="3402000" cy="760738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9F35DAA-AABF-43B1-83EC-F75E88C3FC45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760738"/>
              </a:xfrm>
              <a:prstGeom prst="roundRect">
                <a:avLst>
                  <a:gd name="adj" fmla="val 157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385A04-0D3D-49A8-8F18-CAE9FE50BD45}"/>
                  </a:ext>
                </a:extLst>
              </p:cNvPr>
              <p:cNvSpPr txBox="1"/>
              <p:nvPr/>
            </p:nvSpPr>
            <p:spPr>
              <a:xfrm>
                <a:off x="7049353" y="2372046"/>
                <a:ext cx="324489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9f59ab3f6d35d5c5a23760e37c476358c63293699477db3eb902d2effd84d078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138480-29C2-459D-972A-2AAEAA243C1A}"/>
              </a:ext>
            </a:extLst>
          </p:cNvPr>
          <p:cNvGrpSpPr/>
          <p:nvPr/>
        </p:nvGrpSpPr>
        <p:grpSpPr>
          <a:xfrm>
            <a:off x="95287" y="1164377"/>
            <a:ext cx="2944901" cy="1789369"/>
            <a:chOff x="95287" y="1601617"/>
            <a:chExt cx="2944901" cy="17893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A18FC7-D97F-4653-B61F-11BBF085DA81}"/>
                </a:ext>
              </a:extLst>
            </p:cNvPr>
            <p:cNvGrpSpPr/>
            <p:nvPr/>
          </p:nvGrpSpPr>
          <p:grpSpPr>
            <a:xfrm>
              <a:off x="95287" y="1601617"/>
              <a:ext cx="2944901" cy="1789369"/>
              <a:chOff x="1058485" y="2219626"/>
              <a:chExt cx="2814009" cy="96593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A26233D-375E-4418-B3A0-CF6B0C3632E8}"/>
                  </a:ext>
                </a:extLst>
              </p:cNvPr>
              <p:cNvSpPr/>
              <p:nvPr/>
            </p:nvSpPr>
            <p:spPr>
              <a:xfrm>
                <a:off x="1199017" y="2239314"/>
                <a:ext cx="2506279" cy="907877"/>
              </a:xfrm>
              <a:prstGeom prst="roundRect">
                <a:avLst>
                  <a:gd name="adj" fmla="val 1486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5D37B6-747D-44C1-8D09-8F1C33BABC7E}"/>
                  </a:ext>
                </a:extLst>
              </p:cNvPr>
              <p:cNvSpPr txBox="1"/>
              <p:nvPr/>
            </p:nvSpPr>
            <p:spPr>
              <a:xfrm>
                <a:off x="1058485" y="2219626"/>
                <a:ext cx="2814009" cy="965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Send 10 Bitcoins</a:t>
                </a: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owned by </a:t>
                </a: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Bob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1ACCD73-0AF8-4628-88D6-0746C3721984}"/>
                </a:ext>
              </a:extLst>
            </p:cNvPr>
            <p:cNvSpPr/>
            <p:nvPr/>
          </p:nvSpPr>
          <p:spPr>
            <a:xfrm>
              <a:off x="446857" y="2440415"/>
              <a:ext cx="2241760" cy="456938"/>
            </a:xfrm>
            <a:prstGeom prst="roundRect">
              <a:avLst>
                <a:gd name="adj" fmla="val 28550"/>
              </a:avLst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public key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E61FEDD-4C02-4A9A-B3EA-14977013B439}"/>
              </a:ext>
            </a:extLst>
          </p:cNvPr>
          <p:cNvGrpSpPr/>
          <p:nvPr/>
        </p:nvGrpSpPr>
        <p:grpSpPr>
          <a:xfrm>
            <a:off x="6827076" y="1267933"/>
            <a:ext cx="5068176" cy="1443500"/>
            <a:chOff x="6827076" y="1413073"/>
            <a:chExt cx="5068176" cy="14435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0B89C1-2F1A-4622-81B7-3C3AB3E2CD8C}"/>
                </a:ext>
              </a:extLst>
            </p:cNvPr>
            <p:cNvGrpSpPr/>
            <p:nvPr/>
          </p:nvGrpSpPr>
          <p:grpSpPr>
            <a:xfrm>
              <a:off x="9665474" y="1413073"/>
              <a:ext cx="2229778" cy="1161364"/>
              <a:chOff x="6986275" y="2247956"/>
              <a:chExt cx="3402000" cy="86275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FE6AE17-42C4-4E7B-BB20-C83EA6274F20}"/>
                  </a:ext>
                </a:extLst>
              </p:cNvPr>
              <p:cNvSpPr/>
              <p:nvPr/>
            </p:nvSpPr>
            <p:spPr>
              <a:xfrm>
                <a:off x="6986275" y="2247956"/>
                <a:ext cx="3402000" cy="862754"/>
              </a:xfrm>
              <a:prstGeom prst="roundRect">
                <a:avLst>
                  <a:gd name="adj" fmla="val 15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D04C6B-6E01-4BF1-AC29-5B70436076D3}"/>
                  </a:ext>
                </a:extLst>
              </p:cNvPr>
              <p:cNvSpPr txBox="1"/>
              <p:nvPr/>
            </p:nvSpPr>
            <p:spPr>
              <a:xfrm>
                <a:off x="7049353" y="2331862"/>
                <a:ext cx="3244897" cy="6458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304502206e21798a42fae0e854281abd38bacd1aeed3ee3738d9e1446618c4571d1090db02210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F3331EA-C49A-4A1B-A23E-19F27D79C97E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10" y="2433420"/>
              <a:ext cx="2387600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35D2D09-7C8E-4BC1-85CD-CE12B8FF2D6E}"/>
                </a:ext>
              </a:extLst>
            </p:cNvPr>
            <p:cNvSpPr/>
            <p:nvPr/>
          </p:nvSpPr>
          <p:spPr>
            <a:xfrm>
              <a:off x="6827076" y="1473132"/>
              <a:ext cx="27350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(encrypt) with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0EB370D-C3AC-4E25-88F4-4AC2F8B7141F}"/>
                </a:ext>
              </a:extLst>
            </p:cNvPr>
            <p:cNvSpPr/>
            <p:nvPr/>
          </p:nvSpPr>
          <p:spPr>
            <a:xfrm>
              <a:off x="6918624" y="1931781"/>
              <a:ext cx="2686593" cy="391480"/>
            </a:xfrm>
            <a:prstGeom prst="roundRect">
              <a:avLst>
                <a:gd name="adj" fmla="val 28550"/>
              </a:avLst>
            </a:prstGeom>
            <a:solidFill>
              <a:srgbClr val="FF33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private key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0166D0-6345-4B39-8D17-139DDD1F2D34}"/>
                </a:ext>
              </a:extLst>
            </p:cNvPr>
            <p:cNvSpPr/>
            <p:nvPr/>
          </p:nvSpPr>
          <p:spPr>
            <a:xfrm>
              <a:off x="7501136" y="2394908"/>
              <a:ext cx="1521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reversible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9B1E266-D6F3-4344-B0ED-4D98167C1E7B}"/>
              </a:ext>
            </a:extLst>
          </p:cNvPr>
          <p:cNvGrpSpPr/>
          <p:nvPr/>
        </p:nvGrpSpPr>
        <p:grpSpPr>
          <a:xfrm>
            <a:off x="446857" y="3021738"/>
            <a:ext cx="11639746" cy="787273"/>
            <a:chOff x="446857" y="3166878"/>
            <a:chExt cx="11639746" cy="78727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B45549F-772E-48CA-ABE6-B82B09EC03C9}"/>
                </a:ext>
              </a:extLst>
            </p:cNvPr>
            <p:cNvSpPr/>
            <p:nvPr/>
          </p:nvSpPr>
          <p:spPr>
            <a:xfrm>
              <a:off x="446857" y="3166878"/>
              <a:ext cx="11639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Alice’s broadcast lets all see the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and its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matching signature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B42208E-7E72-44B2-ACE7-78D5A08C7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821" y="3574140"/>
              <a:ext cx="349104" cy="27964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EBEE18-302B-41C7-94FA-BFAB9B95E7CD}"/>
                </a:ext>
              </a:extLst>
            </p:cNvPr>
            <p:cNvCxnSpPr>
              <a:cxnSpLocks/>
            </p:cNvCxnSpPr>
            <p:nvPr/>
          </p:nvCxnSpPr>
          <p:spPr>
            <a:xfrm>
              <a:off x="9827015" y="3565961"/>
              <a:ext cx="0" cy="38819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0ABEC2CA-E679-4A3B-A845-DEAC2827E7A3}"/>
              </a:ext>
            </a:extLst>
          </p:cNvPr>
          <p:cNvSpPr/>
          <p:nvPr/>
        </p:nvSpPr>
        <p:spPr>
          <a:xfrm>
            <a:off x="138058" y="5473532"/>
            <a:ext cx="11819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Anyone can check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was signed by Alice’s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w/o seeing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B77822-5E29-4853-A422-8CCC5A1D0B3A}"/>
              </a:ext>
            </a:extLst>
          </p:cNvPr>
          <p:cNvGrpSpPr/>
          <p:nvPr/>
        </p:nvGrpSpPr>
        <p:grpSpPr>
          <a:xfrm>
            <a:off x="1462933" y="3708641"/>
            <a:ext cx="4172401" cy="1885456"/>
            <a:chOff x="1376853" y="4346796"/>
            <a:chExt cx="4172401" cy="18854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8C938D-519D-41D7-8892-A9FDA80ADF2D}"/>
                </a:ext>
              </a:extLst>
            </p:cNvPr>
            <p:cNvSpPr/>
            <p:nvPr/>
          </p:nvSpPr>
          <p:spPr>
            <a:xfrm>
              <a:off x="1376853" y="4895272"/>
              <a:ext cx="13308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 of </a:t>
              </a:r>
              <a:endParaRPr lang="en-US" sz="2400" dirty="0"/>
            </a:p>
          </p:txBody>
        </p:sp>
        <p:sp>
          <p:nvSpPr>
            <p:cNvPr id="110" name="Left Bracket 109">
              <a:extLst>
                <a:ext uri="{FF2B5EF4-FFF2-40B4-BE49-F238E27FC236}">
                  <a16:creationId xmlns:a16="http://schemas.microsoft.com/office/drawing/2014/main" id="{98A1816C-9D08-4478-B2C4-A1F5FF370763}"/>
                </a:ext>
              </a:extLst>
            </p:cNvPr>
            <p:cNvSpPr/>
            <p:nvPr/>
          </p:nvSpPr>
          <p:spPr>
            <a:xfrm>
              <a:off x="2761353" y="4346796"/>
              <a:ext cx="282057" cy="1878747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ket 110">
              <a:extLst>
                <a:ext uri="{FF2B5EF4-FFF2-40B4-BE49-F238E27FC236}">
                  <a16:creationId xmlns:a16="http://schemas.microsoft.com/office/drawing/2014/main" id="{98ABBC70-35AB-4094-8964-C04F10A49FA2}"/>
                </a:ext>
              </a:extLst>
            </p:cNvPr>
            <p:cNvSpPr/>
            <p:nvPr/>
          </p:nvSpPr>
          <p:spPr>
            <a:xfrm flipH="1">
              <a:off x="5233908" y="4353505"/>
              <a:ext cx="315346" cy="1878747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05987-4ABA-4CAF-A09C-09151B6C0453}"/>
              </a:ext>
            </a:extLst>
          </p:cNvPr>
          <p:cNvGrpSpPr/>
          <p:nvPr/>
        </p:nvGrpSpPr>
        <p:grpSpPr>
          <a:xfrm>
            <a:off x="7068310" y="3733753"/>
            <a:ext cx="4291799" cy="1485493"/>
            <a:chOff x="6982230" y="4371908"/>
            <a:chExt cx="4291799" cy="148549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05B5933-0F0E-4EF8-973B-1B8F47171992}"/>
                </a:ext>
              </a:extLst>
            </p:cNvPr>
            <p:cNvSpPr/>
            <p:nvPr/>
          </p:nvSpPr>
          <p:spPr>
            <a:xfrm>
              <a:off x="6982230" y="4534611"/>
              <a:ext cx="18101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Decrypt via </a:t>
              </a:r>
              <a:endParaRPr lang="en-US" sz="2400" dirty="0"/>
            </a:p>
          </p:txBody>
        </p:sp>
        <p:sp>
          <p:nvSpPr>
            <p:cNvPr id="114" name="Left Bracket 113">
              <a:extLst>
                <a:ext uri="{FF2B5EF4-FFF2-40B4-BE49-F238E27FC236}">
                  <a16:creationId xmlns:a16="http://schemas.microsoft.com/office/drawing/2014/main" id="{3690EF4C-B48D-417B-8633-1E5242EE7A0A}"/>
                </a:ext>
              </a:extLst>
            </p:cNvPr>
            <p:cNvSpPr/>
            <p:nvPr/>
          </p:nvSpPr>
          <p:spPr>
            <a:xfrm>
              <a:off x="8792341" y="4371908"/>
              <a:ext cx="315346" cy="1485493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Left Bracket 115">
              <a:extLst>
                <a:ext uri="{FF2B5EF4-FFF2-40B4-BE49-F238E27FC236}">
                  <a16:creationId xmlns:a16="http://schemas.microsoft.com/office/drawing/2014/main" id="{8A967CAC-98AF-4138-BDC3-6E9DF14E66B6}"/>
                </a:ext>
              </a:extLst>
            </p:cNvPr>
            <p:cNvSpPr/>
            <p:nvPr/>
          </p:nvSpPr>
          <p:spPr>
            <a:xfrm flipH="1">
              <a:off x="10958683" y="4371908"/>
              <a:ext cx="315346" cy="1485493"/>
            </a:xfrm>
            <a:prstGeom prst="leftBracket">
              <a:avLst>
                <a:gd name="adj" fmla="val 79300"/>
              </a:avLst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D6D89E-8A3F-4390-8817-BCB6E3C9701E}"/>
              </a:ext>
            </a:extLst>
          </p:cNvPr>
          <p:cNvGrpSpPr/>
          <p:nvPr/>
        </p:nvGrpSpPr>
        <p:grpSpPr>
          <a:xfrm>
            <a:off x="5768104" y="3798830"/>
            <a:ext cx="723275" cy="1026194"/>
            <a:chOff x="5682024" y="4436985"/>
            <a:chExt cx="723275" cy="102619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ECF22E7-C37E-4FEE-B7F4-A4290EA5DDB1}"/>
                </a:ext>
              </a:extLst>
            </p:cNvPr>
            <p:cNvSpPr/>
            <p:nvPr/>
          </p:nvSpPr>
          <p:spPr>
            <a:xfrm>
              <a:off x="5682024" y="4816848"/>
              <a:ext cx="7232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endParaRPr lang="en-US" sz="36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AADA1C3-4086-4681-B3A6-3823EF107CF4}"/>
                </a:ext>
              </a:extLst>
            </p:cNvPr>
            <p:cNvSpPr/>
            <p:nvPr/>
          </p:nvSpPr>
          <p:spPr>
            <a:xfrm>
              <a:off x="5817871" y="4436985"/>
              <a:ext cx="3577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4008A5C-1B45-4FFC-AEE5-4FF8F911ED82}"/>
              </a:ext>
            </a:extLst>
          </p:cNvPr>
          <p:cNvSpPr/>
          <p:nvPr/>
        </p:nvSpPr>
        <p:spPr>
          <a:xfrm>
            <a:off x="1673382" y="6091174"/>
            <a:ext cx="9106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Bitcoin protocol requires signature proof to allow spending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0D236-7912-49A5-8138-87AFA0D5D982}"/>
              </a:ext>
            </a:extLst>
          </p:cNvPr>
          <p:cNvCxnSpPr>
            <a:cxnSpLocks/>
          </p:cNvCxnSpPr>
          <p:nvPr/>
        </p:nvCxnSpPr>
        <p:spPr>
          <a:xfrm flipH="1">
            <a:off x="3010707" y="734758"/>
            <a:ext cx="1970664" cy="551534"/>
          </a:xfrm>
          <a:prstGeom prst="straightConnector1">
            <a:avLst/>
          </a:prstGeom>
          <a:ln w="28575">
            <a:solidFill>
              <a:srgbClr val="F7931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2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38FA6FE-C577-4C03-BB48-93B02466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0" y="485694"/>
            <a:ext cx="672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smart contract?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23FA-9EF1-45C2-BBB4-53B89A7B4274}"/>
              </a:ext>
            </a:extLst>
          </p:cNvPr>
          <p:cNvSpPr txBox="1"/>
          <p:nvPr/>
        </p:nvSpPr>
        <p:spPr>
          <a:xfrm>
            <a:off x="842962" y="1436856"/>
            <a:ext cx="1050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Computerized transaction </a:t>
            </a:r>
            <a:r>
              <a:rPr lang="en-US" sz="24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executes the terms of a contract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6B4C7-18ED-4C25-8AE0-292538D7DC32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BDAFB8-07AC-408D-B59A-64C8338A1D38}"/>
              </a:ext>
            </a:extLst>
          </p:cNvPr>
          <p:cNvGrpSpPr/>
          <p:nvPr/>
        </p:nvGrpSpPr>
        <p:grpSpPr>
          <a:xfrm>
            <a:off x="842962" y="2736876"/>
            <a:ext cx="10680464" cy="2105463"/>
            <a:chOff x="842962" y="2736876"/>
            <a:chExt cx="10680464" cy="21054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141759-B7F8-4A44-B08B-5757224643EA}"/>
                </a:ext>
              </a:extLst>
            </p:cNvPr>
            <p:cNvSpPr/>
            <p:nvPr/>
          </p:nvSpPr>
          <p:spPr>
            <a:xfrm>
              <a:off x="7241936" y="4473007"/>
              <a:ext cx="42814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Szabo, N., First Monday, 1997, 2 (9) 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1B81D4-7D24-4D97-A6C6-5C8CC28EE66F}"/>
                </a:ext>
              </a:extLst>
            </p:cNvPr>
            <p:cNvSpPr/>
            <p:nvPr/>
          </p:nvSpPr>
          <p:spPr>
            <a:xfrm>
              <a:off x="3439079" y="2737548"/>
              <a:ext cx="7605715" cy="1685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participants can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any actions done to contract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protocol can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prove what happens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 participants 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contract is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protected from unspecified third parties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C265F6-E860-4F2C-8EAF-8A69572D3E8F}"/>
                </a:ext>
              </a:extLst>
            </p:cNvPr>
            <p:cNvSpPr/>
            <p:nvPr/>
          </p:nvSpPr>
          <p:spPr>
            <a:xfrm>
              <a:off x="842962" y="2736876"/>
              <a:ext cx="2404189" cy="1685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Observability:</a:t>
              </a:r>
            </a:p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Verifiability:</a:t>
              </a:r>
            </a:p>
            <a:p>
              <a:pPr marL="228600" indent="-228600" algn="r">
                <a:lnSpc>
                  <a:spcPct val="150000"/>
                </a:lnSpc>
              </a:pPr>
              <a:r>
                <a:rPr lang="en-US" sz="24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Privity: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9EACCB6-BC20-4717-88E1-C85A22F910CC}"/>
              </a:ext>
            </a:extLst>
          </p:cNvPr>
          <p:cNvSpPr/>
          <p:nvPr/>
        </p:nvSpPr>
        <p:spPr>
          <a:xfrm>
            <a:off x="7442906" y="1887716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Nick Szabo (1994)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908F9-150F-4DFF-AC01-7B14B01B9796}"/>
              </a:ext>
            </a:extLst>
          </p:cNvPr>
          <p:cNvSpPr txBox="1"/>
          <p:nvPr/>
        </p:nvSpPr>
        <p:spPr>
          <a:xfrm>
            <a:off x="2861804" y="5303500"/>
            <a:ext cx="6815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example of </a:t>
            </a:r>
            <a:b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popular smart contract!</a:t>
            </a:r>
          </a:p>
        </p:txBody>
      </p:sp>
    </p:spTree>
    <p:extLst>
      <p:ext uri="{BB962C8B-B14F-4D97-AF65-F5344CB8AC3E}">
        <p14:creationId xmlns:p14="http://schemas.microsoft.com/office/powerpoint/2010/main" val="41234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219200" y="28575"/>
            <a:ext cx="907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Smart Contracts on Bitcoin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7622A4B-E3FB-43ED-AE95-92DA62B33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0" y="1199421"/>
            <a:ext cx="8601075" cy="208597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4E7D771-C725-4A89-B80C-00A0A90FF73A}"/>
              </a:ext>
            </a:extLst>
          </p:cNvPr>
          <p:cNvGrpSpPr/>
          <p:nvPr/>
        </p:nvGrpSpPr>
        <p:grpSpPr>
          <a:xfrm>
            <a:off x="1928815" y="3568188"/>
            <a:ext cx="9603500" cy="2481613"/>
            <a:chOff x="1928815" y="3568188"/>
            <a:chExt cx="9603500" cy="24816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D15628-BFD7-4312-8396-6A57D70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8815" y="4001926"/>
              <a:ext cx="8486775" cy="204787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4E33843-FBF8-4F53-B47C-F1AC7064F6D7}"/>
                </a:ext>
              </a:extLst>
            </p:cNvPr>
            <p:cNvSpPr/>
            <p:nvPr/>
          </p:nvSpPr>
          <p:spPr>
            <a:xfrm>
              <a:off x="6299916" y="3568188"/>
              <a:ext cx="5232399" cy="335410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 marL="228600" indent="-228600" algn="ctr"/>
              <a:r>
                <a:rPr lang="en-US" sz="24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 script example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47966BF-BF0B-4704-9F2C-F2DC076F9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141" y="1117952"/>
            <a:ext cx="2626739" cy="7504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19B33E-9A7E-48E8-B5BF-33CC700C2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426" y="1780961"/>
            <a:ext cx="1606862" cy="159902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6D60FDE-40B8-40EE-9D4D-DA02CFAF2811}"/>
              </a:ext>
            </a:extLst>
          </p:cNvPr>
          <p:cNvGrpSpPr/>
          <p:nvPr/>
        </p:nvGrpSpPr>
        <p:grpSpPr>
          <a:xfrm>
            <a:off x="2914650" y="3383724"/>
            <a:ext cx="5019182" cy="1883539"/>
            <a:chOff x="2914650" y="3383724"/>
            <a:chExt cx="5019182" cy="18835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48CFB6-6FA0-49CD-8DA7-965A67286C80}"/>
                </a:ext>
              </a:extLst>
            </p:cNvPr>
            <p:cNvSpPr/>
            <p:nvPr/>
          </p:nvSpPr>
          <p:spPr>
            <a:xfrm>
              <a:off x="3435345" y="3383724"/>
              <a:ext cx="31630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Conditions of contract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036C75E-82DE-4F34-B1C2-FA2A9ED74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650" y="3797911"/>
              <a:ext cx="1080468" cy="3961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C1CFFE-A2E0-42AA-A76D-008EE486042B}"/>
                </a:ext>
              </a:extLst>
            </p:cNvPr>
            <p:cNvCxnSpPr>
              <a:cxnSpLocks/>
            </p:cNvCxnSpPr>
            <p:nvPr/>
          </p:nvCxnSpPr>
          <p:spPr>
            <a:xfrm>
              <a:off x="5071370" y="3925083"/>
              <a:ext cx="348536" cy="47450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C8AB9EB-DC59-4226-962E-09F87A7080FD}"/>
                </a:ext>
              </a:extLst>
            </p:cNvPr>
            <p:cNvCxnSpPr>
              <a:cxnSpLocks/>
            </p:cNvCxnSpPr>
            <p:nvPr/>
          </p:nvCxnSpPr>
          <p:spPr>
            <a:xfrm>
              <a:off x="5629034" y="3791445"/>
              <a:ext cx="2304798" cy="147581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A7D214-9D6B-4D84-9E1F-32DC8C507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122" y="3902947"/>
              <a:ext cx="454162" cy="112291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C78794-8F18-4405-A8F4-077382B4D438}"/>
              </a:ext>
            </a:extLst>
          </p:cNvPr>
          <p:cNvGrpSpPr/>
          <p:nvPr/>
        </p:nvGrpSpPr>
        <p:grpSpPr>
          <a:xfrm>
            <a:off x="116961" y="3934747"/>
            <a:ext cx="2858739" cy="1938992"/>
            <a:chOff x="116961" y="3934747"/>
            <a:chExt cx="2858739" cy="193899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8EF31B-7619-41A4-BF8A-671B58DC6F83}"/>
                </a:ext>
              </a:extLst>
            </p:cNvPr>
            <p:cNvSpPr/>
            <p:nvPr/>
          </p:nvSpPr>
          <p:spPr>
            <a:xfrm>
              <a:off x="116961" y="3934747"/>
              <a:ext cx="202555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Sole participants</a:t>
              </a:r>
            </a:p>
            <a:p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specified </a:t>
              </a:r>
              <a:b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 signature match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81FD8F-5A81-44CD-A3D4-F5365A2E9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4025" y="4609897"/>
              <a:ext cx="893305" cy="21927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B64550E-99DE-495F-BB3C-587143232D3A}"/>
                </a:ext>
              </a:extLst>
            </p:cNvPr>
            <p:cNvCxnSpPr>
              <a:cxnSpLocks/>
            </p:cNvCxnSpPr>
            <p:nvPr/>
          </p:nvCxnSpPr>
          <p:spPr>
            <a:xfrm>
              <a:off x="1724025" y="5047270"/>
              <a:ext cx="1251675" cy="33093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B9FFE53-40A8-45B8-B19A-155AFC76018E}"/>
              </a:ext>
            </a:extLst>
          </p:cNvPr>
          <p:cNvSpPr/>
          <p:nvPr/>
        </p:nvSpPr>
        <p:spPr>
          <a:xfrm>
            <a:off x="2617330" y="6376511"/>
            <a:ext cx="7545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Opcodes descriptions e.g. https://en.bitcoin.it/wiki/Script#Opcodes</a:t>
            </a:r>
          </a:p>
        </p:txBody>
      </p:sp>
    </p:spTree>
    <p:extLst>
      <p:ext uri="{BB962C8B-B14F-4D97-AF65-F5344CB8AC3E}">
        <p14:creationId xmlns:p14="http://schemas.microsoft.com/office/powerpoint/2010/main" val="18507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D47948-4FD6-4493-BCE7-9441B3864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41654" b="41323"/>
          <a:stretch/>
        </p:blipFill>
        <p:spPr>
          <a:xfrm>
            <a:off x="-1" y="3576269"/>
            <a:ext cx="3263187" cy="3281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8BB3F-8D2B-4EF0-8E69-330A7D895701}"/>
              </a:ext>
            </a:extLst>
          </p:cNvPr>
          <p:cNvSpPr txBox="1"/>
          <p:nvPr/>
        </p:nvSpPr>
        <p:spPr>
          <a:xfrm>
            <a:off x="713499" y="9273"/>
            <a:ext cx="10765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has been done with Bitcoin scripts?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B7242-C462-4D9E-B74E-753CAE7CDF89}"/>
              </a:ext>
            </a:extLst>
          </p:cNvPr>
          <p:cNvGrpSpPr/>
          <p:nvPr/>
        </p:nvGrpSpPr>
        <p:grpSpPr>
          <a:xfrm>
            <a:off x="4443032" y="1092932"/>
            <a:ext cx="7136410" cy="5122079"/>
            <a:chOff x="4119398" y="924814"/>
            <a:chExt cx="7529894" cy="54044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3D3226-DA67-4F2B-A6BD-D05358848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4317"/>
            <a:stretch/>
          </p:blipFill>
          <p:spPr>
            <a:xfrm>
              <a:off x="4119398" y="924814"/>
              <a:ext cx="7529894" cy="4573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49275-2A7B-44AE-8CC5-F0A92F2F8015}"/>
                </a:ext>
              </a:extLst>
            </p:cNvPr>
            <p:cNvSpPr/>
            <p:nvPr/>
          </p:nvSpPr>
          <p:spPr>
            <a:xfrm>
              <a:off x="5185533" y="5498315"/>
              <a:ext cx="549220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Many other various examples online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(e.g. https://en.bitcoin.it/wiki/Contract)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263B00-4988-4231-8F73-43AA91423A81}"/>
                </a:ext>
              </a:extLst>
            </p:cNvPr>
            <p:cNvSpPr/>
            <p:nvPr/>
          </p:nvSpPr>
          <p:spPr>
            <a:xfrm>
              <a:off x="7542842" y="3901187"/>
              <a:ext cx="19078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(atomic swaps)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4">
            <a:extLst>
              <a:ext uri="{FF2B5EF4-FFF2-40B4-BE49-F238E27FC236}">
                <a16:creationId xmlns:a16="http://schemas.microsoft.com/office/drawing/2014/main" id="{B18B2F6F-1D96-4D81-847B-253270C4F4BA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15D2B1-598E-4AA5-8B14-6EE0A5B3E5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63" b="9676"/>
          <a:stretch/>
        </p:blipFill>
        <p:spPr>
          <a:xfrm>
            <a:off x="225406" y="1067689"/>
            <a:ext cx="3911248" cy="40638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BAE021-B9ED-4177-8E96-20A554583711}"/>
              </a:ext>
            </a:extLst>
          </p:cNvPr>
          <p:cNvSpPr txBox="1"/>
          <p:nvPr/>
        </p:nvSpPr>
        <p:spPr>
          <a:xfrm>
            <a:off x="120631" y="5838288"/>
            <a:ext cx="240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2.28.2019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BitcoinPHL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ildarmgt@gmail.com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2261B4-A39B-4878-8E9A-94967ED8A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72" y="981553"/>
            <a:ext cx="3979182" cy="722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78B0DB-E50F-454E-A0D7-F6180BBD0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2" y="2947934"/>
            <a:ext cx="4188315" cy="585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CD338E-1814-43F1-BBCB-73C4442277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812" b="26075"/>
          <a:stretch/>
        </p:blipFill>
        <p:spPr>
          <a:xfrm>
            <a:off x="2238868" y="5206836"/>
            <a:ext cx="1979169" cy="723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7A147B-B53E-4B24-A1CD-F54BF5315DF2}"/>
              </a:ext>
            </a:extLst>
          </p:cNvPr>
          <p:cNvSpPr/>
          <p:nvPr/>
        </p:nvSpPr>
        <p:spPr>
          <a:xfrm>
            <a:off x="157472" y="4408037"/>
            <a:ext cx="1811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https://1ml.com/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EA702-26E6-4BFB-A1D1-BC7A7D498190}"/>
              </a:ext>
            </a:extLst>
          </p:cNvPr>
          <p:cNvSpPr/>
          <p:nvPr/>
        </p:nvSpPr>
        <p:spPr>
          <a:xfrm>
            <a:off x="157472" y="4717789"/>
            <a:ext cx="322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https://graph.lndexplorer.com/</a:t>
            </a:r>
          </a:p>
        </p:txBody>
      </p:sp>
    </p:spTree>
    <p:extLst>
      <p:ext uri="{BB962C8B-B14F-4D97-AF65-F5344CB8AC3E}">
        <p14:creationId xmlns:p14="http://schemas.microsoft.com/office/powerpoint/2010/main" val="42309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988218" y="0"/>
            <a:ext cx="1021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what you need the contract to do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0D14C9C-2751-49F5-B43D-F93FC6E7343E}"/>
              </a:ext>
            </a:extLst>
          </p:cNvPr>
          <p:cNvSpPr/>
          <p:nvPr/>
        </p:nvSpPr>
        <p:spPr>
          <a:xfrm>
            <a:off x="961553" y="965215"/>
            <a:ext cx="10070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want to create a contract for access to my Bitcoins with my key. </a:t>
            </a:r>
            <a:b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if I don’t move Bitcoins for 1 year,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family inherits access with their own key”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01ADF-4CE7-4CC4-97FF-AD93759E8DEB}"/>
              </a:ext>
            </a:extLst>
          </p:cNvPr>
          <p:cNvSpPr/>
          <p:nvPr/>
        </p:nvSpPr>
        <p:spPr>
          <a:xfrm>
            <a:off x="1727299" y="2708295"/>
            <a:ext cx="7742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write it out in an easy to read pseudo-code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1116BA-437F-4756-A921-8A078A6EDE87}"/>
              </a:ext>
            </a:extLst>
          </p:cNvPr>
          <p:cNvSpPr/>
          <p:nvPr/>
        </p:nvSpPr>
        <p:spPr>
          <a:xfrm>
            <a:off x="2640800" y="3286862"/>
            <a:ext cx="649492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When claiming to be 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Provide my signature or it fails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When claiming to be family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Fail if 1 year has not passed.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Also provide family’s signature or it fails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1B304FC3-5FB0-46CD-9F8B-A0447F043C06}"/>
              </a:ext>
            </a:extLst>
          </p:cNvPr>
          <p:cNvSpPr txBox="1">
            <a:spLocks/>
          </p:cNvSpPr>
          <p:nvPr/>
        </p:nvSpPr>
        <p:spPr>
          <a:xfrm>
            <a:off x="10415590" y="6380718"/>
            <a:ext cx="12330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61E2C9-AB7A-4CD9-BAD7-57FB21146306}" type="slidenum">
              <a:rPr lang="en-US" sz="1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A3826-341A-4DE5-A0FA-E5CE4C7240BE}"/>
              </a:ext>
            </a:extLst>
          </p:cNvPr>
          <p:cNvSpPr txBox="1"/>
          <p:nvPr/>
        </p:nvSpPr>
        <p:spPr>
          <a:xfrm>
            <a:off x="120632" y="0"/>
            <a:ext cx="11766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793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parts to running Bitcoin script contracts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DAD33-E765-441A-BAFE-3EEB85125319}"/>
              </a:ext>
            </a:extLst>
          </p:cNvPr>
          <p:cNvGrpSpPr/>
          <p:nvPr/>
        </p:nvGrpSpPr>
        <p:grpSpPr>
          <a:xfrm>
            <a:off x="-1" y="3576269"/>
            <a:ext cx="3263187" cy="3281731"/>
            <a:chOff x="-1" y="3576269"/>
            <a:chExt cx="3263187" cy="32817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FA6FE-C577-4C03-BB48-93B02466D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l="41654" b="41323"/>
            <a:stretch/>
          </p:blipFill>
          <p:spPr>
            <a:xfrm>
              <a:off x="-1" y="3576269"/>
              <a:ext cx="3263187" cy="3281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6B4C7-18ED-4C25-8AE0-292538D7DC32}"/>
                </a:ext>
              </a:extLst>
            </p:cNvPr>
            <p:cNvSpPr txBox="1"/>
            <p:nvPr/>
          </p:nvSpPr>
          <p:spPr>
            <a:xfrm>
              <a:off x="120631" y="5838288"/>
              <a:ext cx="2404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2.28.2019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BitcoinPHL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ildarmgt@gmail.com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E65D61-CA07-493D-8F3A-F234C3769D04}"/>
              </a:ext>
            </a:extLst>
          </p:cNvPr>
          <p:cNvGrpSpPr/>
          <p:nvPr/>
        </p:nvGrpSpPr>
        <p:grpSpPr>
          <a:xfrm>
            <a:off x="368048" y="1184389"/>
            <a:ext cx="5791452" cy="2171343"/>
            <a:chOff x="368048" y="1184389"/>
            <a:chExt cx="5791452" cy="2171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005FA7-ACEF-4B4A-B54F-B748EC4BA93E}"/>
                </a:ext>
              </a:extLst>
            </p:cNvPr>
            <p:cNvSpPr/>
            <p:nvPr/>
          </p:nvSpPr>
          <p:spPr>
            <a:xfrm>
              <a:off x="549139" y="2524735"/>
              <a:ext cx="54280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 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if, add, check signature, verify if equal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47539F-1492-407E-A444-31B765436E54}"/>
                </a:ext>
              </a:extLst>
            </p:cNvPr>
            <p:cNvSpPr/>
            <p:nvPr/>
          </p:nvSpPr>
          <p:spPr>
            <a:xfrm>
              <a:off x="368048" y="1184389"/>
              <a:ext cx="579145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Unchangeable script </a:t>
              </a:r>
              <a:b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instructs execution of custom calculations on memory values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9895AA-D0C5-4207-8D80-80E5F09B0644}"/>
              </a:ext>
            </a:extLst>
          </p:cNvPr>
          <p:cNvGrpSpPr/>
          <p:nvPr/>
        </p:nvGrpSpPr>
        <p:grpSpPr>
          <a:xfrm>
            <a:off x="6250535" y="1179308"/>
            <a:ext cx="4991345" cy="2158161"/>
            <a:chOff x="6250536" y="1230077"/>
            <a:chExt cx="4991345" cy="21581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D94618-3373-4CF8-A62D-9B8D21622423}"/>
                </a:ext>
              </a:extLst>
            </p:cNvPr>
            <p:cNvSpPr/>
            <p:nvPr/>
          </p:nvSpPr>
          <p:spPr>
            <a:xfrm>
              <a:off x="6250536" y="1230077"/>
              <a:ext cx="499134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 in memory</a:t>
              </a:r>
              <a:br>
                <a:rPr lang="en-US" sz="2400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come from the script or from user accessing the script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DCE8AC-93A4-4BE4-ACC7-065D757B4CA1}"/>
                </a:ext>
              </a:extLst>
            </p:cNvPr>
            <p:cNvSpPr/>
            <p:nvPr/>
          </p:nvSpPr>
          <p:spPr>
            <a:xfrm>
              <a:off x="6769099" y="2557241"/>
              <a:ext cx="43218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 </a:t>
              </a:r>
            </a:p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5, “banana”, Alice’s signature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234F7-9ADE-4F8D-BC9D-60E34B35A52C}"/>
              </a:ext>
            </a:extLst>
          </p:cNvPr>
          <p:cNvGrpSpPr/>
          <p:nvPr/>
        </p:nvGrpSpPr>
        <p:grpSpPr>
          <a:xfrm>
            <a:off x="438730" y="3996975"/>
            <a:ext cx="11100976" cy="851937"/>
            <a:chOff x="438730" y="3996975"/>
            <a:chExt cx="11100976" cy="8519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2887E-413C-4B75-85D4-961DD525FBD3}"/>
                </a:ext>
              </a:extLst>
            </p:cNvPr>
            <p:cNvSpPr/>
            <p:nvPr/>
          </p:nvSpPr>
          <p:spPr>
            <a:xfrm>
              <a:off x="438730" y="3996975"/>
              <a:ext cx="111009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Values in memory are in a stack, similar to an array of items: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99180E-DD20-4B86-87B6-9E5587C381CC}"/>
                </a:ext>
              </a:extLst>
            </p:cNvPr>
            <p:cNvSpPr/>
            <p:nvPr/>
          </p:nvSpPr>
          <p:spPr>
            <a:xfrm>
              <a:off x="3069139" y="4387247"/>
              <a:ext cx="5579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 </a:t>
              </a:r>
              <a:r>
                <a:rPr lang="en-US" sz="2400" dirty="0">
                  <a:solidFill>
                    <a:srgbClr val="F7931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“banana”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Alice’s signature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 </a:t>
              </a:r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853FF43-0033-470D-A352-51D42F4E694A}"/>
              </a:ext>
            </a:extLst>
          </p:cNvPr>
          <p:cNvSpPr/>
          <p:nvPr/>
        </p:nvSpPr>
        <p:spPr>
          <a:xfrm>
            <a:off x="2178325" y="5422789"/>
            <a:ext cx="8237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script doesn’t fail early &amp; last / top value is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script will allow spending</a:t>
            </a:r>
          </a:p>
        </p:txBody>
      </p:sp>
    </p:spTree>
    <p:extLst>
      <p:ext uri="{BB962C8B-B14F-4D97-AF65-F5344CB8AC3E}">
        <p14:creationId xmlns:p14="http://schemas.microsoft.com/office/powerpoint/2010/main" val="115804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1099</Words>
  <Application>Microsoft Office PowerPoint</Application>
  <PresentationFormat>Widescreen</PresentationFormat>
  <Paragraphs>247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Ildar Musin</dc:creator>
  <cp:lastModifiedBy>Ildar Musin</cp:lastModifiedBy>
  <cp:revision>371</cp:revision>
  <dcterms:created xsi:type="dcterms:W3CDTF">2019-02-21T09:51:53Z</dcterms:created>
  <dcterms:modified xsi:type="dcterms:W3CDTF">2019-02-23T22:22:09Z</dcterms:modified>
</cp:coreProperties>
</file>