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um.yandex.ru/data-scientist/?from=blog-practicum" TargetMode="External"/><Relationship Id="rId2" Type="http://schemas.openxmlformats.org/officeDocument/2006/relationships/hyperlink" Target="https://habr.com/ru/company/edison/blog/480408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ghtradar24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um.yandex.ru/blog/chto-takoe-ozera-dannyh/" TargetMode="External"/><Relationship Id="rId2" Type="http://schemas.openxmlformats.org/officeDocument/2006/relationships/hyperlink" Target="https://practicum.yandex.ru/blog/chto-takoe-etl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racticum.yandex.ru/blog/chto-takoe-sql/" TargetMode="External"/><Relationship Id="rId4" Type="http://schemas.openxmlformats.org/officeDocument/2006/relationships/hyperlink" Target="https://practicum.yandex.ru/blog/chto-takoe-sub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4C97C-B66E-4CB9-B06F-727B3F44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BIG DATA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09468E-0EC5-4B7E-8638-AE93F37C2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Анализ хранения и применение в информационных технологиях</a:t>
            </a:r>
          </a:p>
          <a:p>
            <a:r>
              <a:rPr lang="ru-RU" dirty="0"/>
              <a:t> </a:t>
            </a:r>
          </a:p>
          <a:p>
            <a:r>
              <a:rPr lang="ru-RU" dirty="0" err="1"/>
              <a:t>Илдарова</a:t>
            </a:r>
            <a:r>
              <a:rPr lang="ru-RU" dirty="0"/>
              <a:t> </a:t>
            </a:r>
            <a:r>
              <a:rPr lang="ru-RU"/>
              <a:t>Сарвиноз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6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8017D-2ABB-4DEF-93F8-FECA5F5F05DE}"/>
              </a:ext>
            </a:extLst>
          </p:cNvPr>
          <p:cNvSpPr/>
          <p:nvPr/>
        </p:nvSpPr>
        <p:spPr>
          <a:xfrm>
            <a:off x="286327" y="474345"/>
            <a:ext cx="112406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YS Text"/>
              </a:rPr>
              <a:t>Как начать работать с большими данными</a:t>
            </a:r>
          </a:p>
          <a:p>
            <a:r>
              <a:rPr lang="ru-RU" b="1" dirty="0">
                <a:latin typeface="YS Text"/>
              </a:rPr>
              <a:t>1. Разобраться с открытыми </a:t>
            </a:r>
            <a:r>
              <a:rPr lang="ru-RU" b="1" dirty="0" err="1">
                <a:latin typeface="YS Text"/>
              </a:rPr>
              <a:t>датасетами</a:t>
            </a:r>
            <a:r>
              <a:rPr lang="ru-RU" b="1" dirty="0">
                <a:latin typeface="YS Text"/>
              </a:rPr>
              <a:t> разного содержания</a:t>
            </a:r>
            <a:r>
              <a:rPr lang="ru-RU" dirty="0">
                <a:latin typeface="YS Text"/>
              </a:rPr>
              <a:t>, </a:t>
            </a:r>
            <a:r>
              <a:rPr lang="ru-RU" dirty="0">
                <a:solidFill>
                  <a:srgbClr val="018AD2"/>
                </a:solidFill>
                <a:latin typeface="YS Text"/>
                <a:hlinkClick r:id="rId2"/>
              </a:rPr>
              <a:t>список </a:t>
            </a:r>
            <a:r>
              <a:rPr lang="ru-RU" dirty="0">
                <a:latin typeface="YS Text"/>
              </a:rPr>
              <a:t>которых можно найти на </a:t>
            </a:r>
            <a:r>
              <a:rPr lang="ru-RU" dirty="0" err="1">
                <a:latin typeface="YS Text"/>
              </a:rPr>
              <a:t>Хабре</a:t>
            </a:r>
            <a:r>
              <a:rPr lang="ru-RU" dirty="0">
                <a:latin typeface="YS Text"/>
              </a:rPr>
              <a:t>. Даже небольшое хранилище на 10 Тб поможет понять логику структурирования и работы с данными. </a:t>
            </a:r>
            <a:br>
              <a:rPr lang="ru-RU" dirty="0">
                <a:latin typeface="YS Text"/>
              </a:rPr>
            </a:br>
            <a:br>
              <a:rPr lang="ru-RU" dirty="0">
                <a:latin typeface="YS Text"/>
              </a:rPr>
            </a:br>
            <a:r>
              <a:rPr lang="ru-RU" b="1" dirty="0">
                <a:latin typeface="YS Text"/>
              </a:rPr>
              <a:t>2. Выучить языки запросов и языки программирования.</a:t>
            </a:r>
            <a:r>
              <a:rPr lang="ru-RU" dirty="0">
                <a:latin typeface="YS Text"/>
              </a:rPr>
              <a:t> Язык запросов SQL и языки программирования </a:t>
            </a:r>
            <a:r>
              <a:rPr lang="ru-RU" dirty="0" err="1">
                <a:latin typeface="YS Text"/>
              </a:rPr>
              <a:t>Python</a:t>
            </a:r>
            <a:r>
              <a:rPr lang="ru-RU" dirty="0">
                <a:latin typeface="YS Text"/>
              </a:rPr>
              <a:t>, R или </a:t>
            </a:r>
            <a:r>
              <a:rPr lang="ru-RU" dirty="0" err="1">
                <a:latin typeface="YS Text"/>
              </a:rPr>
              <a:t>Scala</a:t>
            </a:r>
            <a:r>
              <a:rPr lang="ru-RU" dirty="0">
                <a:latin typeface="YS Text"/>
              </a:rPr>
              <a:t> понадобятся, чтобы создавать запросы к базам данных, структурировать и извлекать нужную информацию в виде наглядных отчётов и </a:t>
            </a:r>
            <a:r>
              <a:rPr lang="ru-RU" dirty="0" err="1">
                <a:latin typeface="YS Text"/>
              </a:rPr>
              <a:t>дашбордов</a:t>
            </a:r>
            <a:r>
              <a:rPr lang="ru-RU" dirty="0">
                <a:latin typeface="YS Text"/>
              </a:rPr>
              <a:t>. </a:t>
            </a:r>
            <a:br>
              <a:rPr lang="ru-RU" dirty="0">
                <a:latin typeface="YS Text"/>
              </a:rPr>
            </a:br>
            <a:br>
              <a:rPr lang="ru-RU" dirty="0">
                <a:latin typeface="YS Text"/>
              </a:rPr>
            </a:br>
            <a:r>
              <a:rPr lang="ru-RU" b="1" dirty="0">
                <a:latin typeface="YS Text"/>
              </a:rPr>
              <a:t>3. Пройти курсы,</a:t>
            </a:r>
            <a:r>
              <a:rPr lang="ru-RU" dirty="0">
                <a:latin typeface="YS Text"/>
              </a:rPr>
              <a:t> чтобы получить более основательную и структурированную базу. Например, на курсе </a:t>
            </a:r>
            <a:r>
              <a:rPr lang="ru-RU" dirty="0">
                <a:solidFill>
                  <a:srgbClr val="018AD2"/>
                </a:solidFill>
                <a:latin typeface="YS Text"/>
                <a:hlinkClick r:id="rId3"/>
              </a:rPr>
              <a:t>«Специалист по </a:t>
            </a:r>
            <a:r>
              <a:rPr lang="ru-RU" dirty="0" err="1">
                <a:solidFill>
                  <a:srgbClr val="018AD2"/>
                </a:solidFill>
                <a:latin typeface="YS Text"/>
                <a:hlinkClick r:id="rId3"/>
              </a:rPr>
              <a:t>Data</a:t>
            </a:r>
            <a:r>
              <a:rPr lang="ru-RU" dirty="0">
                <a:solidFill>
                  <a:srgbClr val="018AD2"/>
                </a:solidFill>
                <a:latin typeface="YS Text"/>
                <a:hlinkClick r:id="rId3"/>
              </a:rPr>
              <a:t> </a:t>
            </a:r>
            <a:r>
              <a:rPr lang="ru-RU" dirty="0" err="1">
                <a:solidFill>
                  <a:srgbClr val="018AD2"/>
                </a:solidFill>
                <a:latin typeface="YS Text"/>
                <a:hlinkClick r:id="rId3"/>
              </a:rPr>
              <a:t>Science</a:t>
            </a:r>
            <a:r>
              <a:rPr lang="ru-RU" dirty="0">
                <a:solidFill>
                  <a:srgbClr val="018AD2"/>
                </a:solidFill>
                <a:latin typeface="YS Text"/>
                <a:hlinkClick r:id="rId3"/>
              </a:rPr>
              <a:t>»</a:t>
            </a:r>
            <a:r>
              <a:rPr lang="ru-RU" dirty="0">
                <a:latin typeface="YS Text"/>
              </a:rPr>
              <a:t> объясняют, как использовать технологии больших данных для разных задач в науке или бизнесе. Для этого студенты изучают математические методы, логические приёмы, инструменты для сортировки и визуализации данных, основы машинного обучения. Курс подойдёт и специалистам с технической базой, и тем, у кого пока нет опыта в IT. </a:t>
            </a:r>
            <a:endParaRPr lang="ru-RU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256607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4DC220EA-0503-403E-98E8-A9901579B4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9455" y="434109"/>
            <a:ext cx="11822545" cy="5652366"/>
          </a:xfrm>
        </p:spPr>
        <p:txBody>
          <a:bodyPr>
            <a:normAutofit/>
          </a:bodyPr>
          <a:lstStyle/>
          <a:p>
            <a:r>
              <a:rPr lang="ru-RU" dirty="0"/>
              <a:t>Автором термина «большие данные» считается Клиффорд Линч, редактор журнала </a:t>
            </a:r>
            <a:r>
              <a:rPr lang="ru-RU" dirty="0" err="1"/>
              <a:t>Nature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Если говорить простыми словами, большие данные — более крупные и сложные наборы данных, особенно из новых источников данных. Размер этих наборов данных настолько велик, что традиционные программы для обработки не могут с ними справиться.</a:t>
            </a:r>
          </a:p>
          <a:p>
            <a:endParaRPr lang="ru-RU" dirty="0"/>
          </a:p>
          <a:p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 — это разнообразные данные больших объемов, которые хранятся на цифровых носителях.</a:t>
            </a:r>
          </a:p>
          <a:p>
            <a:endParaRPr lang="ru-RU" dirty="0"/>
          </a:p>
          <a:p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(«Биг Дата», большие данные) — огромные наборы разнообразных данных. Огромные, потому что их объемы такие, что простой компьютер не справится с их обработкой, а разнообразные — потому что эти данные разного формата, неструктурированные и содержат ошибки.</a:t>
            </a:r>
          </a:p>
        </p:txBody>
      </p:sp>
    </p:spTree>
    <p:extLst>
      <p:ext uri="{BB962C8B-B14F-4D97-AF65-F5344CB8AC3E}">
        <p14:creationId xmlns:p14="http://schemas.microsoft.com/office/powerpoint/2010/main" val="195794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5BC83-1890-497C-BBAB-9741330A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538443" cy="512895"/>
          </a:xfrm>
        </p:spPr>
        <p:txBody>
          <a:bodyPr>
            <a:noAutofit/>
          </a:bodyPr>
          <a:lstStyle/>
          <a:p>
            <a:r>
              <a:rPr lang="ru-RU" sz="2400" dirty="0"/>
              <a:t>Что такое большие данные примеры?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1482C-C980-45A4-AC34-C77D0753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Большие данные (</a:t>
            </a:r>
            <a:r>
              <a:rPr lang="ru-RU" b="1" dirty="0" err="1"/>
              <a:t>Big</a:t>
            </a:r>
            <a:r>
              <a:rPr lang="ru-RU" b="1" dirty="0"/>
              <a:t> </a:t>
            </a:r>
            <a:r>
              <a:rPr lang="ru-RU" b="1" dirty="0" err="1"/>
              <a:t>Data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интернет — соцсети, блоги, СМИ, форумы, сайты, интернет вещей (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Things</a:t>
            </a:r>
            <a:r>
              <a:rPr lang="ru-RU" dirty="0"/>
              <a:t>, </a:t>
            </a:r>
            <a:r>
              <a:rPr lang="ru-RU" dirty="0" err="1"/>
              <a:t>IoT</a:t>
            </a:r>
            <a:r>
              <a:rPr lang="ru-RU" dirty="0"/>
              <a:t>);</a:t>
            </a:r>
          </a:p>
          <a:p>
            <a:r>
              <a:rPr lang="ru-RU" dirty="0"/>
              <a:t>корпоративная информация – транзакции, архивы, базы </a:t>
            </a:r>
            <a:r>
              <a:rPr lang="ru-RU" b="1" dirty="0"/>
              <a:t>данных</a:t>
            </a:r>
            <a:r>
              <a:rPr lang="ru-RU" dirty="0"/>
              <a:t> и файловые хранилища;</a:t>
            </a:r>
          </a:p>
          <a:p>
            <a:r>
              <a:rPr lang="ru-RU" dirty="0"/>
              <a:t>показания приборов — датчиков, сенсоров, регистраторов и пр.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12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0C5DF91-0060-410E-A341-2E2CAA7BC8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583863" cy="7389813"/>
          </a:xfrm>
        </p:spPr>
      </p:pic>
    </p:spTree>
    <p:extLst>
      <p:ext uri="{BB962C8B-B14F-4D97-AF65-F5344CB8AC3E}">
        <p14:creationId xmlns:p14="http://schemas.microsoft.com/office/powerpoint/2010/main" val="182856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318953A-CC4A-4EDE-B400-2205D6753303}"/>
              </a:ext>
            </a:extLst>
          </p:cNvPr>
          <p:cNvSpPr/>
          <p:nvPr/>
        </p:nvSpPr>
        <p:spPr>
          <a:xfrm>
            <a:off x="1" y="96529"/>
            <a:ext cx="1203498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больших данных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(больших данных) определяют как шесть «V»: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объём — от 150 Гб в сутки.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скорость. Объём и содержимое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ежесекундно меняются, поэтому собирать и обрабатывать их нужно на больших вычислительных мощностях. Например, сервис </a:t>
            </a:r>
            <a:r>
              <a:rPr lang="ru-RU" sz="1600" dirty="0">
                <a:solidFill>
                  <a:srgbClr val="018AD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FlightRadar24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отображаются все маршруты самолётов в режиме онлайн.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разнообразие. Массив больших данных может включать фото, видео и тексты, файлы разных объёмов и форматов, данные из множества разных источников. Обычные данные, как правило, однородные, например таблица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Ф. И. О. каждого сотрудника.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Veracity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достоверность. Большие данные собирают только из источников, которым можно доверять, а для анализа используют точные и объективные методы. Поэтому корпорации и международные организации принимают стратегические решения на основе этих данных.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изменчивость. Большие данные обновляются в режиме онлайн, поэтому их поток нестабилен. На него влияют скорость передачи, изменение источников, действия пользователей и даже смена сезонов. При анализе данных нужно учитывать и прогнозировать все эти факторы. Например, данные об авиаперелётах стоит использовать с поправками на задержки рейсов и погодные условия, из-за которых меняются маршруты.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ценность. Сами по себе данные ничего не значат, но на их основе можно сделать глубокие выводы и принимать взвешенные решения. Например, проанализировать трафик на дорогах в течение года и понять, как лучше построить маршруты для городского транспорта.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7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27E6BD-7481-4171-9C51-0D8FEA410FC1}"/>
              </a:ext>
            </a:extLst>
          </p:cNvPr>
          <p:cNvSpPr/>
          <p:nvPr/>
        </p:nvSpPr>
        <p:spPr>
          <a:xfrm>
            <a:off x="489528" y="889844"/>
            <a:ext cx="79802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2F2F2F"/>
                </a:solidFill>
                <a:latin typeface="YS Text"/>
              </a:rPr>
              <a:t>Big</a:t>
            </a:r>
            <a:r>
              <a:rPr lang="ru-RU" dirty="0">
                <a:solidFill>
                  <a:srgbClr val="2F2F2F"/>
                </a:solidFill>
                <a:latin typeface="YS Text"/>
              </a:rPr>
              <a:t> </a:t>
            </a:r>
            <a:r>
              <a:rPr lang="ru-RU" dirty="0" err="1">
                <a:solidFill>
                  <a:srgbClr val="2F2F2F"/>
                </a:solidFill>
                <a:latin typeface="YS Text"/>
              </a:rPr>
              <a:t>Data</a:t>
            </a:r>
            <a:r>
              <a:rPr lang="ru-RU" dirty="0">
                <a:solidFill>
                  <a:srgbClr val="2F2F2F"/>
                </a:solidFill>
                <a:latin typeface="YS Text"/>
              </a:rPr>
              <a:t> также бывают: 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rgbClr val="2F2F2F"/>
                </a:solidFill>
                <a:latin typeface="YS Text"/>
              </a:rPr>
              <a:t>● Структурированными — то есть уже размеченными по определённым параметрам. Допустим, данные о ключевых медицинских показателях пациентов: температура, давление, анализы крови и ЭКГ. 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rgbClr val="2F2F2F"/>
                </a:solidFill>
                <a:latin typeface="YS Text"/>
              </a:rPr>
              <a:t>● Частично структурированными, например файлы разного формата с записями о стихийных бедствиях в регионе за последние пять лет. 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rgbClr val="2F2F2F"/>
                </a:solidFill>
                <a:latin typeface="YS Text"/>
              </a:rPr>
              <a:t>● Неструктурированными, например фото, музыка и сообщения всех пользователей VK. 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rgbClr val="2F2F2F"/>
                </a:solidFill>
                <a:latin typeface="YS Text"/>
              </a:rPr>
              <a:t>Ещё одно важное отличие больших данных от обычных — распределённая структура. Это значит, что управлять ими и анализировать их можно с помощью множества </a:t>
            </a:r>
            <a:r>
              <a:rPr lang="ru-RU" dirty="0" err="1">
                <a:solidFill>
                  <a:srgbClr val="2F2F2F"/>
                </a:solidFill>
                <a:latin typeface="YS Text"/>
              </a:rPr>
              <a:t>микросервисов</a:t>
            </a:r>
            <a:r>
              <a:rPr lang="ru-RU" dirty="0">
                <a:solidFill>
                  <a:srgbClr val="2F2F2F"/>
                </a:solidFill>
                <a:latin typeface="YS Text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36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BB8FF4-6235-43CE-963B-C97024D7EF18}"/>
              </a:ext>
            </a:extLst>
          </p:cNvPr>
          <p:cNvSpPr/>
          <p:nvPr/>
        </p:nvSpPr>
        <p:spPr>
          <a:xfrm>
            <a:off x="295563" y="197346"/>
            <a:ext cx="1172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ar(--font-family)"/>
              </a:rPr>
              <a:t>Технологии, которые используют для больших данных:</a:t>
            </a:r>
          </a:p>
          <a:p>
            <a:r>
              <a:rPr lang="ru-RU" b="1" dirty="0">
                <a:solidFill>
                  <a:srgbClr val="000000"/>
                </a:solidFill>
                <a:latin typeface="var(--font-family)"/>
              </a:rPr>
              <a:t>1. Сбор</a:t>
            </a:r>
          </a:p>
          <a:p>
            <a:r>
              <a:rPr lang="ru-RU" dirty="0">
                <a:solidFill>
                  <a:srgbClr val="000000"/>
                </a:solidFill>
                <a:latin typeface="var(--font-family)"/>
              </a:rPr>
              <a:t>Большие данные собирают из разных источников: </a:t>
            </a: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r>
              <a:rPr lang="ru-RU" dirty="0">
                <a:solidFill>
                  <a:srgbClr val="000000"/>
                </a:solidFill>
                <a:latin typeface="var(--font-family)"/>
              </a:rPr>
              <a:t>● </a:t>
            </a:r>
            <a:r>
              <a:rPr lang="ru-RU" b="1" dirty="0">
                <a:solidFill>
                  <a:srgbClr val="000000"/>
                </a:solidFill>
                <a:latin typeface="var(--font-family)"/>
              </a:rPr>
              <a:t>Социальные </a:t>
            </a:r>
            <a:r>
              <a:rPr lang="ru-RU" dirty="0">
                <a:solidFill>
                  <a:srgbClr val="000000"/>
                </a:solidFill>
                <a:latin typeface="var(--font-family)"/>
              </a:rPr>
              <a:t>— всё, что публикуют и делают пользователи в соцсетях, онлайн-сервисах и приложениях. Сюда относят фото, видео, аудио, сообщения в мессенджерах, геолокации и хештеги. </a:t>
            </a: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r>
              <a:rPr lang="ru-RU" dirty="0">
                <a:solidFill>
                  <a:srgbClr val="000000"/>
                </a:solidFill>
                <a:latin typeface="var(--font-family)"/>
              </a:rPr>
              <a:t>● </a:t>
            </a:r>
            <a:r>
              <a:rPr lang="ru-RU" b="1" dirty="0">
                <a:solidFill>
                  <a:srgbClr val="000000"/>
                </a:solidFill>
                <a:latin typeface="var(--font-family)"/>
              </a:rPr>
              <a:t>Статистические </a:t>
            </a:r>
            <a:r>
              <a:rPr lang="ru-RU" dirty="0">
                <a:solidFill>
                  <a:srgbClr val="000000"/>
                </a:solidFill>
                <a:latin typeface="var(--font-family)"/>
              </a:rPr>
              <a:t>— все данные от госорганов и исследовательских компаний о людях, животных, транспортных средствах, товарах и услугах, политических и экономических явлениях. </a:t>
            </a: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r>
              <a:rPr lang="ru-RU" dirty="0">
                <a:solidFill>
                  <a:srgbClr val="000000"/>
                </a:solidFill>
                <a:latin typeface="var(--font-family)"/>
              </a:rPr>
              <a:t>● </a:t>
            </a:r>
            <a:r>
              <a:rPr lang="ru-RU" b="1" dirty="0">
                <a:solidFill>
                  <a:srgbClr val="000000"/>
                </a:solidFill>
                <a:latin typeface="var(--font-family)"/>
              </a:rPr>
              <a:t>Медицинские </a:t>
            </a:r>
            <a:r>
              <a:rPr lang="ru-RU" dirty="0">
                <a:solidFill>
                  <a:srgbClr val="000000"/>
                </a:solidFill>
                <a:latin typeface="var(--font-family)"/>
              </a:rPr>
              <a:t>— данные из электронных карт о медицинских показаниях, анализах, аппаратной диагностике, вакцинациях, историях болезней. </a:t>
            </a: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r>
              <a:rPr lang="ru-RU" dirty="0">
                <a:solidFill>
                  <a:srgbClr val="000000"/>
                </a:solidFill>
                <a:latin typeface="var(--font-family)"/>
              </a:rPr>
              <a:t>● </a:t>
            </a:r>
            <a:r>
              <a:rPr lang="ru-RU" b="1" dirty="0">
                <a:solidFill>
                  <a:srgbClr val="000000"/>
                </a:solidFill>
                <a:latin typeface="var(--font-family)"/>
              </a:rPr>
              <a:t>Машинные </a:t>
            </a:r>
            <a:r>
              <a:rPr lang="ru-RU" dirty="0">
                <a:solidFill>
                  <a:srgbClr val="000000"/>
                </a:solidFill>
                <a:latin typeface="var(--font-family)"/>
              </a:rPr>
              <a:t>— записи с камер наблюдения, видеорегистраторов, систем управления и умных устройств. </a:t>
            </a: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br>
              <a:rPr lang="ru-RU" dirty="0">
                <a:solidFill>
                  <a:srgbClr val="000000"/>
                </a:solidFill>
                <a:latin typeface="var(--font-family)"/>
              </a:rPr>
            </a:br>
            <a:r>
              <a:rPr lang="ru-RU" dirty="0">
                <a:solidFill>
                  <a:srgbClr val="000000"/>
                </a:solidFill>
                <a:latin typeface="var(--font-family)"/>
              </a:rPr>
              <a:t>● </a:t>
            </a:r>
            <a:r>
              <a:rPr lang="ru-RU" b="1" dirty="0">
                <a:solidFill>
                  <a:srgbClr val="000000"/>
                </a:solidFill>
                <a:latin typeface="var(--font-family)"/>
              </a:rPr>
              <a:t>Транзакционные </a:t>
            </a:r>
            <a:r>
              <a:rPr lang="ru-RU" dirty="0">
                <a:solidFill>
                  <a:srgbClr val="000000"/>
                </a:solidFill>
                <a:latin typeface="var(--font-family)"/>
              </a:rPr>
              <a:t>— данные о платежах и переводах через банки и другие финансовые сервисы. </a:t>
            </a:r>
            <a:endParaRPr lang="ru-RU" b="0" i="0" dirty="0">
              <a:solidFill>
                <a:srgbClr val="000000"/>
              </a:solidFill>
              <a:effectLst/>
              <a:latin typeface="var(-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420909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B7046A-19E0-4D8F-AA15-750C24FEB602}"/>
              </a:ext>
            </a:extLst>
          </p:cNvPr>
          <p:cNvSpPr/>
          <p:nvPr/>
        </p:nvSpPr>
        <p:spPr>
          <a:xfrm>
            <a:off x="0" y="92364"/>
            <a:ext cx="120626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YS Text"/>
              </a:rPr>
              <a:t>Хранение</a:t>
            </a:r>
          </a:p>
          <a:p>
            <a:r>
              <a:rPr lang="ru-RU" dirty="0">
                <a:latin typeface="YS Text"/>
              </a:rPr>
              <a:t>Обычные данные помещаются на одном компьютере или онлайн-диске. С большими данными так не получится, поэтому их хранят и обрабатывают с помощью облачных серверов и распределённых вычислительных мощностей. Благодаря этому с </a:t>
            </a:r>
            <a:r>
              <a:rPr lang="ru-RU" dirty="0" err="1">
                <a:latin typeface="YS Text"/>
              </a:rPr>
              <a:t>Big</a:t>
            </a:r>
            <a:r>
              <a:rPr lang="ru-RU" dirty="0">
                <a:latin typeface="YS Text"/>
              </a:rPr>
              <a:t> </a:t>
            </a:r>
            <a:r>
              <a:rPr lang="ru-RU" dirty="0" err="1">
                <a:latin typeface="YS Text"/>
              </a:rPr>
              <a:t>Data</a:t>
            </a:r>
            <a:r>
              <a:rPr lang="ru-RU" dirty="0">
                <a:latin typeface="YS Text"/>
              </a:rPr>
              <a:t> одновременно могут работать несколько человек, получая доступ из разных точек. </a:t>
            </a:r>
            <a:br>
              <a:rPr lang="ru-RU" dirty="0">
                <a:latin typeface="YS Text"/>
              </a:rPr>
            </a:br>
            <a:br>
              <a:rPr lang="ru-RU" dirty="0">
                <a:latin typeface="YS Text"/>
              </a:rPr>
            </a:br>
            <a:r>
              <a:rPr lang="ru-RU" dirty="0">
                <a:latin typeface="YS Text"/>
              </a:rPr>
              <a:t>Для хранения больших данных используют: </a:t>
            </a:r>
            <a:br>
              <a:rPr lang="ru-RU" dirty="0">
                <a:latin typeface="YS Text"/>
              </a:rPr>
            </a:br>
            <a:br>
              <a:rPr lang="ru-RU" dirty="0">
                <a:latin typeface="YS Text"/>
              </a:rPr>
            </a:br>
            <a:r>
              <a:rPr lang="ru-RU" dirty="0">
                <a:latin typeface="YS Text"/>
              </a:rPr>
              <a:t>● </a:t>
            </a:r>
            <a:r>
              <a:rPr lang="ru-RU" b="1" dirty="0">
                <a:latin typeface="YS Text"/>
              </a:rPr>
              <a:t>DWH </a:t>
            </a:r>
            <a:r>
              <a:rPr lang="ru-RU" dirty="0">
                <a:latin typeface="YS Text"/>
              </a:rPr>
              <a:t>— или </a:t>
            </a:r>
            <a:r>
              <a:rPr lang="ru-RU" dirty="0" err="1">
                <a:latin typeface="YS Text"/>
              </a:rPr>
              <a:t>data</a:t>
            </a:r>
            <a:r>
              <a:rPr lang="ru-RU" dirty="0">
                <a:latin typeface="YS Text"/>
              </a:rPr>
              <a:t> </a:t>
            </a:r>
            <a:r>
              <a:rPr lang="ru-RU" dirty="0" err="1">
                <a:latin typeface="YS Text"/>
              </a:rPr>
              <a:t>warehouse</a:t>
            </a:r>
            <a:r>
              <a:rPr lang="ru-RU" dirty="0">
                <a:latin typeface="YS Text"/>
              </a:rPr>
              <a:t> — единое хранилище для всех данных, на основе которых компания формирует отчёты и принимает решения. Файлы в них сгруппированы по областям применения и расположены по хронологии. Например, DWH интернет-магазина, где собраны данные обо всех клиентах, транзакциях и подразделениях. Данные в них поступают по </a:t>
            </a:r>
            <a:r>
              <a:rPr lang="ru-RU" dirty="0">
                <a:solidFill>
                  <a:srgbClr val="018AD2"/>
                </a:solidFill>
                <a:latin typeface="YS Text"/>
                <a:hlinkClick r:id="rId2"/>
              </a:rPr>
              <a:t>принципу ETL</a:t>
            </a:r>
            <a:r>
              <a:rPr lang="ru-RU" dirty="0">
                <a:latin typeface="YS Text"/>
              </a:rPr>
              <a:t> (от англ. </a:t>
            </a:r>
            <a:r>
              <a:rPr lang="ru-RU" dirty="0" err="1">
                <a:latin typeface="YS Text"/>
              </a:rPr>
              <a:t>Extract</a:t>
            </a:r>
            <a:r>
              <a:rPr lang="ru-RU" dirty="0">
                <a:latin typeface="YS Text"/>
              </a:rPr>
              <a:t>, </a:t>
            </a:r>
            <a:r>
              <a:rPr lang="ru-RU" dirty="0" err="1">
                <a:latin typeface="YS Text"/>
              </a:rPr>
              <a:t>Transform</a:t>
            </a:r>
            <a:r>
              <a:rPr lang="ru-RU" dirty="0">
                <a:latin typeface="YS Text"/>
              </a:rPr>
              <a:t>, </a:t>
            </a:r>
            <a:r>
              <a:rPr lang="ru-RU" dirty="0" err="1">
                <a:latin typeface="YS Text"/>
              </a:rPr>
              <a:t>Load</a:t>
            </a:r>
            <a:r>
              <a:rPr lang="ru-RU" dirty="0">
                <a:latin typeface="YS Text"/>
              </a:rPr>
              <a:t>): сначала извлекаются, затем трансформируются, а потом загружаются в едином формате. </a:t>
            </a:r>
            <a:br>
              <a:rPr lang="ru-RU" dirty="0">
                <a:latin typeface="YS Text"/>
              </a:rPr>
            </a:br>
            <a:br>
              <a:rPr lang="ru-RU" dirty="0">
                <a:latin typeface="YS Text"/>
              </a:rPr>
            </a:br>
            <a:r>
              <a:rPr lang="ru-RU" dirty="0">
                <a:latin typeface="YS Text"/>
              </a:rPr>
              <a:t>● </a:t>
            </a:r>
            <a:r>
              <a:rPr lang="ru-RU" b="1" dirty="0" err="1">
                <a:latin typeface="YS Text"/>
              </a:rPr>
              <a:t>Data</a:t>
            </a:r>
            <a:r>
              <a:rPr lang="ru-RU" b="1" dirty="0">
                <a:latin typeface="YS Text"/>
              </a:rPr>
              <a:t> </a:t>
            </a:r>
            <a:r>
              <a:rPr lang="ru-RU" b="1" dirty="0" err="1">
                <a:latin typeface="YS Text"/>
              </a:rPr>
              <a:t>Lake</a:t>
            </a:r>
            <a:r>
              <a:rPr lang="ru-RU" b="1" dirty="0">
                <a:latin typeface="YS Text"/>
              </a:rPr>
              <a:t> </a:t>
            </a:r>
            <a:r>
              <a:rPr lang="ru-RU" dirty="0">
                <a:latin typeface="YS Text"/>
              </a:rPr>
              <a:t>— </a:t>
            </a:r>
            <a:r>
              <a:rPr lang="ru-RU" dirty="0">
                <a:solidFill>
                  <a:srgbClr val="018AD2"/>
                </a:solidFill>
                <a:latin typeface="YS Text"/>
                <a:hlinkClick r:id="rId3"/>
              </a:rPr>
              <a:t>озёра данных</a:t>
            </a:r>
            <a:r>
              <a:rPr lang="ru-RU" dirty="0">
                <a:latin typeface="YS Text"/>
              </a:rPr>
              <a:t>, которые не имеют единого формата и чёткой структуры. Порядок действий здесь такой: извлечение, загрузка в базу и трансформация в формат, который подходит для текущих задач. Озеро данных напоминает виртуальный диск, где хранятся тексты, фото и PDF, а база данных — это таблица, где все они перечислены. </a:t>
            </a:r>
            <a:br>
              <a:rPr lang="ru-RU" dirty="0">
                <a:latin typeface="YS Text"/>
              </a:rPr>
            </a:br>
            <a:br>
              <a:rPr lang="ru-RU" dirty="0">
                <a:latin typeface="YS Text"/>
              </a:rPr>
            </a:br>
            <a:r>
              <a:rPr lang="ru-RU" dirty="0">
                <a:latin typeface="YS Text"/>
              </a:rPr>
              <a:t>● </a:t>
            </a:r>
            <a:r>
              <a:rPr lang="ru-RU" b="1" dirty="0">
                <a:latin typeface="YS Text"/>
              </a:rPr>
              <a:t>СУБД </a:t>
            </a:r>
            <a:r>
              <a:rPr lang="ru-RU" dirty="0">
                <a:latin typeface="YS Text"/>
              </a:rPr>
              <a:t>— </a:t>
            </a:r>
            <a:r>
              <a:rPr lang="ru-RU" dirty="0">
                <a:solidFill>
                  <a:srgbClr val="018AD2"/>
                </a:solidFill>
                <a:latin typeface="YS Text"/>
                <a:hlinkClick r:id="rId4"/>
              </a:rPr>
              <a:t>системы управления базами данных</a:t>
            </a:r>
            <a:r>
              <a:rPr lang="ru-RU" dirty="0">
                <a:latin typeface="YS Text"/>
              </a:rPr>
              <a:t>, бывают реляционными или </a:t>
            </a:r>
            <a:r>
              <a:rPr lang="ru-RU" dirty="0" err="1">
                <a:latin typeface="YS Text"/>
              </a:rPr>
              <a:t>нереляционными</a:t>
            </a:r>
            <a:r>
              <a:rPr lang="ru-RU" dirty="0">
                <a:latin typeface="YS Text"/>
              </a:rPr>
              <a:t>. Для работы с большими данными чаще используются первые — данные в них организованы в виде таблиц, которые связаны между собой ключами, а для запросов используют </a:t>
            </a:r>
            <a:r>
              <a:rPr lang="ru-RU" dirty="0">
                <a:solidFill>
                  <a:srgbClr val="018AD2"/>
                </a:solidFill>
                <a:latin typeface="YS Text"/>
                <a:hlinkClick r:id="rId5"/>
              </a:rPr>
              <a:t>специальный язык — SQL</a:t>
            </a:r>
            <a:r>
              <a:rPr lang="ru-RU" dirty="0">
                <a:latin typeface="YS Text"/>
              </a:rPr>
              <a:t>. Например, в колоночной СУБД </a:t>
            </a:r>
            <a:r>
              <a:rPr lang="ru-RU" dirty="0" err="1">
                <a:latin typeface="YS Text"/>
              </a:rPr>
              <a:t>ClickHouse</a:t>
            </a:r>
            <a:r>
              <a:rPr lang="ru-RU" dirty="0">
                <a:latin typeface="YS Text"/>
              </a:rPr>
              <a:t>, которую используют в сервисе Яндекс Метрика, все данные о трафике сайтов хранятся в нескольких таблицах. Строки — это события, например просмотры страниц, а колонки — параметры, например переходы с мобильных устройств. Это позволяет за секунды сформировать отчёт о трафике для сайта по нескольким параметрам сразу, поскольку все они расположены в соседних ячейках. </a:t>
            </a:r>
            <a:endParaRPr lang="ru-RU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393068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DE2E10-5C53-4C5A-964A-AF166D4F2B6E}"/>
              </a:ext>
            </a:extLst>
          </p:cNvPr>
          <p:cNvSpPr/>
          <p:nvPr/>
        </p:nvSpPr>
        <p:spPr>
          <a:xfrm>
            <a:off x="221673" y="751343"/>
            <a:ext cx="11462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YS Text"/>
              </a:rPr>
              <a:t>Кто работает с </a:t>
            </a:r>
            <a:r>
              <a:rPr lang="ru-RU" b="1" dirty="0" err="1">
                <a:latin typeface="YS Text"/>
              </a:rPr>
              <a:t>Big</a:t>
            </a:r>
            <a:r>
              <a:rPr lang="ru-RU" b="1" dirty="0">
                <a:latin typeface="YS Text"/>
              </a:rPr>
              <a:t> </a:t>
            </a:r>
            <a:r>
              <a:rPr lang="ru-RU" b="1" dirty="0" err="1">
                <a:latin typeface="YS Text"/>
              </a:rPr>
              <a:t>Data</a:t>
            </a:r>
            <a:endParaRPr lang="ru-RU" b="1" dirty="0">
              <a:latin typeface="YS Text"/>
            </a:endParaRPr>
          </a:p>
          <a:p>
            <a:r>
              <a:rPr lang="ru-RU" dirty="0">
                <a:latin typeface="YS Text"/>
              </a:rPr>
              <a:t>Специалистов, чья работа связана с </a:t>
            </a:r>
            <a:r>
              <a:rPr lang="ru-RU" dirty="0" err="1">
                <a:latin typeface="YS Text"/>
              </a:rPr>
              <a:t>Big</a:t>
            </a:r>
            <a:r>
              <a:rPr lang="ru-RU" dirty="0">
                <a:latin typeface="YS Text"/>
              </a:rPr>
              <a:t> </a:t>
            </a:r>
            <a:r>
              <a:rPr lang="ru-RU" dirty="0" err="1">
                <a:latin typeface="YS Text"/>
              </a:rPr>
              <a:t>Data</a:t>
            </a:r>
            <a:r>
              <a:rPr lang="ru-RU" dirty="0">
                <a:latin typeface="YS Text"/>
              </a:rPr>
              <a:t>, можно поделить на три большие группы: </a:t>
            </a:r>
            <a:br>
              <a:rPr lang="ru-RU" dirty="0">
                <a:latin typeface="YS Text"/>
              </a:rPr>
            </a:br>
            <a:br>
              <a:rPr lang="ru-RU" dirty="0">
                <a:latin typeface="YS Text"/>
              </a:rPr>
            </a:br>
            <a:r>
              <a:rPr lang="ru-RU" dirty="0">
                <a:latin typeface="YS Text"/>
              </a:rPr>
              <a:t>● </a:t>
            </a:r>
            <a:r>
              <a:rPr lang="ru-RU" b="1" dirty="0">
                <a:latin typeface="YS Text"/>
              </a:rPr>
              <a:t>Инфраструктурные профессии:</a:t>
            </a:r>
            <a:r>
              <a:rPr lang="ru-RU" dirty="0">
                <a:latin typeface="YS Text"/>
              </a:rPr>
              <a:t> сотрудники облачных провайдеров, которые обеспечивают технический сбор и хранение данных, дата-инженеры и разработчики </a:t>
            </a:r>
            <a:r>
              <a:rPr lang="ru-RU" dirty="0" err="1">
                <a:latin typeface="YS Text"/>
              </a:rPr>
              <a:t>ЦОДов</a:t>
            </a:r>
            <a:r>
              <a:rPr lang="ru-RU" dirty="0">
                <a:latin typeface="YS Text"/>
              </a:rPr>
              <a:t> — центров обработки данных.</a:t>
            </a:r>
            <a:br>
              <a:rPr lang="ru-RU" dirty="0">
                <a:latin typeface="YS Text"/>
              </a:rPr>
            </a:br>
            <a:br>
              <a:rPr lang="ru-RU" dirty="0">
                <a:latin typeface="YS Text"/>
              </a:rPr>
            </a:br>
            <a:r>
              <a:rPr lang="ru-RU" dirty="0">
                <a:latin typeface="YS Text"/>
              </a:rPr>
              <a:t>● </a:t>
            </a:r>
            <a:r>
              <a:rPr lang="ru-RU" b="1" dirty="0">
                <a:latin typeface="YS Text"/>
              </a:rPr>
              <a:t>Аналитические профессии:</a:t>
            </a:r>
            <a:r>
              <a:rPr lang="ru-RU" dirty="0">
                <a:latin typeface="YS Text"/>
              </a:rPr>
              <a:t> системные, веб- и аналитики данных, маркетологи. Их задача — обработать большие данные, чтобы сделать сервис более удобным для пользователей. Благодаря </a:t>
            </a:r>
            <a:r>
              <a:rPr lang="ru-RU" dirty="0" err="1">
                <a:latin typeface="YS Text"/>
              </a:rPr>
              <a:t>Big</a:t>
            </a:r>
            <a:r>
              <a:rPr lang="ru-RU" dirty="0">
                <a:latin typeface="YS Text"/>
              </a:rPr>
              <a:t> </a:t>
            </a:r>
            <a:r>
              <a:rPr lang="ru-RU" dirty="0" err="1">
                <a:latin typeface="YS Text"/>
              </a:rPr>
              <a:t>Data</a:t>
            </a:r>
            <a:r>
              <a:rPr lang="ru-RU" dirty="0">
                <a:latin typeface="YS Text"/>
              </a:rPr>
              <a:t> рекомендательные сервисы </a:t>
            </a:r>
            <a:r>
              <a:rPr lang="ru-RU" dirty="0" err="1">
                <a:latin typeface="YS Text"/>
              </a:rPr>
              <a:t>YouTube</a:t>
            </a:r>
            <a:r>
              <a:rPr lang="ru-RU" dirty="0">
                <a:latin typeface="YS Text"/>
              </a:rPr>
              <a:t> так хорошо подстраиваются под каждого пользователя и советуют ему подходящие видео. </a:t>
            </a:r>
            <a:br>
              <a:rPr lang="ru-RU" dirty="0">
                <a:latin typeface="YS Text"/>
              </a:rPr>
            </a:br>
            <a:br>
              <a:rPr lang="ru-RU" dirty="0">
                <a:latin typeface="YS Text"/>
              </a:rPr>
            </a:br>
            <a:r>
              <a:rPr lang="ru-RU" dirty="0">
                <a:latin typeface="YS Text"/>
              </a:rPr>
              <a:t>● </a:t>
            </a:r>
            <a:r>
              <a:rPr lang="ru-RU" b="1" dirty="0">
                <a:latin typeface="YS Text"/>
              </a:rPr>
              <a:t>Специалисты по ИИ и машинному обучению</a:t>
            </a:r>
            <a:r>
              <a:rPr lang="ru-RU" dirty="0">
                <a:latin typeface="YS Text"/>
              </a:rPr>
              <a:t> используют </a:t>
            </a:r>
            <a:r>
              <a:rPr lang="ru-RU" dirty="0" err="1">
                <a:latin typeface="YS Text"/>
              </a:rPr>
              <a:t>Big</a:t>
            </a:r>
            <a:r>
              <a:rPr lang="ru-RU" dirty="0">
                <a:latin typeface="YS Text"/>
              </a:rPr>
              <a:t> </a:t>
            </a:r>
            <a:r>
              <a:rPr lang="ru-RU" dirty="0" err="1">
                <a:latin typeface="YS Text"/>
              </a:rPr>
              <a:t>Data</a:t>
            </a:r>
            <a:r>
              <a:rPr lang="ru-RU" dirty="0">
                <a:latin typeface="YS Text"/>
              </a:rPr>
              <a:t>, чтобы обучать нейросети и создавать роботизированные сервисы на их основе. </a:t>
            </a:r>
            <a:endParaRPr lang="ru-RU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3705603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18</TotalTime>
  <Words>1302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Cambria</vt:lpstr>
      <vt:lpstr>Rockwell</vt:lpstr>
      <vt:lpstr>Rockwell Condensed</vt:lpstr>
      <vt:lpstr>Times New Roman</vt:lpstr>
      <vt:lpstr>var(--font-family)</vt:lpstr>
      <vt:lpstr>Wingdings</vt:lpstr>
      <vt:lpstr>YS Text</vt:lpstr>
      <vt:lpstr>Дерево</vt:lpstr>
      <vt:lpstr>BIG DATA</vt:lpstr>
      <vt:lpstr>Презентация PowerPoint</vt:lpstr>
      <vt:lpstr>Что такое большие данные примеры?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Биг дата</dc:title>
  <dc:creator>КФУ</dc:creator>
  <cp:lastModifiedBy>KPFU</cp:lastModifiedBy>
  <cp:revision>2</cp:revision>
  <dcterms:created xsi:type="dcterms:W3CDTF">2024-04-03T05:07:25Z</dcterms:created>
  <dcterms:modified xsi:type="dcterms:W3CDTF">2024-04-03T09:46:12Z</dcterms:modified>
</cp:coreProperties>
</file>