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6" r:id="rId5"/>
    <p:sldId id="260" r:id="rId6"/>
    <p:sldId id="258" r:id="rId7"/>
    <p:sldId id="267" r:id="rId8"/>
    <p:sldId id="259" r:id="rId9"/>
    <p:sldId id="268" r:id="rId10"/>
    <p:sldId id="269" r:id="rId11"/>
    <p:sldId id="270" r:id="rId12"/>
    <p:sldId id="271" r:id="rId13"/>
    <p:sldId id="265" r:id="rId14"/>
    <p:sldId id="272" r:id="rId15"/>
    <p:sldId id="261"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632D-FD8C-447B-A35B-091D6143A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597155-ADA8-4150-AFEA-CA345BBFED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5F698-1397-4594-8B7D-4179BC2873AE}"/>
              </a:ext>
            </a:extLst>
          </p:cNvPr>
          <p:cNvSpPr>
            <a:spLocks noGrp="1"/>
          </p:cNvSpPr>
          <p:nvPr>
            <p:ph type="dt" sz="half" idx="10"/>
          </p:nvPr>
        </p:nvSpPr>
        <p:spPr/>
        <p:txBody>
          <a:bodyPr/>
          <a:lstStyle/>
          <a:p>
            <a:fld id="{F78FADD8-C4E9-43D7-B201-71868832C3CC}" type="datetimeFigureOut">
              <a:rPr lang="en-US" smtClean="0"/>
              <a:t>12/29/2024</a:t>
            </a:fld>
            <a:endParaRPr lang="en-US"/>
          </a:p>
        </p:txBody>
      </p:sp>
      <p:sp>
        <p:nvSpPr>
          <p:cNvPr id="5" name="Footer Placeholder 4">
            <a:extLst>
              <a:ext uri="{FF2B5EF4-FFF2-40B4-BE49-F238E27FC236}">
                <a16:creationId xmlns:a16="http://schemas.microsoft.com/office/drawing/2014/main" id="{056B4C7C-C83E-4501-8EE7-E5842426D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676B6-E22C-4122-8BF5-56ECAB495C85}"/>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114416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859A-9FCC-4477-AC48-D41D9AA457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3850E9-FF69-40DA-A897-51245E126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96CB5-CFBC-4478-868B-577F73D14638}"/>
              </a:ext>
            </a:extLst>
          </p:cNvPr>
          <p:cNvSpPr>
            <a:spLocks noGrp="1"/>
          </p:cNvSpPr>
          <p:nvPr>
            <p:ph type="dt" sz="half" idx="10"/>
          </p:nvPr>
        </p:nvSpPr>
        <p:spPr/>
        <p:txBody>
          <a:bodyPr/>
          <a:lstStyle/>
          <a:p>
            <a:fld id="{F78FADD8-C4E9-43D7-B201-71868832C3CC}" type="datetimeFigureOut">
              <a:rPr lang="en-US" smtClean="0"/>
              <a:t>12/29/2024</a:t>
            </a:fld>
            <a:endParaRPr lang="en-US"/>
          </a:p>
        </p:txBody>
      </p:sp>
      <p:sp>
        <p:nvSpPr>
          <p:cNvPr id="5" name="Footer Placeholder 4">
            <a:extLst>
              <a:ext uri="{FF2B5EF4-FFF2-40B4-BE49-F238E27FC236}">
                <a16:creationId xmlns:a16="http://schemas.microsoft.com/office/drawing/2014/main" id="{5313769B-3997-49BF-B6E0-E0595D3D0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B7C28-2759-4B53-A729-3B9B455BC88D}"/>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151662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D2D67-8BEE-4453-9879-0CCC57FED4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28AE12-2DB2-4FDE-905C-3BF1CEC84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158B3-506F-403F-BB22-B35A6BB251FA}"/>
              </a:ext>
            </a:extLst>
          </p:cNvPr>
          <p:cNvSpPr>
            <a:spLocks noGrp="1"/>
          </p:cNvSpPr>
          <p:nvPr>
            <p:ph type="dt" sz="half" idx="10"/>
          </p:nvPr>
        </p:nvSpPr>
        <p:spPr/>
        <p:txBody>
          <a:bodyPr/>
          <a:lstStyle/>
          <a:p>
            <a:fld id="{F78FADD8-C4E9-43D7-B201-71868832C3CC}" type="datetimeFigureOut">
              <a:rPr lang="en-US" smtClean="0"/>
              <a:t>12/29/2024</a:t>
            </a:fld>
            <a:endParaRPr lang="en-US"/>
          </a:p>
        </p:txBody>
      </p:sp>
      <p:sp>
        <p:nvSpPr>
          <p:cNvPr id="5" name="Footer Placeholder 4">
            <a:extLst>
              <a:ext uri="{FF2B5EF4-FFF2-40B4-BE49-F238E27FC236}">
                <a16:creationId xmlns:a16="http://schemas.microsoft.com/office/drawing/2014/main" id="{194FAC65-2631-4207-8C79-D57705A97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935E-2956-4295-915A-5508BC1AFFF0}"/>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381924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FDA5-5DC9-4EC1-A181-1BA1870F3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908A7C-4307-4151-9FE4-ADC16667F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57A79-D297-4873-95FD-C7791623C0E9}"/>
              </a:ext>
            </a:extLst>
          </p:cNvPr>
          <p:cNvSpPr>
            <a:spLocks noGrp="1"/>
          </p:cNvSpPr>
          <p:nvPr>
            <p:ph type="dt" sz="half" idx="10"/>
          </p:nvPr>
        </p:nvSpPr>
        <p:spPr/>
        <p:txBody>
          <a:bodyPr/>
          <a:lstStyle/>
          <a:p>
            <a:fld id="{F78FADD8-C4E9-43D7-B201-71868832C3CC}" type="datetimeFigureOut">
              <a:rPr lang="en-US" smtClean="0"/>
              <a:t>12/29/2024</a:t>
            </a:fld>
            <a:endParaRPr lang="en-US"/>
          </a:p>
        </p:txBody>
      </p:sp>
      <p:sp>
        <p:nvSpPr>
          <p:cNvPr id="5" name="Footer Placeholder 4">
            <a:extLst>
              <a:ext uri="{FF2B5EF4-FFF2-40B4-BE49-F238E27FC236}">
                <a16:creationId xmlns:a16="http://schemas.microsoft.com/office/drawing/2014/main" id="{B6B38958-126C-4245-AC43-C4730E78E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4E2C5-9D40-4C91-B47C-33D245B31294}"/>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94303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EAA-A76E-4640-98AC-FB32DF212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5DB32C-4B4D-4424-93C3-2A3A2D70F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4B29C8-05F1-4C4F-A091-A50B7FDEBDA0}"/>
              </a:ext>
            </a:extLst>
          </p:cNvPr>
          <p:cNvSpPr>
            <a:spLocks noGrp="1"/>
          </p:cNvSpPr>
          <p:nvPr>
            <p:ph type="dt" sz="half" idx="10"/>
          </p:nvPr>
        </p:nvSpPr>
        <p:spPr/>
        <p:txBody>
          <a:bodyPr/>
          <a:lstStyle/>
          <a:p>
            <a:fld id="{F78FADD8-C4E9-43D7-B201-71868832C3CC}" type="datetimeFigureOut">
              <a:rPr lang="en-US" smtClean="0"/>
              <a:t>12/29/2024</a:t>
            </a:fld>
            <a:endParaRPr lang="en-US"/>
          </a:p>
        </p:txBody>
      </p:sp>
      <p:sp>
        <p:nvSpPr>
          <p:cNvPr id="5" name="Footer Placeholder 4">
            <a:extLst>
              <a:ext uri="{FF2B5EF4-FFF2-40B4-BE49-F238E27FC236}">
                <a16:creationId xmlns:a16="http://schemas.microsoft.com/office/drawing/2014/main" id="{244CE4D6-996D-4003-AA1D-AB6A0BA8A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3BE75-02DD-4A95-81FE-233AFD0BC9CC}"/>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04427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DDF7-B162-445A-8191-BC015249E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4043A4-DEF8-43D3-ACAE-ADE762974C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E5CE68-05D4-4A9B-B7AE-9CC4E51AB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AC9788-3E49-443A-981B-D9E3F2CBC24A}"/>
              </a:ext>
            </a:extLst>
          </p:cNvPr>
          <p:cNvSpPr>
            <a:spLocks noGrp="1"/>
          </p:cNvSpPr>
          <p:nvPr>
            <p:ph type="dt" sz="half" idx="10"/>
          </p:nvPr>
        </p:nvSpPr>
        <p:spPr/>
        <p:txBody>
          <a:bodyPr/>
          <a:lstStyle/>
          <a:p>
            <a:fld id="{F78FADD8-C4E9-43D7-B201-71868832C3CC}" type="datetimeFigureOut">
              <a:rPr lang="en-US" smtClean="0"/>
              <a:t>12/29/2024</a:t>
            </a:fld>
            <a:endParaRPr lang="en-US"/>
          </a:p>
        </p:txBody>
      </p:sp>
      <p:sp>
        <p:nvSpPr>
          <p:cNvPr id="6" name="Footer Placeholder 5">
            <a:extLst>
              <a:ext uri="{FF2B5EF4-FFF2-40B4-BE49-F238E27FC236}">
                <a16:creationId xmlns:a16="http://schemas.microsoft.com/office/drawing/2014/main" id="{789C7E0D-5263-40F0-A0AF-5CCDBAE21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013AE-A962-4A61-8605-C5BC712576C4}"/>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95893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C0BE-FE56-4479-8550-FE49355BA4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5BA7F-362A-4E44-B3AA-28AADAF91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9BA8DD-41DD-4809-BA61-7A6B1334C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539147-20F0-4793-AA41-92F626C63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7017C8-3C71-42C6-9AB4-FBEAFEDED8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80F98-C64B-4B2A-B44F-731BA5C338D8}"/>
              </a:ext>
            </a:extLst>
          </p:cNvPr>
          <p:cNvSpPr>
            <a:spLocks noGrp="1"/>
          </p:cNvSpPr>
          <p:nvPr>
            <p:ph type="dt" sz="half" idx="10"/>
          </p:nvPr>
        </p:nvSpPr>
        <p:spPr/>
        <p:txBody>
          <a:bodyPr/>
          <a:lstStyle/>
          <a:p>
            <a:fld id="{F78FADD8-C4E9-43D7-B201-71868832C3CC}" type="datetimeFigureOut">
              <a:rPr lang="en-US" smtClean="0"/>
              <a:t>12/29/2024</a:t>
            </a:fld>
            <a:endParaRPr lang="en-US"/>
          </a:p>
        </p:txBody>
      </p:sp>
      <p:sp>
        <p:nvSpPr>
          <p:cNvPr id="8" name="Footer Placeholder 7">
            <a:extLst>
              <a:ext uri="{FF2B5EF4-FFF2-40B4-BE49-F238E27FC236}">
                <a16:creationId xmlns:a16="http://schemas.microsoft.com/office/drawing/2014/main" id="{F75EC4C4-62DE-448F-AC11-6FB14781B8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115AD1-0B71-4F48-8D01-E90770894181}"/>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158593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6530-CBEA-4633-AF3D-7D411A0D7F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26F31E-9DC3-4EB6-B850-FE1BBAB7DAE1}"/>
              </a:ext>
            </a:extLst>
          </p:cNvPr>
          <p:cNvSpPr>
            <a:spLocks noGrp="1"/>
          </p:cNvSpPr>
          <p:nvPr>
            <p:ph type="dt" sz="half" idx="10"/>
          </p:nvPr>
        </p:nvSpPr>
        <p:spPr/>
        <p:txBody>
          <a:bodyPr/>
          <a:lstStyle/>
          <a:p>
            <a:fld id="{F78FADD8-C4E9-43D7-B201-71868832C3CC}" type="datetimeFigureOut">
              <a:rPr lang="en-US" smtClean="0"/>
              <a:t>12/29/2024</a:t>
            </a:fld>
            <a:endParaRPr lang="en-US"/>
          </a:p>
        </p:txBody>
      </p:sp>
      <p:sp>
        <p:nvSpPr>
          <p:cNvPr id="4" name="Footer Placeholder 3">
            <a:extLst>
              <a:ext uri="{FF2B5EF4-FFF2-40B4-BE49-F238E27FC236}">
                <a16:creationId xmlns:a16="http://schemas.microsoft.com/office/drawing/2014/main" id="{92BF68E9-2752-4828-AD31-42C63B3765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BF2D92-A561-4AE8-BEE6-0B18C87BDBD7}"/>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73604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5A4AA-2BFB-424F-B782-84A05F423D5E}"/>
              </a:ext>
            </a:extLst>
          </p:cNvPr>
          <p:cNvSpPr>
            <a:spLocks noGrp="1"/>
          </p:cNvSpPr>
          <p:nvPr>
            <p:ph type="dt" sz="half" idx="10"/>
          </p:nvPr>
        </p:nvSpPr>
        <p:spPr/>
        <p:txBody>
          <a:bodyPr/>
          <a:lstStyle/>
          <a:p>
            <a:fld id="{F78FADD8-C4E9-43D7-B201-71868832C3CC}" type="datetimeFigureOut">
              <a:rPr lang="en-US" smtClean="0"/>
              <a:t>12/29/2024</a:t>
            </a:fld>
            <a:endParaRPr lang="en-US"/>
          </a:p>
        </p:txBody>
      </p:sp>
      <p:sp>
        <p:nvSpPr>
          <p:cNvPr id="3" name="Footer Placeholder 2">
            <a:extLst>
              <a:ext uri="{FF2B5EF4-FFF2-40B4-BE49-F238E27FC236}">
                <a16:creationId xmlns:a16="http://schemas.microsoft.com/office/drawing/2014/main" id="{D2A72C94-98A4-4783-8A4F-7665ABBF48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6F082A-CF00-4AA6-8367-735F7E0E1E71}"/>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7705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192-B7B5-45EC-BC8D-689924E3F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534AAB-665F-4DB6-9BE0-8569F8877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95EB3-0FDB-49EA-B4A0-B4029D55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CDE78-56C5-46C7-938A-793A71F6AAC7}"/>
              </a:ext>
            </a:extLst>
          </p:cNvPr>
          <p:cNvSpPr>
            <a:spLocks noGrp="1"/>
          </p:cNvSpPr>
          <p:nvPr>
            <p:ph type="dt" sz="half" idx="10"/>
          </p:nvPr>
        </p:nvSpPr>
        <p:spPr/>
        <p:txBody>
          <a:bodyPr/>
          <a:lstStyle/>
          <a:p>
            <a:fld id="{F78FADD8-C4E9-43D7-B201-71868832C3CC}" type="datetimeFigureOut">
              <a:rPr lang="en-US" smtClean="0"/>
              <a:t>12/29/2024</a:t>
            </a:fld>
            <a:endParaRPr lang="en-US"/>
          </a:p>
        </p:txBody>
      </p:sp>
      <p:sp>
        <p:nvSpPr>
          <p:cNvPr id="6" name="Footer Placeholder 5">
            <a:extLst>
              <a:ext uri="{FF2B5EF4-FFF2-40B4-BE49-F238E27FC236}">
                <a16:creationId xmlns:a16="http://schemas.microsoft.com/office/drawing/2014/main" id="{37D7381F-A3F2-4E36-97F9-F2A36F45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513EC-5FF3-4F79-87F6-F9EDD5244F37}"/>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333273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8408-4395-4495-907F-227E73CEE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66530-30BE-4CE6-B3B0-62648DEEB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94A875-82CB-4B24-824F-C53072DF7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D01F5-DAA9-47BA-A466-3F7A29F142A7}"/>
              </a:ext>
            </a:extLst>
          </p:cNvPr>
          <p:cNvSpPr>
            <a:spLocks noGrp="1"/>
          </p:cNvSpPr>
          <p:nvPr>
            <p:ph type="dt" sz="half" idx="10"/>
          </p:nvPr>
        </p:nvSpPr>
        <p:spPr/>
        <p:txBody>
          <a:bodyPr/>
          <a:lstStyle/>
          <a:p>
            <a:fld id="{F78FADD8-C4E9-43D7-B201-71868832C3CC}" type="datetimeFigureOut">
              <a:rPr lang="en-US" smtClean="0"/>
              <a:t>12/29/2024</a:t>
            </a:fld>
            <a:endParaRPr lang="en-US"/>
          </a:p>
        </p:txBody>
      </p:sp>
      <p:sp>
        <p:nvSpPr>
          <p:cNvPr id="6" name="Footer Placeholder 5">
            <a:extLst>
              <a:ext uri="{FF2B5EF4-FFF2-40B4-BE49-F238E27FC236}">
                <a16:creationId xmlns:a16="http://schemas.microsoft.com/office/drawing/2014/main" id="{719E92DA-79F1-4757-9437-0690587CC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89CFD-000A-4D4A-9022-B2F9298F0C4B}"/>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15218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36CA34-071D-4AF2-A8A5-75609A2B1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1F82F5-AE87-407B-9C24-3EDBEFECC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0B79E-0DDE-49EE-A1D2-AA0F1565C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FADD8-C4E9-43D7-B201-71868832C3CC}" type="datetimeFigureOut">
              <a:rPr lang="en-US" smtClean="0"/>
              <a:t>12/29/2024</a:t>
            </a:fld>
            <a:endParaRPr lang="en-US"/>
          </a:p>
        </p:txBody>
      </p:sp>
      <p:sp>
        <p:nvSpPr>
          <p:cNvPr id="5" name="Footer Placeholder 4">
            <a:extLst>
              <a:ext uri="{FF2B5EF4-FFF2-40B4-BE49-F238E27FC236}">
                <a16:creationId xmlns:a16="http://schemas.microsoft.com/office/drawing/2014/main" id="{5A3425AE-026B-49D1-A345-61429DD42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075321-449D-4966-B939-C2BED6EB9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78716-5576-4404-B733-992B932B38E2}" type="slidenum">
              <a:rPr lang="en-US" smtClean="0"/>
              <a:t>‹#›</a:t>
            </a:fld>
            <a:endParaRPr lang="en-US"/>
          </a:p>
        </p:txBody>
      </p:sp>
    </p:spTree>
    <p:extLst>
      <p:ext uri="{BB962C8B-B14F-4D97-AF65-F5344CB8AC3E}">
        <p14:creationId xmlns:p14="http://schemas.microsoft.com/office/powerpoint/2010/main" val="119903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eople.csail.mit.edu/khosla/papers/fgvc2011.pdf"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ieeexplore.ieee.org/abstract/document/8929955" TargetMode="External"/><Relationship Id="rId4" Type="http://schemas.openxmlformats.org/officeDocument/2006/relationships/hyperlink" Target="https://ieeexplore.ieee.org/abstract/document/885197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miljan/stanford-dogs-dataset-traintest/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5E45B6-F2F5-4917-BDA6-A4AE6D43C881}"/>
              </a:ext>
            </a:extLst>
          </p:cNvPr>
          <p:cNvSpPr txBox="1">
            <a:spLocks/>
          </p:cNvSpPr>
          <p:nvPr/>
        </p:nvSpPr>
        <p:spPr>
          <a:xfrm>
            <a:off x="1744069" y="3417455"/>
            <a:ext cx="8900604" cy="1099127"/>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Dog Breed Identification </a:t>
            </a:r>
          </a:p>
          <a:p>
            <a:r>
              <a:rPr lang="en-US" sz="36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Using Convolutional Neural Networks</a:t>
            </a:r>
          </a:p>
        </p:txBody>
      </p:sp>
      <p:sp>
        <p:nvSpPr>
          <p:cNvPr id="7" name="Title 1">
            <a:extLst>
              <a:ext uri="{FF2B5EF4-FFF2-40B4-BE49-F238E27FC236}">
                <a16:creationId xmlns:a16="http://schemas.microsoft.com/office/drawing/2014/main" id="{E8C9A320-32FB-4C43-BC2A-F5EE6D588775}"/>
              </a:ext>
            </a:extLst>
          </p:cNvPr>
          <p:cNvSpPr txBox="1">
            <a:spLocks/>
          </p:cNvSpPr>
          <p:nvPr/>
        </p:nvSpPr>
        <p:spPr>
          <a:xfrm>
            <a:off x="203200" y="4737258"/>
            <a:ext cx="11714480"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Students’ Number</a:t>
            </a:r>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21290256-20290346</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Students’ Name SURNAME</a:t>
            </a:r>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Tarık KOÇAK-İldeha KALE</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Advisor Name SURNAME :</a:t>
            </a:r>
            <a:r>
              <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Assoc. Prof. Dr. Yılmaz AR</a:t>
            </a:r>
          </a:p>
        </p:txBody>
      </p:sp>
      <p:sp>
        <p:nvSpPr>
          <p:cNvPr id="8" name="Title 1">
            <a:extLst>
              <a:ext uri="{FF2B5EF4-FFF2-40B4-BE49-F238E27FC236}">
                <a16:creationId xmlns:a16="http://schemas.microsoft.com/office/drawing/2014/main" id="{2ADF1E78-5BA3-4DFB-9B71-F0FFCFB12C42}"/>
              </a:ext>
            </a:extLst>
          </p:cNvPr>
          <p:cNvSpPr txBox="1">
            <a:spLocks/>
          </p:cNvSpPr>
          <p:nvPr/>
        </p:nvSpPr>
        <p:spPr>
          <a:xfrm>
            <a:off x="1513161" y="625257"/>
            <a:ext cx="9884512" cy="1933215"/>
          </a:xfrm>
          <a:prstGeom prst="rect">
            <a:avLst/>
          </a:prstGeom>
        </p:spPr>
        <p:txBody>
          <a:bodyPr vert="horz" lIns="91440" tIns="45720" rIns="91440" bIns="45720" rtlCol="0" anchor="b">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t>
            </a:r>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UNIVERSITY</a:t>
            </a:r>
          </a:p>
          <a:p>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a:t>
            </a:r>
          </a:p>
          <a:p>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OF </a:t>
            </a:r>
          </a:p>
          <a:p>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COMPUTER ENGINEERING</a:t>
            </a:r>
          </a:p>
        </p:txBody>
      </p:sp>
    </p:spTree>
    <p:extLst>
      <p:ext uri="{BB962C8B-B14F-4D97-AF65-F5344CB8AC3E}">
        <p14:creationId xmlns:p14="http://schemas.microsoft.com/office/powerpoint/2010/main" val="374407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t>
            </a:r>
            <a:r>
              <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IMPLEMENTATION</a:t>
            </a:r>
          </a:p>
        </p:txBody>
      </p:sp>
      <p:sp>
        <p:nvSpPr>
          <p:cNvPr id="21" name="Content Placeholder 20">
            <a:extLst>
              <a:ext uri="{FF2B5EF4-FFF2-40B4-BE49-F238E27FC236}">
                <a16:creationId xmlns:a16="http://schemas.microsoft.com/office/drawing/2014/main" id="{FC4F04F8-3832-9B7B-54D6-44DF35CCDE56}"/>
              </a:ext>
            </a:extLst>
          </p:cNvPr>
          <p:cNvSpPr>
            <a:spLocks noGrp="1"/>
          </p:cNvSpPr>
          <p:nvPr>
            <p:ph idx="1"/>
          </p:nvPr>
        </p:nvSpPr>
        <p:spPr>
          <a:xfrm>
            <a:off x="677944" y="2042441"/>
            <a:ext cx="10515600" cy="1144104"/>
          </a:xfrm>
        </p:spPr>
        <p:txBody>
          <a:bodyPr>
            <a:normAutofit/>
          </a:bodyPr>
          <a:lstStyle/>
          <a:p>
            <a:r>
              <a:rPr lang="en-US" sz="1800" b="1" dirty="0">
                <a:latin typeface="Times New Roman" panose="02020603050405020304" pitchFamily="18" charset="0"/>
                <a:cs typeface="Times New Roman" panose="02020603050405020304" pitchFamily="18" charset="0"/>
              </a:rPr>
              <a:t>VGG19 model’s Best Result:</a:t>
            </a:r>
          </a:p>
          <a:p>
            <a:pPr lvl="1"/>
            <a:r>
              <a:rPr lang="sv-SE" sz="1200" b="0" i="0" dirty="0">
                <a:effectLst/>
                <a:latin typeface="Times New Roman" panose="02020603050405020304" pitchFamily="18" charset="0"/>
                <a:cs typeface="Times New Roman" panose="02020603050405020304" pitchFamily="18" charset="0"/>
              </a:rPr>
              <a:t>Train Loss: 0.7501, Train Acc: 0.7613</a:t>
            </a:r>
          </a:p>
          <a:p>
            <a:pPr lvl="1"/>
            <a:r>
              <a:rPr lang="sv-SE" sz="1200" b="0" i="0" dirty="0">
                <a:effectLst/>
                <a:latin typeface="Times New Roman" panose="02020603050405020304" pitchFamily="18" charset="0"/>
                <a:cs typeface="Times New Roman" panose="02020603050405020304" pitchFamily="18" charset="0"/>
              </a:rPr>
              <a:t>Val Loss: 1.5236, Val Acc: 0.5748</a:t>
            </a:r>
          </a:p>
          <a:p>
            <a:pPr lvl="1"/>
            <a:r>
              <a:rPr lang="en-US" sz="1200" b="0" i="0" dirty="0">
                <a:effectLst/>
                <a:latin typeface="Times New Roman" panose="02020603050405020304" pitchFamily="18" charset="0"/>
                <a:cs typeface="Times New Roman" panose="02020603050405020304" pitchFamily="18" charset="0"/>
              </a:rPr>
              <a:t>Test Loss: 1.4794, Test Accuracy: 0.5850</a:t>
            </a:r>
            <a:endParaRPr lang="sv-SE" sz="1200" b="0" i="0" dirty="0">
              <a:effectLst/>
              <a:latin typeface="Times New Roman" panose="02020603050405020304" pitchFamily="18" charset="0"/>
              <a:cs typeface="Times New Roman" panose="02020603050405020304" pitchFamily="18" charset="0"/>
            </a:endParaRPr>
          </a:p>
          <a:p>
            <a:pPr lvl="1"/>
            <a:endParaRPr lang="sv-SE" sz="1200" b="0" i="0" dirty="0">
              <a:effectLst/>
              <a:latin typeface="Times New Roman" panose="02020603050405020304" pitchFamily="18" charset="0"/>
              <a:cs typeface="Times New Roman" panose="02020603050405020304" pitchFamily="18" charset="0"/>
            </a:endParaRPr>
          </a:p>
        </p:txBody>
      </p:sp>
      <p:pic>
        <p:nvPicPr>
          <p:cNvPr id="4" name="Picture 3" descr="A comparison of graphs with numbers and lines&#10;&#10;Description automatically generated with medium confidence">
            <a:extLst>
              <a:ext uri="{FF2B5EF4-FFF2-40B4-BE49-F238E27FC236}">
                <a16:creationId xmlns:a16="http://schemas.microsoft.com/office/drawing/2014/main" id="{8072147B-71BE-1436-5C87-3907A37C3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 y="3200400"/>
            <a:ext cx="5486400" cy="2286000"/>
          </a:xfrm>
          <a:prstGeom prst="rect">
            <a:avLst/>
          </a:prstGeom>
        </p:spPr>
      </p:pic>
      <p:pic>
        <p:nvPicPr>
          <p:cNvPr id="6" name="Picture 5">
            <a:extLst>
              <a:ext uri="{FF2B5EF4-FFF2-40B4-BE49-F238E27FC236}">
                <a16:creationId xmlns:a16="http://schemas.microsoft.com/office/drawing/2014/main" id="{985011A4-7464-1056-702D-90AD639E12A9}"/>
              </a:ext>
            </a:extLst>
          </p:cNvPr>
          <p:cNvPicPr>
            <a:picLocks noChangeAspect="1"/>
          </p:cNvPicPr>
          <p:nvPr/>
        </p:nvPicPr>
        <p:blipFill rotWithShape="1">
          <a:blip r:embed="rId4">
            <a:extLst>
              <a:ext uri="{28A0092B-C50C-407E-A947-70E740481C1C}">
                <a14:useLocalDpi xmlns:a14="http://schemas.microsoft.com/office/drawing/2010/main" val="0"/>
              </a:ext>
            </a:extLst>
          </a:blip>
          <a:srcRect b="37732"/>
          <a:stretch/>
        </p:blipFill>
        <p:spPr>
          <a:xfrm>
            <a:off x="6126480" y="1920240"/>
            <a:ext cx="5687410" cy="4572000"/>
          </a:xfrm>
          <a:prstGeom prst="rect">
            <a:avLst/>
          </a:prstGeom>
        </p:spPr>
      </p:pic>
    </p:spTree>
    <p:extLst>
      <p:ext uri="{BB962C8B-B14F-4D97-AF65-F5344CB8AC3E}">
        <p14:creationId xmlns:p14="http://schemas.microsoft.com/office/powerpoint/2010/main" val="279944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t>
            </a:r>
            <a:r>
              <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IMPLEMENTATION</a:t>
            </a:r>
          </a:p>
        </p:txBody>
      </p:sp>
      <p:sp>
        <p:nvSpPr>
          <p:cNvPr id="21" name="Content Placeholder 20">
            <a:extLst>
              <a:ext uri="{FF2B5EF4-FFF2-40B4-BE49-F238E27FC236}">
                <a16:creationId xmlns:a16="http://schemas.microsoft.com/office/drawing/2014/main" id="{FC4F04F8-3832-9B7B-54D6-44DF35CCDE56}"/>
              </a:ext>
            </a:extLst>
          </p:cNvPr>
          <p:cNvSpPr>
            <a:spLocks noGrp="1"/>
          </p:cNvSpPr>
          <p:nvPr>
            <p:ph idx="1"/>
          </p:nvPr>
        </p:nvSpPr>
        <p:spPr>
          <a:xfrm>
            <a:off x="677944" y="2042441"/>
            <a:ext cx="10515600" cy="1144104"/>
          </a:xfrm>
        </p:spPr>
        <p:txBody>
          <a:bodyPr>
            <a:normAutofit/>
          </a:bodyPr>
          <a:lstStyle/>
          <a:p>
            <a:r>
              <a:rPr lang="en-US" sz="1800" b="1" dirty="0">
                <a:latin typeface="Times New Roman" panose="02020603050405020304" pitchFamily="18" charset="0"/>
                <a:cs typeface="Times New Roman" panose="02020603050405020304" pitchFamily="18" charset="0"/>
              </a:rPr>
              <a:t>MobilnetV2 model’s Best Result:</a:t>
            </a:r>
          </a:p>
          <a:p>
            <a:pPr lvl="1"/>
            <a:r>
              <a:rPr lang="sv-SE" sz="1200" b="0" i="0" dirty="0">
                <a:effectLst/>
                <a:latin typeface="Times New Roman" panose="02020603050405020304" pitchFamily="18" charset="0"/>
                <a:cs typeface="Times New Roman" panose="02020603050405020304" pitchFamily="18" charset="0"/>
              </a:rPr>
              <a:t>Train Loss: 0.3540, Train Acc: 0.9179</a:t>
            </a:r>
          </a:p>
          <a:p>
            <a:pPr lvl="1"/>
            <a:r>
              <a:rPr lang="sv-SE" sz="1200" b="0" i="0" dirty="0">
                <a:effectLst/>
                <a:latin typeface="Times New Roman" panose="02020603050405020304" pitchFamily="18" charset="0"/>
                <a:cs typeface="Times New Roman" panose="02020603050405020304" pitchFamily="18" charset="0"/>
              </a:rPr>
              <a:t> Val Loss: 0.7924, Val Acc: 0.7643</a:t>
            </a:r>
          </a:p>
          <a:p>
            <a:pPr lvl="1"/>
            <a:r>
              <a:rPr lang="en-US" sz="1200" b="0" i="0" dirty="0">
                <a:effectLst/>
                <a:latin typeface="Times New Roman" panose="02020603050405020304" pitchFamily="18" charset="0"/>
                <a:cs typeface="Times New Roman" panose="02020603050405020304" pitchFamily="18" charset="0"/>
              </a:rPr>
              <a:t>Test Loss: 0.7566, Test Accuracy: 0.7607</a:t>
            </a:r>
            <a:endParaRPr lang="sv-SE" sz="1200" b="0" i="0" dirty="0">
              <a:effectLst/>
              <a:latin typeface="Times New Roman" panose="02020603050405020304" pitchFamily="18" charset="0"/>
              <a:cs typeface="Times New Roman" panose="02020603050405020304" pitchFamily="18" charset="0"/>
            </a:endParaRPr>
          </a:p>
        </p:txBody>
      </p:sp>
      <p:pic>
        <p:nvPicPr>
          <p:cNvPr id="5" name="Picture 4" descr="A comparison of a graph&#10;&#10;Description automatically generated">
            <a:extLst>
              <a:ext uri="{FF2B5EF4-FFF2-40B4-BE49-F238E27FC236}">
                <a16:creationId xmlns:a16="http://schemas.microsoft.com/office/drawing/2014/main" id="{F1589422-174B-0F05-B83E-75CF4437B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 y="3200400"/>
            <a:ext cx="5486400" cy="2286000"/>
          </a:xfrm>
          <a:prstGeom prst="rect">
            <a:avLst/>
          </a:prstGeom>
        </p:spPr>
      </p:pic>
      <p:pic>
        <p:nvPicPr>
          <p:cNvPr id="8" name="Picture 7" descr="A collage of dogs&#10;&#10;Description automatically generated">
            <a:extLst>
              <a:ext uri="{FF2B5EF4-FFF2-40B4-BE49-F238E27FC236}">
                <a16:creationId xmlns:a16="http://schemas.microsoft.com/office/drawing/2014/main" id="{C05AAFF0-1E7F-0F2A-A501-4F145EA71212}"/>
              </a:ext>
            </a:extLst>
          </p:cNvPr>
          <p:cNvPicPr>
            <a:picLocks noChangeAspect="1"/>
          </p:cNvPicPr>
          <p:nvPr/>
        </p:nvPicPr>
        <p:blipFill rotWithShape="1">
          <a:blip r:embed="rId4">
            <a:extLst>
              <a:ext uri="{28A0092B-C50C-407E-A947-70E740481C1C}">
                <a14:useLocalDpi xmlns:a14="http://schemas.microsoft.com/office/drawing/2010/main" val="0"/>
              </a:ext>
            </a:extLst>
          </a:blip>
          <a:srcRect b="38007"/>
          <a:stretch/>
        </p:blipFill>
        <p:spPr>
          <a:xfrm>
            <a:off x="6126480" y="1920240"/>
            <a:ext cx="5712631" cy="4572000"/>
          </a:xfrm>
          <a:prstGeom prst="rect">
            <a:avLst/>
          </a:prstGeom>
        </p:spPr>
      </p:pic>
    </p:spTree>
    <p:extLst>
      <p:ext uri="{BB962C8B-B14F-4D97-AF65-F5344CB8AC3E}">
        <p14:creationId xmlns:p14="http://schemas.microsoft.com/office/powerpoint/2010/main" val="2739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t>
            </a:r>
            <a:r>
              <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IMPLEMENTATION</a:t>
            </a:r>
          </a:p>
        </p:txBody>
      </p:sp>
      <p:sp>
        <p:nvSpPr>
          <p:cNvPr id="21" name="Content Placeholder 20">
            <a:extLst>
              <a:ext uri="{FF2B5EF4-FFF2-40B4-BE49-F238E27FC236}">
                <a16:creationId xmlns:a16="http://schemas.microsoft.com/office/drawing/2014/main" id="{FC4F04F8-3832-9B7B-54D6-44DF35CCDE56}"/>
              </a:ext>
            </a:extLst>
          </p:cNvPr>
          <p:cNvSpPr>
            <a:spLocks noGrp="1"/>
          </p:cNvSpPr>
          <p:nvPr>
            <p:ph idx="1"/>
          </p:nvPr>
        </p:nvSpPr>
        <p:spPr>
          <a:xfrm>
            <a:off x="677944" y="2042441"/>
            <a:ext cx="10515600" cy="1144104"/>
          </a:xfrm>
        </p:spPr>
        <p:txBody>
          <a:bodyPr>
            <a:normAutofit/>
          </a:bodyPr>
          <a:lstStyle/>
          <a:p>
            <a:r>
              <a:rPr lang="en-US" sz="1800" b="1" dirty="0">
                <a:latin typeface="Times New Roman" panose="02020603050405020304" pitchFamily="18" charset="0"/>
                <a:cs typeface="Times New Roman" panose="02020603050405020304" pitchFamily="18" charset="0"/>
              </a:rPr>
              <a:t>Xception model’s Best Result:</a:t>
            </a:r>
          </a:p>
          <a:p>
            <a:pPr lvl="1"/>
            <a:r>
              <a:rPr lang="sv-SE" sz="1200" i="0" dirty="0">
                <a:effectLst/>
                <a:latin typeface="Times New Roman" panose="02020603050405020304" pitchFamily="18" charset="0"/>
                <a:cs typeface="Times New Roman" panose="02020603050405020304" pitchFamily="18" charset="0"/>
              </a:rPr>
              <a:t>Train Loss: 0.1404, Train Acc: 0.9669</a:t>
            </a:r>
          </a:p>
          <a:p>
            <a:pPr lvl="1"/>
            <a:r>
              <a:rPr lang="sv-SE" sz="1200" i="0" dirty="0">
                <a:effectLst/>
                <a:latin typeface="Times New Roman" panose="02020603050405020304" pitchFamily="18" charset="0"/>
                <a:cs typeface="Times New Roman" panose="02020603050405020304" pitchFamily="18" charset="0"/>
              </a:rPr>
              <a:t> Val Loss: 0.5193, Val Acc: 0.8518</a:t>
            </a:r>
          </a:p>
          <a:p>
            <a:pPr lvl="1"/>
            <a:r>
              <a:rPr lang="en-US" sz="1200" i="0" dirty="0">
                <a:effectLst/>
                <a:latin typeface="Times New Roman" panose="02020603050405020304" pitchFamily="18" charset="0"/>
                <a:cs typeface="Times New Roman" panose="02020603050405020304" pitchFamily="18" charset="0"/>
              </a:rPr>
              <a:t>Test Loss: 0.5050, Test Accuracy: 0.8469</a:t>
            </a:r>
            <a:endParaRPr lang="sv-SE" sz="1200" i="0" dirty="0">
              <a:effectLst/>
              <a:latin typeface="Times New Roman" panose="02020603050405020304" pitchFamily="18" charset="0"/>
              <a:cs typeface="Times New Roman" panose="02020603050405020304" pitchFamily="18" charset="0"/>
            </a:endParaRPr>
          </a:p>
        </p:txBody>
      </p:sp>
      <p:pic>
        <p:nvPicPr>
          <p:cNvPr id="4" name="Picture 3" descr="A graph of a line and a line&#10;&#10;Description automatically generated with medium confidence">
            <a:extLst>
              <a:ext uri="{FF2B5EF4-FFF2-40B4-BE49-F238E27FC236}">
                <a16:creationId xmlns:a16="http://schemas.microsoft.com/office/drawing/2014/main" id="{4AFE6043-BF66-87F6-BE3D-5A2A0957E9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 y="3200400"/>
            <a:ext cx="5486400" cy="2286000"/>
          </a:xfrm>
          <a:prstGeom prst="rect">
            <a:avLst/>
          </a:prstGeom>
        </p:spPr>
      </p:pic>
      <p:pic>
        <p:nvPicPr>
          <p:cNvPr id="7" name="Picture 6" descr="A collage of dogs&#10;&#10;Description automatically generated">
            <a:extLst>
              <a:ext uri="{FF2B5EF4-FFF2-40B4-BE49-F238E27FC236}">
                <a16:creationId xmlns:a16="http://schemas.microsoft.com/office/drawing/2014/main" id="{32DD0F63-CA12-2EB3-C14A-88590E0F00E4}"/>
              </a:ext>
            </a:extLst>
          </p:cNvPr>
          <p:cNvPicPr>
            <a:picLocks noChangeAspect="1"/>
          </p:cNvPicPr>
          <p:nvPr/>
        </p:nvPicPr>
        <p:blipFill rotWithShape="1">
          <a:blip r:embed="rId4">
            <a:extLst>
              <a:ext uri="{28A0092B-C50C-407E-A947-70E740481C1C}">
                <a14:useLocalDpi xmlns:a14="http://schemas.microsoft.com/office/drawing/2010/main" val="0"/>
              </a:ext>
            </a:extLst>
          </a:blip>
          <a:srcRect b="38144"/>
          <a:stretch/>
        </p:blipFill>
        <p:spPr>
          <a:xfrm>
            <a:off x="6126480" y="1920240"/>
            <a:ext cx="5730141" cy="4572000"/>
          </a:xfrm>
          <a:prstGeom prst="rect">
            <a:avLst/>
          </a:prstGeom>
        </p:spPr>
      </p:pic>
    </p:spTree>
    <p:extLst>
      <p:ext uri="{BB962C8B-B14F-4D97-AF65-F5344CB8AC3E}">
        <p14:creationId xmlns:p14="http://schemas.microsoft.com/office/powerpoint/2010/main" val="413037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a:t>
            </a:r>
            <a:r>
              <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1284143"/>
          </a:xfrm>
        </p:spPr>
        <p:txBody>
          <a:bodyPr>
            <a:normAutofit/>
          </a:bodyPr>
          <a:lstStyle/>
          <a:p>
            <a:pPr algn="just">
              <a:spcAft>
                <a:spcPts val="1800"/>
              </a:spcAft>
            </a:pPr>
            <a:r>
              <a:rPr lang="en-US" sz="1600" dirty="0">
                <a:latin typeface="Times New Roman" panose="02020603050405020304" pitchFamily="18" charset="0"/>
                <a:cs typeface="Times New Roman" panose="02020603050405020304" pitchFamily="18" charset="0"/>
              </a:rPr>
              <a:t>Xception stands out as the top performer, achieving the highest training and test accuracy, demonstrating excellent generalization. ResNet50 also delivers strong results, with impressive performance and good generalization capabilities. MobileNetV2 provides competitive results, though slightly lower than ResNet50 and Xception. In contrast, VGG19 underperforms significantly, particularly in terms of test accuracy, suggesting it may not be the optimal choice for this specific task.</a:t>
            </a:r>
          </a:p>
        </p:txBody>
      </p:sp>
    </p:spTree>
    <p:extLst>
      <p:ext uri="{BB962C8B-B14F-4D97-AF65-F5344CB8AC3E}">
        <p14:creationId xmlns:p14="http://schemas.microsoft.com/office/powerpoint/2010/main" val="334351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6</a:t>
            </a:r>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FUTURE WORKS</a:t>
            </a: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87561"/>
          </a:xfrm>
        </p:spPr>
        <p:txBody>
          <a:bodyPr>
            <a:normAutofit/>
          </a:bodyPr>
          <a:lstStyle/>
          <a:p>
            <a:pPr algn="just">
              <a:spcAft>
                <a:spcPts val="1800"/>
              </a:spcAft>
            </a:pPr>
            <a:r>
              <a:rPr lang="en-US" sz="1600" dirty="0">
                <a:latin typeface="Times New Roman" panose="02020603050405020304" pitchFamily="18" charset="0"/>
                <a:cs typeface="Times New Roman" panose="02020603050405020304" pitchFamily="18" charset="0"/>
              </a:rPr>
              <a:t>The following strategies can be applied for further improvements:</a:t>
            </a:r>
          </a:p>
          <a:p>
            <a:pPr lvl="1" algn="just">
              <a:spcAft>
                <a:spcPts val="1800"/>
              </a:spcAft>
            </a:pPr>
            <a:r>
              <a:rPr lang="en-US" sz="1600" b="1" dirty="0">
                <a:latin typeface="Times New Roman" panose="02020603050405020304" pitchFamily="18" charset="0"/>
                <a:cs typeface="Times New Roman" panose="02020603050405020304" pitchFamily="18" charset="0"/>
              </a:rPr>
              <a:t>Improving model performance</a:t>
            </a:r>
            <a:r>
              <a:rPr lang="en-US" sz="1600" dirty="0">
                <a:latin typeface="Times New Roman" panose="02020603050405020304" pitchFamily="18" charset="0"/>
                <a:cs typeface="Times New Roman" panose="02020603050405020304" pitchFamily="18" charset="0"/>
              </a:rPr>
              <a:t>: Exploring new deep learning architectures, such as Transformer-based models or advanced CNN structures, could improve generalization and accuracy. Additionally, leveraging transfer learning from larger models and combining multiple models through ensemble methods like bagging or boosting can enhance performance, especially with limited data</a:t>
            </a:r>
          </a:p>
          <a:p>
            <a:pPr lvl="1" algn="just">
              <a:spcAft>
                <a:spcPts val="1800"/>
              </a:spcAft>
            </a:pPr>
            <a:r>
              <a:rPr lang="en-US" sz="1600" b="1" dirty="0">
                <a:latin typeface="Times New Roman" panose="02020603050405020304" pitchFamily="18" charset="0"/>
                <a:cs typeface="Times New Roman" panose="02020603050405020304" pitchFamily="18" charset="0"/>
              </a:rPr>
              <a:t>Data improvements</a:t>
            </a:r>
            <a:r>
              <a:rPr lang="en-US" sz="1600" dirty="0">
                <a:latin typeface="Times New Roman" panose="02020603050405020304" pitchFamily="18" charset="0"/>
                <a:cs typeface="Times New Roman" panose="02020603050405020304" pitchFamily="18" charset="0"/>
              </a:rPr>
              <a:t>: Enhancing model performance can be achieved through data augmentation techniques (such as rotation, flipping, or color adjustments), collecting more data—especially from underrepresented classes—to address class imbalances, and improving data labeling to ensure accuracy and reduce errors.</a:t>
            </a:r>
          </a:p>
          <a:p>
            <a:pPr lvl="1" algn="just">
              <a:spcAft>
                <a:spcPts val="1800"/>
              </a:spcAft>
            </a:pPr>
            <a:r>
              <a:rPr lang="en-US" sz="1600" b="1" dirty="0">
                <a:latin typeface="Times New Roman" panose="02020603050405020304" pitchFamily="18" charset="0"/>
                <a:cs typeface="Times New Roman" panose="02020603050405020304" pitchFamily="18" charset="0"/>
              </a:rPr>
              <a:t>Model Optimization</a:t>
            </a:r>
            <a:r>
              <a:rPr lang="en-US" sz="1600" dirty="0">
                <a:latin typeface="Times New Roman" panose="02020603050405020304" pitchFamily="18" charset="0"/>
                <a:cs typeface="Times New Roman" panose="02020603050405020304" pitchFamily="18" charset="0"/>
              </a:rPr>
              <a:t>: Improving performance can be achieved through hyperparameter tuning, including refining the learning rate, batch size, and optimization algorithm. Exploring alternative optimization algorithms like SGD or RMSprop, along with a more thorough search for optimal hyperparameters, can further enhance model performance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75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199" y="2225675"/>
            <a:ext cx="11030527" cy="4091998"/>
          </a:xfrm>
        </p:spPr>
        <p:txBody>
          <a:bodyPr>
            <a:normAutofit/>
          </a:bodyPr>
          <a:lstStyle/>
          <a:p>
            <a:pPr>
              <a:spcAft>
                <a:spcPts val="1800"/>
              </a:spcAft>
            </a:pPr>
            <a:r>
              <a:rPr lang="en-US" sz="1200" dirty="0">
                <a:latin typeface="Times New Roman" panose="02020603050405020304" pitchFamily="18" charset="0"/>
                <a:cs typeface="Times New Roman" panose="02020603050405020304" pitchFamily="18" charset="0"/>
              </a:rPr>
              <a:t>[</a:t>
            </a:r>
            <a:r>
              <a:rPr lang="en-US" sz="1100" dirty="0">
                <a:latin typeface="Times New Roman" panose="02020603050405020304" pitchFamily="18" charset="0"/>
                <a:cs typeface="Times New Roman" panose="02020603050405020304" pitchFamily="18" charset="0"/>
              </a:rPr>
              <a:t>1] He, K., Zhang, X., Ren, S., &amp; Sun, J. (2016). Deep Residual Learning for Image Recognition. Proceedings of the IEEE Conference on Computer Vision and Pattern Recognition, 770-778. </a:t>
            </a:r>
          </a:p>
          <a:p>
            <a:pPr>
              <a:spcAft>
                <a:spcPts val="1800"/>
              </a:spcAft>
            </a:pPr>
            <a:r>
              <a:rPr lang="en-US" sz="1100" dirty="0">
                <a:latin typeface="Times New Roman" panose="02020603050405020304" pitchFamily="18" charset="0"/>
                <a:cs typeface="Times New Roman" panose="02020603050405020304" pitchFamily="18" charset="0"/>
              </a:rPr>
              <a:t>[2] Simonyan, K., &amp; Zisserman, A. (2015). Very Deep Convolutional Networks for Large-Scale Image Recognition. International Conference on Learning Representations. </a:t>
            </a:r>
          </a:p>
          <a:p>
            <a:pPr>
              <a:spcAft>
                <a:spcPts val="1800"/>
              </a:spcAft>
            </a:pPr>
            <a:r>
              <a:rPr lang="en-US" sz="1100" dirty="0">
                <a:latin typeface="Times New Roman" panose="02020603050405020304" pitchFamily="18" charset="0"/>
                <a:cs typeface="Times New Roman" panose="02020603050405020304" pitchFamily="18" charset="0"/>
              </a:rPr>
              <a:t>[3] Chollet, F. (2017). Xception: Deep Learning with </a:t>
            </a:r>
            <a:r>
              <a:rPr lang="en-US" sz="1100" dirty="0" err="1">
                <a:latin typeface="Times New Roman" panose="02020603050405020304" pitchFamily="18" charset="0"/>
                <a:cs typeface="Times New Roman" panose="02020603050405020304" pitchFamily="18" charset="0"/>
              </a:rPr>
              <a:t>Depthwise</a:t>
            </a:r>
            <a:r>
              <a:rPr lang="en-US" sz="1100" dirty="0">
                <a:latin typeface="Times New Roman" panose="02020603050405020304" pitchFamily="18" charset="0"/>
                <a:cs typeface="Times New Roman" panose="02020603050405020304" pitchFamily="18" charset="0"/>
              </a:rPr>
              <a:t> Separable Convolutions. Proceedings of the IEEE Conference on Computer Vision and Pattern Recognition, 1251-1258. </a:t>
            </a:r>
          </a:p>
          <a:p>
            <a:pPr>
              <a:spcAft>
                <a:spcPts val="1800"/>
              </a:spcAft>
            </a:pPr>
            <a:r>
              <a:rPr lang="en-US" sz="1100" dirty="0">
                <a:latin typeface="Times New Roman" panose="02020603050405020304" pitchFamily="18" charset="0"/>
                <a:cs typeface="Times New Roman" panose="02020603050405020304" pitchFamily="18" charset="0"/>
              </a:rPr>
              <a:t>[4] Sandler, M., Howard, A., Zhu, M., </a:t>
            </a:r>
            <a:r>
              <a:rPr lang="en-US" sz="1100" dirty="0" err="1">
                <a:latin typeface="Times New Roman" panose="02020603050405020304" pitchFamily="18" charset="0"/>
                <a:cs typeface="Times New Roman" panose="02020603050405020304" pitchFamily="18" charset="0"/>
              </a:rPr>
              <a:t>Zhmoginov</a:t>
            </a:r>
            <a:r>
              <a:rPr lang="en-US" sz="1100" dirty="0">
                <a:latin typeface="Times New Roman" panose="02020603050405020304" pitchFamily="18" charset="0"/>
                <a:cs typeface="Times New Roman" panose="02020603050405020304" pitchFamily="18" charset="0"/>
              </a:rPr>
              <a:t>, A., &amp; Chen, L. C. (2018). MobileNetV2: Inverted Residuals and Linear Bottlenecks. Proceedings of the IEEE Conference on Computer Vision and Pattern Recognition, 4510-4520.</a:t>
            </a:r>
          </a:p>
          <a:p>
            <a:pPr>
              <a:spcAft>
                <a:spcPts val="1800"/>
              </a:spcAft>
            </a:pPr>
            <a:r>
              <a:rPr lang="en-US" sz="1100" dirty="0">
                <a:latin typeface="Times New Roman" panose="02020603050405020304" pitchFamily="18" charset="0"/>
                <a:cs typeface="Times New Roman" panose="02020603050405020304" pitchFamily="18" charset="0"/>
              </a:rPr>
              <a:t> [5] </a:t>
            </a:r>
            <a:r>
              <a:rPr lang="en-US" sz="1100" dirty="0" err="1">
                <a:latin typeface="Times New Roman" panose="02020603050405020304" pitchFamily="18" charset="0"/>
                <a:cs typeface="Times New Roman" panose="02020603050405020304" pitchFamily="18" charset="0"/>
              </a:rPr>
              <a:t>Krizhevsky</a:t>
            </a:r>
            <a:r>
              <a:rPr lang="en-US" sz="1100" dirty="0">
                <a:latin typeface="Times New Roman" panose="02020603050405020304" pitchFamily="18" charset="0"/>
                <a:cs typeface="Times New Roman" panose="02020603050405020304" pitchFamily="18" charset="0"/>
              </a:rPr>
              <a:t>, A., </a:t>
            </a:r>
            <a:r>
              <a:rPr lang="en-US" sz="1100" dirty="0" err="1">
                <a:latin typeface="Times New Roman" panose="02020603050405020304" pitchFamily="18" charset="0"/>
                <a:cs typeface="Times New Roman" panose="02020603050405020304" pitchFamily="18" charset="0"/>
              </a:rPr>
              <a:t>Sutskever</a:t>
            </a:r>
            <a:r>
              <a:rPr lang="en-US" sz="1100" dirty="0">
                <a:latin typeface="Times New Roman" panose="02020603050405020304" pitchFamily="18" charset="0"/>
                <a:cs typeface="Times New Roman" panose="02020603050405020304" pitchFamily="18" charset="0"/>
              </a:rPr>
              <a:t>, I., &amp; Hinton, G. E. (2012). </a:t>
            </a:r>
            <a:r>
              <a:rPr lang="en-US" sz="1100" dirty="0" err="1">
                <a:latin typeface="Times New Roman" panose="02020603050405020304" pitchFamily="18" charset="0"/>
                <a:cs typeface="Times New Roman" panose="02020603050405020304" pitchFamily="18" charset="0"/>
              </a:rPr>
              <a:t>Imagenet</a:t>
            </a:r>
            <a:r>
              <a:rPr lang="en-US" sz="1100" dirty="0">
                <a:latin typeface="Times New Roman" panose="02020603050405020304" pitchFamily="18" charset="0"/>
                <a:cs typeface="Times New Roman" panose="02020603050405020304" pitchFamily="18" charset="0"/>
              </a:rPr>
              <a:t> Classification with Deep Convolutional Neural Networks. Advances in Neural Information Processing Systems (</a:t>
            </a:r>
            <a:r>
              <a:rPr lang="en-US" sz="1100" dirty="0" err="1">
                <a:latin typeface="Times New Roman" panose="02020603050405020304" pitchFamily="18" charset="0"/>
                <a:cs typeface="Times New Roman" panose="02020603050405020304" pitchFamily="18" charset="0"/>
              </a:rPr>
              <a:t>NeurIPS</a:t>
            </a:r>
            <a:r>
              <a:rPr lang="en-US" sz="1100" dirty="0">
                <a:latin typeface="Times New Roman" panose="02020603050405020304" pitchFamily="18" charset="0"/>
                <a:cs typeface="Times New Roman" panose="02020603050405020304" pitchFamily="18" charset="0"/>
              </a:rPr>
              <a:t>), 1097-1105. </a:t>
            </a:r>
          </a:p>
          <a:p>
            <a:pPr>
              <a:spcAft>
                <a:spcPts val="1800"/>
              </a:spcAft>
            </a:pPr>
            <a:r>
              <a:rPr lang="en-US" sz="1100" dirty="0">
                <a:latin typeface="Times New Roman" panose="02020603050405020304" pitchFamily="18" charset="0"/>
                <a:cs typeface="Times New Roman" panose="02020603050405020304" pitchFamily="18" charset="0"/>
              </a:rPr>
              <a:t>[6] </a:t>
            </a:r>
            <a:r>
              <a:rPr lang="en-US" sz="1100" dirty="0" err="1">
                <a:latin typeface="Times New Roman" panose="02020603050405020304" pitchFamily="18" charset="0"/>
                <a:cs typeface="Times New Roman" panose="02020603050405020304" pitchFamily="18" charset="0"/>
              </a:rPr>
              <a:t>Eryigit</a:t>
            </a:r>
            <a:r>
              <a:rPr lang="en-US" sz="1100" dirty="0">
                <a:latin typeface="Times New Roman" panose="02020603050405020304" pitchFamily="18" charset="0"/>
                <a:cs typeface="Times New Roman" panose="02020603050405020304" pitchFamily="18" charset="0"/>
              </a:rPr>
              <a:t>, Recep, Yilmaz </a:t>
            </a:r>
            <a:r>
              <a:rPr lang="en-US" sz="1100" dirty="0" err="1">
                <a:latin typeface="Times New Roman" panose="02020603050405020304" pitchFamily="18" charset="0"/>
                <a:cs typeface="Times New Roman" panose="02020603050405020304" pitchFamily="18" charset="0"/>
              </a:rPr>
              <a:t>Ar</a:t>
            </a:r>
            <a:r>
              <a:rPr lang="en-US" sz="1100" dirty="0">
                <a:latin typeface="Times New Roman" panose="02020603050405020304" pitchFamily="18" charset="0"/>
                <a:cs typeface="Times New Roman" panose="02020603050405020304" pitchFamily="18" charset="0"/>
              </a:rPr>
              <a:t>, and Bulent </a:t>
            </a:r>
            <a:r>
              <a:rPr lang="en-US" sz="1100" dirty="0" err="1">
                <a:latin typeface="Times New Roman" panose="02020603050405020304" pitchFamily="18" charset="0"/>
                <a:cs typeface="Times New Roman" panose="02020603050405020304" pitchFamily="18" charset="0"/>
              </a:rPr>
              <a:t>Tugrul</a:t>
            </a:r>
            <a:r>
              <a:rPr lang="en-US" sz="1100" dirty="0">
                <a:latin typeface="Times New Roman" panose="02020603050405020304" pitchFamily="18" charset="0"/>
                <a:cs typeface="Times New Roman" panose="02020603050405020304" pitchFamily="18" charset="0"/>
              </a:rPr>
              <a:t>. "Classification of Trifolium Seeds by Computer Vision Methods." </a:t>
            </a:r>
            <a:r>
              <a:rPr lang="en-US" sz="1100" i="1" dirty="0">
                <a:latin typeface="Times New Roman" panose="02020603050405020304" pitchFamily="18" charset="0"/>
                <a:cs typeface="Times New Roman" panose="02020603050405020304" pitchFamily="18" charset="0"/>
              </a:rPr>
              <a:t>WSEAS Transactions on Systems</a:t>
            </a:r>
            <a:r>
              <a:rPr lang="en-US" sz="1100" dirty="0">
                <a:latin typeface="Times New Roman" panose="02020603050405020304" pitchFamily="18" charset="0"/>
                <a:cs typeface="Times New Roman" panose="02020603050405020304" pitchFamily="18" charset="0"/>
              </a:rPr>
              <a:t>, vol. 22, 2023, p. 34.</a:t>
            </a:r>
          </a:p>
          <a:p>
            <a:pPr>
              <a:spcAft>
                <a:spcPts val="1800"/>
              </a:spcAft>
            </a:pPr>
            <a:r>
              <a:rPr lang="en-US" sz="1100" dirty="0">
                <a:latin typeface="Times New Roman" panose="02020603050405020304" pitchFamily="18" charset="0"/>
                <a:cs typeface="Times New Roman" panose="02020603050405020304" pitchFamily="18" charset="0"/>
              </a:rPr>
              <a:t>[7] </a:t>
            </a:r>
            <a:r>
              <a:rPr lang="en-US" sz="1100" dirty="0" err="1">
                <a:latin typeface="Times New Roman" panose="02020603050405020304" pitchFamily="18" charset="0"/>
                <a:cs typeface="Times New Roman" panose="02020603050405020304" pitchFamily="18" charset="0"/>
              </a:rPr>
              <a:t>Kadari</a:t>
            </a:r>
            <a:r>
              <a:rPr lang="en-US" sz="1100" dirty="0">
                <a:latin typeface="Times New Roman" panose="02020603050405020304" pitchFamily="18" charset="0"/>
                <a:cs typeface="Times New Roman" panose="02020603050405020304" pitchFamily="18" charset="0"/>
              </a:rPr>
              <a:t>, Sneha I., Shubhada S. Kulkarni, and Sharada G. Kulkarni. "Dog Breed Prediction Using Convolutional Neural Network." </a:t>
            </a:r>
            <a:r>
              <a:rPr lang="en-US" sz="1100" i="1" dirty="0">
                <a:latin typeface="Times New Roman" panose="02020603050405020304" pitchFamily="18" charset="0"/>
                <a:cs typeface="Times New Roman" panose="02020603050405020304" pitchFamily="18" charset="0"/>
              </a:rPr>
              <a:t>International Journal of Computer Applications</a:t>
            </a:r>
            <a:r>
              <a:rPr lang="en-US" sz="1100" dirty="0">
                <a:latin typeface="Times New Roman" panose="02020603050405020304" pitchFamily="18" charset="0"/>
                <a:cs typeface="Times New Roman" panose="02020603050405020304" pitchFamily="18" charset="0"/>
              </a:rPr>
              <a:t>, vol. 9, no. 5, June 2020, pp. 1-6</a:t>
            </a:r>
            <a:endParaRPr lang="tr-TR"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857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5E45B6-F2F5-4917-BDA6-A4AE6D43C881}"/>
              </a:ext>
            </a:extLst>
          </p:cNvPr>
          <p:cNvSpPr txBox="1">
            <a:spLocks/>
          </p:cNvSpPr>
          <p:nvPr/>
        </p:nvSpPr>
        <p:spPr>
          <a:xfrm>
            <a:off x="1849835" y="2979678"/>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
        <p:nvSpPr>
          <p:cNvPr id="8" name="Title 1">
            <a:extLst>
              <a:ext uri="{FF2B5EF4-FFF2-40B4-BE49-F238E27FC236}">
                <a16:creationId xmlns:a16="http://schemas.microsoft.com/office/drawing/2014/main" id="{2ADF1E78-5BA3-4DFB-9B71-F0FFCFB12C42}"/>
              </a:ext>
            </a:extLst>
          </p:cNvPr>
          <p:cNvSpPr txBox="1">
            <a:spLocks/>
          </p:cNvSpPr>
          <p:nvPr/>
        </p:nvSpPr>
        <p:spPr>
          <a:xfrm>
            <a:off x="1849835" y="659914"/>
            <a:ext cx="9243038" cy="2277250"/>
          </a:xfrm>
          <a:prstGeom prst="rect">
            <a:avLst/>
          </a:prstGeom>
        </p:spPr>
        <p:txBody>
          <a:bodyPr vert="horz" lIns="91440" tIns="45720" rIns="91440" bIns="45720" rtlCol="0" anchor="b">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t>
            </a:r>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UNIVERSITY</a:t>
            </a:r>
          </a:p>
          <a:p>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a:t>
            </a:r>
          </a:p>
          <a:p>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OF </a:t>
            </a:r>
          </a:p>
          <a:p>
            <a:r>
              <a:rPr lang="en-US" sz="3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COMPUTER ENGINEERING</a:t>
            </a:r>
          </a:p>
        </p:txBody>
      </p:sp>
      <p:sp>
        <p:nvSpPr>
          <p:cNvPr id="9" name="Title 1">
            <a:extLst>
              <a:ext uri="{FF2B5EF4-FFF2-40B4-BE49-F238E27FC236}">
                <a16:creationId xmlns:a16="http://schemas.microsoft.com/office/drawing/2014/main" id="{17E6FDBD-2E95-4E2A-9BF5-A93485DFD8B5}"/>
              </a:ext>
            </a:extLst>
          </p:cNvPr>
          <p:cNvSpPr txBox="1">
            <a:spLocks/>
          </p:cNvSpPr>
          <p:nvPr/>
        </p:nvSpPr>
        <p:spPr>
          <a:xfrm>
            <a:off x="203200" y="6062821"/>
            <a:ext cx="4172505" cy="702188"/>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tr-TR" sz="1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Şifa ÖZSARI ozsaris@ankara.edu.tr</a:t>
            </a:r>
          </a:p>
        </p:txBody>
      </p:sp>
      <p:sp>
        <p:nvSpPr>
          <p:cNvPr id="4" name="Title 1">
            <a:extLst>
              <a:ext uri="{FF2B5EF4-FFF2-40B4-BE49-F238E27FC236}">
                <a16:creationId xmlns:a16="http://schemas.microsoft.com/office/drawing/2014/main" id="{5F291B1F-C7BF-91BA-1201-1EE8DDC25448}"/>
              </a:ext>
            </a:extLst>
          </p:cNvPr>
          <p:cNvSpPr txBox="1">
            <a:spLocks/>
          </p:cNvSpPr>
          <p:nvPr/>
        </p:nvSpPr>
        <p:spPr>
          <a:xfrm>
            <a:off x="203200" y="4737258"/>
            <a:ext cx="11714480"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Students’ Number</a:t>
            </a:r>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21290256-20290346</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Students’ Name SURNAME</a:t>
            </a:r>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Tarık KOÇAK-İldeha KALE</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Advisor Name SURNAME :</a:t>
            </a:r>
            <a:r>
              <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Assoc. Prof. Dr. Yılmaz AR</a:t>
            </a:r>
          </a:p>
        </p:txBody>
      </p:sp>
    </p:spTree>
    <p:extLst>
      <p:ext uri="{BB962C8B-B14F-4D97-AF65-F5344CB8AC3E}">
        <p14:creationId xmlns:p14="http://schemas.microsoft.com/office/powerpoint/2010/main" val="239292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CONTENTS</a:t>
            </a:r>
            <a:endParaRPr lang="en-US" sz="45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066284"/>
            <a:ext cx="10515600" cy="4351338"/>
          </a:xfrm>
        </p:spPr>
        <p:txBody>
          <a:bodyPr>
            <a:normAutofit fontScale="85000" lnSpcReduction="20000"/>
          </a:bodyPr>
          <a:lstStyle/>
          <a:p>
            <a:pPr marL="0" indent="0" algn="just">
              <a:spcAft>
                <a:spcPts val="600"/>
              </a:spcAft>
              <a:buNone/>
            </a:pPr>
            <a:r>
              <a:rPr lang="tr-TR" sz="1900" b="1" dirty="0">
                <a:latin typeface="Times New Roman" panose="02020603050405020304" pitchFamily="18" charset="0"/>
                <a:cs typeface="Times New Roman" panose="02020603050405020304" pitchFamily="18" charset="0"/>
              </a:rPr>
              <a:t>1. </a:t>
            </a:r>
            <a:r>
              <a:rPr lang="en-US" sz="1900" b="1" dirty="0">
                <a:latin typeface="Times New Roman" panose="02020603050405020304" pitchFamily="18" charset="0"/>
                <a:cs typeface="Times New Roman" panose="02020603050405020304" pitchFamily="18" charset="0"/>
              </a:rPr>
              <a:t>INTRODUCTIO</a:t>
            </a:r>
            <a:r>
              <a:rPr lang="en-US" sz="2100" b="1" dirty="0">
                <a:latin typeface="Times New Roman" panose="02020603050405020304" pitchFamily="18" charset="0"/>
                <a:cs typeface="Times New Roman" panose="02020603050405020304" pitchFamily="18" charset="0"/>
              </a:rPr>
              <a:t>N</a:t>
            </a:r>
            <a:endParaRPr lang="tr-TR" sz="2100" b="1" dirty="0">
              <a:latin typeface="Times New Roman" panose="02020603050405020304" pitchFamily="18" charset="0"/>
              <a:cs typeface="Times New Roman" panose="02020603050405020304" pitchFamily="18" charset="0"/>
            </a:endParaRPr>
          </a:p>
          <a:p>
            <a:pPr marL="457200" lvl="1" indent="0" algn="just">
              <a:spcAft>
                <a:spcPts val="1200"/>
              </a:spcAft>
              <a:buNone/>
            </a:pPr>
            <a:r>
              <a:rPr lang="tr-TR" sz="1600" b="1" dirty="0">
                <a:latin typeface="Times New Roman" panose="02020603050405020304" pitchFamily="18" charset="0"/>
                <a:cs typeface="Times New Roman" panose="02020603050405020304" pitchFamily="18" charset="0"/>
              </a:rPr>
              <a:t>1.1. </a:t>
            </a:r>
            <a:r>
              <a:rPr lang="en-US" sz="1600" b="1" dirty="0">
                <a:latin typeface="Times New Roman" panose="02020603050405020304" pitchFamily="18" charset="0"/>
                <a:cs typeface="Times New Roman" panose="02020603050405020304" pitchFamily="18" charset="0"/>
              </a:rPr>
              <a:t>Problem Definition</a:t>
            </a:r>
            <a:endParaRPr lang="tr-TR" sz="1600" b="1" dirty="0">
              <a:latin typeface="Times New Roman" panose="02020603050405020304" pitchFamily="18" charset="0"/>
              <a:cs typeface="Times New Roman" panose="02020603050405020304" pitchFamily="18" charset="0"/>
            </a:endParaRPr>
          </a:p>
          <a:p>
            <a:pPr marL="457200" lvl="1" indent="0" algn="just">
              <a:spcAft>
                <a:spcPts val="1200"/>
              </a:spcAft>
              <a:buNone/>
            </a:pPr>
            <a:r>
              <a:rPr lang="tr-TR" sz="1600" b="1" dirty="0">
                <a:latin typeface="Times New Roman" panose="02020603050405020304" pitchFamily="18" charset="0"/>
                <a:cs typeface="Times New Roman" panose="02020603050405020304" pitchFamily="18" charset="0"/>
              </a:rPr>
              <a:t>1.2. </a:t>
            </a:r>
            <a:r>
              <a:rPr lang="en-US" sz="1600" b="1" dirty="0">
                <a:latin typeface="Times New Roman" panose="02020603050405020304" pitchFamily="18" charset="0"/>
                <a:cs typeface="Times New Roman" panose="02020603050405020304" pitchFamily="18" charset="0"/>
              </a:rPr>
              <a:t>Project’s Goal</a:t>
            </a:r>
          </a:p>
          <a:p>
            <a:pPr marL="457200" lvl="1" indent="0" algn="just">
              <a:spcAft>
                <a:spcPts val="1200"/>
              </a:spcAft>
              <a:buNone/>
            </a:pPr>
            <a:r>
              <a:rPr lang="en-US" sz="1600" b="1" dirty="0">
                <a:latin typeface="Times New Roman" panose="02020603050405020304" pitchFamily="18" charset="0"/>
                <a:cs typeface="Times New Roman" panose="02020603050405020304" pitchFamily="18" charset="0"/>
              </a:rPr>
              <a:t>1.3. Challenges in Field</a:t>
            </a:r>
            <a:endParaRPr lang="tr-TR" sz="1600" b="1" dirty="0">
              <a:latin typeface="Times New Roman" panose="02020603050405020304" pitchFamily="18" charset="0"/>
              <a:cs typeface="Times New Roman" panose="02020603050405020304" pitchFamily="18" charset="0"/>
            </a:endParaRPr>
          </a:p>
          <a:p>
            <a:pPr marL="0" indent="0" algn="just">
              <a:spcAft>
                <a:spcPts val="600"/>
              </a:spcAft>
              <a:buNone/>
            </a:pPr>
            <a:r>
              <a:rPr lang="tr-TR" sz="1900" b="1" dirty="0">
                <a:latin typeface="Times New Roman" panose="02020603050405020304" pitchFamily="18" charset="0"/>
                <a:cs typeface="Times New Roman" panose="02020603050405020304" pitchFamily="18" charset="0"/>
              </a:rPr>
              <a:t>2. LITERATURE</a:t>
            </a:r>
            <a:endParaRPr lang="en-US" sz="1900" b="1" dirty="0">
              <a:latin typeface="Times New Roman" panose="02020603050405020304" pitchFamily="18" charset="0"/>
              <a:cs typeface="Times New Roman" panose="02020603050405020304" pitchFamily="18" charset="0"/>
            </a:endParaRPr>
          </a:p>
          <a:p>
            <a:pPr marL="0" indent="0" algn="just">
              <a:spcAft>
                <a:spcPts val="600"/>
              </a:spcAft>
              <a:buNone/>
            </a:pPr>
            <a:r>
              <a:rPr lang="tr-TR" sz="1900" b="1" dirty="0">
                <a:latin typeface="Times New Roman" panose="02020603050405020304" pitchFamily="18" charset="0"/>
                <a:cs typeface="Times New Roman" panose="02020603050405020304" pitchFamily="18" charset="0"/>
              </a:rPr>
              <a:t>3. MATERIAL</a:t>
            </a:r>
            <a:r>
              <a:rPr lang="en-US" sz="1900" b="1" dirty="0">
                <a:latin typeface="Times New Roman" panose="02020603050405020304" pitchFamily="18" charset="0"/>
                <a:cs typeface="Times New Roman" panose="02020603050405020304" pitchFamily="18" charset="0"/>
              </a:rPr>
              <a:t>S</a:t>
            </a:r>
            <a:r>
              <a:rPr lang="tr-TR" sz="1900" b="1" dirty="0">
                <a:latin typeface="Times New Roman" panose="02020603050405020304" pitchFamily="18" charset="0"/>
                <a:cs typeface="Times New Roman" panose="02020603050405020304" pitchFamily="18" charset="0"/>
              </a:rPr>
              <a:t> AND METHODS </a:t>
            </a:r>
            <a:endParaRPr lang="en-US" sz="1900" b="1" dirty="0">
              <a:latin typeface="Times New Roman" panose="02020603050405020304" pitchFamily="18" charset="0"/>
              <a:cs typeface="Times New Roman" panose="02020603050405020304" pitchFamily="18" charset="0"/>
            </a:endParaRPr>
          </a:p>
          <a:p>
            <a:pPr marL="457200" lvl="1" indent="0" algn="just">
              <a:spcAft>
                <a:spcPts val="600"/>
              </a:spcAft>
              <a:buNone/>
            </a:pPr>
            <a:r>
              <a:rPr lang="tr-TR" sz="1600" b="1" dirty="0">
                <a:latin typeface="Times New Roman" panose="02020603050405020304" pitchFamily="18" charset="0"/>
                <a:cs typeface="Times New Roman" panose="02020603050405020304" pitchFamily="18" charset="0"/>
              </a:rPr>
              <a:t>3.1. </a:t>
            </a:r>
            <a:r>
              <a:rPr lang="en-US" sz="1600" b="1" dirty="0">
                <a:latin typeface="Times New Roman" panose="02020603050405020304" pitchFamily="18" charset="0"/>
                <a:cs typeface="Times New Roman" panose="02020603050405020304" pitchFamily="18" charset="0"/>
              </a:rPr>
              <a:t>Materials</a:t>
            </a:r>
            <a:endParaRPr lang="tr-TR" sz="1600" b="1" dirty="0">
              <a:latin typeface="Times New Roman" panose="02020603050405020304" pitchFamily="18" charset="0"/>
              <a:cs typeface="Times New Roman" panose="02020603050405020304" pitchFamily="18" charset="0"/>
            </a:endParaRPr>
          </a:p>
          <a:p>
            <a:pPr marL="457200" lvl="1" indent="0" algn="just">
              <a:spcAft>
                <a:spcPts val="1200"/>
              </a:spcAft>
              <a:buNone/>
            </a:pPr>
            <a:r>
              <a:rPr lang="tr-TR" sz="1600" b="1" dirty="0">
                <a:latin typeface="Times New Roman" panose="02020603050405020304" pitchFamily="18" charset="0"/>
                <a:cs typeface="Times New Roman" panose="02020603050405020304" pitchFamily="18" charset="0"/>
              </a:rPr>
              <a:t>3.2. </a:t>
            </a:r>
            <a:r>
              <a:rPr lang="en-US" sz="1600" b="1" dirty="0">
                <a:latin typeface="Times New Roman" panose="02020603050405020304" pitchFamily="18" charset="0"/>
                <a:cs typeface="Times New Roman" panose="02020603050405020304" pitchFamily="18" charset="0"/>
              </a:rPr>
              <a:t>Methods</a:t>
            </a:r>
            <a:endParaRPr lang="tr-TR" sz="1600" b="1" dirty="0">
              <a:latin typeface="Times New Roman" panose="02020603050405020304" pitchFamily="18" charset="0"/>
              <a:cs typeface="Times New Roman" panose="02020603050405020304" pitchFamily="18" charset="0"/>
            </a:endParaRPr>
          </a:p>
          <a:p>
            <a:pPr marL="0" indent="0" algn="just">
              <a:spcAft>
                <a:spcPts val="600"/>
              </a:spcAft>
              <a:buNone/>
            </a:pPr>
            <a:r>
              <a:rPr lang="tr-TR" sz="1900" b="1" dirty="0">
                <a:latin typeface="Times New Roman" panose="02020603050405020304" pitchFamily="18" charset="0"/>
                <a:cs typeface="Times New Roman" panose="02020603050405020304" pitchFamily="18" charset="0"/>
              </a:rPr>
              <a:t>4.</a:t>
            </a:r>
            <a:r>
              <a:rPr lang="en-US" sz="1900" b="1" dirty="0">
                <a:latin typeface="Times New Roman" panose="02020603050405020304" pitchFamily="18" charset="0"/>
                <a:cs typeface="Times New Roman" panose="02020603050405020304" pitchFamily="18" charset="0"/>
              </a:rPr>
              <a:t> IMPLEMENTATION</a:t>
            </a:r>
          </a:p>
          <a:p>
            <a:pPr marL="0" indent="0" algn="just">
              <a:spcAft>
                <a:spcPts val="600"/>
              </a:spcAft>
              <a:buNone/>
            </a:pPr>
            <a:r>
              <a:rPr lang="tr-TR" sz="1900" b="1" dirty="0">
                <a:latin typeface="Times New Roman" panose="02020603050405020304" pitchFamily="18" charset="0"/>
                <a:cs typeface="Times New Roman" panose="02020603050405020304" pitchFamily="18" charset="0"/>
              </a:rPr>
              <a:t>5. </a:t>
            </a:r>
            <a:r>
              <a:rPr lang="en-US" sz="1900" b="1" dirty="0">
                <a:latin typeface="Times New Roman" panose="02020603050405020304" pitchFamily="18" charset="0"/>
                <a:cs typeface="Times New Roman" panose="02020603050405020304" pitchFamily="18" charset="0"/>
              </a:rPr>
              <a:t>CONCLUSION</a:t>
            </a:r>
          </a:p>
          <a:p>
            <a:pPr marL="0" indent="0" algn="just">
              <a:spcAft>
                <a:spcPts val="600"/>
              </a:spcAft>
              <a:buNone/>
            </a:pPr>
            <a:r>
              <a:rPr lang="en-US" sz="1900" b="1" dirty="0">
                <a:latin typeface="Times New Roman" panose="02020603050405020304" pitchFamily="18" charset="0"/>
                <a:cs typeface="Times New Roman" panose="02020603050405020304" pitchFamily="18" charset="0"/>
              </a:rPr>
              <a:t>6. FUTURE WORKS</a:t>
            </a:r>
            <a:endParaRPr lang="tr-TR" sz="1900" b="1" dirty="0">
              <a:latin typeface="Times New Roman" panose="02020603050405020304" pitchFamily="18" charset="0"/>
              <a:cs typeface="Times New Roman" panose="02020603050405020304" pitchFamily="18" charset="0"/>
            </a:endParaRPr>
          </a:p>
          <a:p>
            <a:pPr marL="0" indent="0" algn="just">
              <a:spcAft>
                <a:spcPts val="1200"/>
              </a:spcAft>
              <a:buNone/>
            </a:pPr>
            <a:r>
              <a:rPr lang="en-US" sz="1900" b="1" dirty="0">
                <a:latin typeface="Times New Roman" panose="02020603050405020304" pitchFamily="18" charset="0"/>
                <a:cs typeface="Times New Roman" panose="02020603050405020304" pitchFamily="18" charset="0"/>
              </a:rPr>
              <a:t>7. REFERENCES</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819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63367"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a:t>
            </a:r>
            <a:r>
              <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INTRODUCTION</a:t>
            </a:r>
            <a:endPar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29811" y="2091451"/>
            <a:ext cx="10515600" cy="4351338"/>
          </a:xfrm>
        </p:spPr>
        <p:txBody>
          <a:bodyPr>
            <a:normAutofit/>
          </a:bodyPr>
          <a:lstStyle/>
          <a:p>
            <a:pPr marL="0" indent="0" algn="just">
              <a:spcAft>
                <a:spcPts val="1200"/>
              </a:spcAft>
              <a:buNone/>
            </a:pPr>
            <a:r>
              <a:rPr lang="tr-TR" sz="2000" b="1" dirty="0">
                <a:latin typeface="Times New Roman" panose="02020603050405020304" pitchFamily="18" charset="0"/>
                <a:cs typeface="Times New Roman" panose="02020603050405020304" pitchFamily="18" charset="0"/>
              </a:rPr>
              <a:t>1.1. </a:t>
            </a:r>
            <a:r>
              <a:rPr lang="en-US" sz="2000" b="1" dirty="0">
                <a:latin typeface="Times New Roman" panose="02020603050405020304" pitchFamily="18" charset="0"/>
                <a:cs typeface="Times New Roman" panose="02020603050405020304" pitchFamily="18" charset="0"/>
              </a:rPr>
              <a:t>Problem Definition</a:t>
            </a:r>
            <a:endParaRPr lang="tr-TR" sz="2000" b="1" dirty="0">
              <a:latin typeface="Times New Roman" panose="02020603050405020304" pitchFamily="18" charset="0"/>
              <a:cs typeface="Times New Roman" panose="02020603050405020304" pitchFamily="18" charset="0"/>
            </a:endParaRPr>
          </a:p>
          <a:p>
            <a:pPr marL="0" indent="0" algn="just">
              <a:spcAft>
                <a:spcPts val="1800"/>
              </a:spcAft>
              <a:buNone/>
            </a:pPr>
            <a:r>
              <a:rPr lang="en-US" sz="1600" dirty="0">
                <a:latin typeface="Times New Roman" panose="02020603050405020304" pitchFamily="18" charset="0"/>
                <a:cs typeface="Times New Roman" panose="02020603050405020304" pitchFamily="18" charset="0"/>
              </a:rPr>
              <a:t>The classification of dog breeds based on visual features poses significant challenges due to the high similarity in physical characteristics among certain breeds and the extensive variability within large datasets. These factors make it difficult for models to differentiate between breeds with subtle differences while maintaining accuracy across diverse examples.</a:t>
            </a:r>
          </a:p>
          <a:p>
            <a:pPr marL="0" indent="0" algn="just">
              <a:spcAft>
                <a:spcPts val="1800"/>
              </a:spcAft>
              <a:buNone/>
            </a:pPr>
            <a:r>
              <a:rPr lang="en-US" sz="16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a:t>
            </a:r>
            <a:r>
              <a:rPr lang="tr-TR" sz="2000" b="1"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Project’s Goal</a:t>
            </a:r>
          </a:p>
          <a:p>
            <a:r>
              <a:rPr lang="en-US" sz="1600" dirty="0">
                <a:latin typeface="Times New Roman" panose="02020603050405020304" pitchFamily="18" charset="0"/>
                <a:cs typeface="Times New Roman" panose="02020603050405020304" pitchFamily="18" charset="0"/>
              </a:rPr>
              <a:t>The primary goal of the project is to achieve the highest accuracy by experimenting with existing CNN models for dog breed classification and to evaluate the suitability of these models for practical applications. Additionally, the project includes the following sub-goals:</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Analyzing the performance of deep learning models on a dataset containing various dog breeds.</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Comparing the accuracy rates of different models on the dataset.</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Visualizing and interpreting the results to report the overall performance of the project.</a:t>
            </a:r>
          </a:p>
        </p:txBody>
      </p:sp>
    </p:spTree>
    <p:extLst>
      <p:ext uri="{BB962C8B-B14F-4D97-AF65-F5344CB8AC3E}">
        <p14:creationId xmlns:p14="http://schemas.microsoft.com/office/powerpoint/2010/main" val="356355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9E468-8D96-5907-77A3-10759D53284C}"/>
              </a:ext>
            </a:extLst>
          </p:cNvPr>
          <p:cNvSpPr>
            <a:spLocks noGrp="1"/>
          </p:cNvSpPr>
          <p:nvPr>
            <p:ph idx="1"/>
          </p:nvPr>
        </p:nvSpPr>
        <p:spPr>
          <a:xfrm>
            <a:off x="787866" y="2068907"/>
            <a:ext cx="10515600" cy="218431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1.3. Challenges in Field</a:t>
            </a:r>
          </a:p>
          <a:p>
            <a:pPr marL="0" indent="0">
              <a:buNone/>
            </a:pPr>
            <a:endParaRPr lang="en-US" sz="14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Visual Similarity</a:t>
            </a:r>
            <a:r>
              <a:rPr lang="en-US" sz="1600" dirty="0">
                <a:latin typeface="Times New Roman" panose="02020603050405020304" pitchFamily="18" charset="0"/>
                <a:cs typeface="Times New Roman" panose="02020603050405020304" pitchFamily="18" charset="0"/>
              </a:rPr>
              <a:t>: Many breeds share similar physical traits, making classification challenging. For example, distinguishing between Golden Retrievers and Labrador Retrievers can be difficult</a:t>
            </a:r>
          </a:p>
          <a:p>
            <a:r>
              <a:rPr lang="en-US" sz="1600" b="1" dirty="0">
                <a:latin typeface="Times New Roman" panose="02020603050405020304" pitchFamily="18" charset="0"/>
                <a:cs typeface="Times New Roman" panose="02020603050405020304" pitchFamily="18" charset="0"/>
              </a:rPr>
              <a:t>Imbalanced Datasets</a:t>
            </a:r>
            <a:r>
              <a:rPr lang="en-US" sz="1600" dirty="0">
                <a:latin typeface="Times New Roman" panose="02020603050405020304" pitchFamily="18" charset="0"/>
                <a:cs typeface="Times New Roman" panose="02020603050405020304" pitchFamily="18" charset="0"/>
              </a:rPr>
              <a:t>: Some breeds may have significantly fewer images, leading to biased model predictions. Researchers address this issue through oversampling, augmentation, or weighted loss functions.</a:t>
            </a:r>
          </a:p>
          <a:p>
            <a:r>
              <a:rPr lang="en-US" sz="1600" b="1" dirty="0">
                <a:latin typeface="Times New Roman" panose="02020603050405020304" pitchFamily="18" charset="0"/>
                <a:cs typeface="Times New Roman" panose="02020603050405020304" pitchFamily="18" charset="0"/>
              </a:rPr>
              <a:t>Data Quality:</a:t>
            </a:r>
            <a:r>
              <a:rPr lang="en-US" sz="1600" dirty="0">
                <a:latin typeface="Times New Roman" panose="02020603050405020304" pitchFamily="18" charset="0"/>
                <a:cs typeface="Times New Roman" panose="02020603050405020304" pitchFamily="18" charset="0"/>
              </a:rPr>
              <a:t> Poor image quality, occlusions, or varying lighting conditions may affect classification accuracy.</a:t>
            </a:r>
          </a:p>
          <a:p>
            <a:endParaRPr lang="en-US" sz="1100" dirty="0"/>
          </a:p>
          <a:p>
            <a:endParaRPr lang="en-US" sz="1600" dirty="0"/>
          </a:p>
        </p:txBody>
      </p:sp>
      <p:sp>
        <p:nvSpPr>
          <p:cNvPr id="10" name="Title 1">
            <a:extLst>
              <a:ext uri="{FF2B5EF4-FFF2-40B4-BE49-F238E27FC236}">
                <a16:creationId xmlns:a16="http://schemas.microsoft.com/office/drawing/2014/main" id="{F08118FF-DEB7-C7B1-F217-A5266F801CE9}"/>
              </a:ext>
            </a:extLst>
          </p:cNvPr>
          <p:cNvSpPr txBox="1">
            <a:spLocks/>
          </p:cNvSpPr>
          <p:nvPr/>
        </p:nvSpPr>
        <p:spPr>
          <a:xfrm>
            <a:off x="846589" y="314791"/>
            <a:ext cx="8900604"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a:t>
            </a:r>
            <a:r>
              <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INTRODUCTION</a:t>
            </a:r>
            <a:endPar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70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LITERATURE</a:t>
            </a: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199" y="2225675"/>
            <a:ext cx="10780553" cy="3847953"/>
          </a:xfrm>
        </p:spPr>
        <p:txBody>
          <a:bodyPr>
            <a:noAutofit/>
          </a:bodyPr>
          <a:lstStyle/>
          <a:p>
            <a:pPr algn="just">
              <a:spcAft>
                <a:spcPts val="1800"/>
              </a:spcAft>
            </a:pPr>
            <a:r>
              <a:rPr lang="en-US" sz="1400" dirty="0">
                <a:latin typeface="Times New Roman" panose="02020603050405020304" pitchFamily="18" charset="0"/>
                <a:cs typeface="Times New Roman" panose="02020603050405020304" pitchFamily="18" charset="0"/>
              </a:rPr>
              <a:t>Many previous studies have used deep learning techniques to solve the problem of dog breed classification. </a:t>
            </a:r>
          </a:p>
          <a:p>
            <a:pPr algn="just">
              <a:spcAft>
                <a:spcPts val="1800"/>
              </a:spcAft>
            </a:pPr>
            <a:r>
              <a:rPr lang="en-US" sz="1400" dirty="0">
                <a:latin typeface="Times New Roman" panose="02020603050405020304" pitchFamily="18" charset="0"/>
                <a:cs typeface="Times New Roman" panose="02020603050405020304" pitchFamily="18" charset="0"/>
              </a:rPr>
              <a:t>In the study titled "Breakthrough Conventional Based Approach for Dog Breed Classification Using CNN with Transfer Learning“ the CNN model trained with transfer learning achieved an accuracy rate of 96.75%. (</a:t>
            </a:r>
            <a:r>
              <a:rPr lang="en-US" sz="1400" dirty="0">
                <a:latin typeface="Times New Roman" panose="02020603050405020304" pitchFamily="18" charset="0"/>
                <a:cs typeface="Times New Roman" panose="02020603050405020304" pitchFamily="18" charset="0"/>
                <a:hlinkClick r:id="rId3"/>
              </a:rPr>
              <a:t>https://people.csail.mit.edu/khosla/papers/fgvc2011.pdf</a:t>
            </a:r>
            <a:r>
              <a:rPr lang="en-US" sz="1400" dirty="0">
                <a:latin typeface="Times New Roman" panose="02020603050405020304" pitchFamily="18" charset="0"/>
                <a:cs typeface="Times New Roman" panose="02020603050405020304" pitchFamily="18" charset="0"/>
              </a:rPr>
              <a:t>)  </a:t>
            </a:r>
          </a:p>
          <a:p>
            <a:pPr algn="just">
              <a:spcAft>
                <a:spcPts val="1800"/>
              </a:spcAft>
            </a:pPr>
            <a:r>
              <a:rPr lang="en-US" sz="1400" dirty="0">
                <a:latin typeface="Times New Roman" panose="02020603050405020304" pitchFamily="18" charset="0"/>
                <a:cs typeface="Times New Roman" panose="02020603050405020304" pitchFamily="18" charset="0"/>
              </a:rPr>
              <a:t>Another study, “Dog Identification using Soft Biometrics and Neural Networks,” identified dog breeds using soft biometric features and neural networks and achieved 93% accuracy. (</a:t>
            </a:r>
            <a:r>
              <a:rPr lang="en-US" sz="1400" dirty="0">
                <a:latin typeface="Times New Roman" panose="02020603050405020304" pitchFamily="18" charset="0"/>
                <a:cs typeface="Times New Roman" panose="02020603050405020304" pitchFamily="18" charset="0"/>
                <a:hlinkClick r:id="rId4"/>
              </a:rPr>
              <a:t>https://ieeexplore.ieee.org/abstract/document/8851971</a:t>
            </a:r>
            <a:r>
              <a:rPr lang="en-US" sz="1400" dirty="0">
                <a:latin typeface="Times New Roman" panose="02020603050405020304" pitchFamily="18" charset="0"/>
                <a:cs typeface="Times New Roman" panose="02020603050405020304" pitchFamily="18" charset="0"/>
              </a:rPr>
              <a:t>)</a:t>
            </a:r>
          </a:p>
          <a:p>
            <a:pPr algn="just">
              <a:spcAft>
                <a:spcPts val="1800"/>
              </a:spcAft>
            </a:pPr>
            <a:r>
              <a:rPr lang="en-US" sz="1400" dirty="0">
                <a:latin typeface="Times New Roman" panose="02020603050405020304" pitchFamily="18" charset="0"/>
                <a:cs typeface="Times New Roman" panose="02020603050405020304" pitchFamily="18" charset="0"/>
              </a:rPr>
              <a:t>Moreover, The classification made with traditional methods (HOG and LBP) provided an accuracy rate of 79.25%. This project aims to integrate these methods and further increase their accuracy rates. (</a:t>
            </a:r>
            <a:r>
              <a:rPr lang="en-US" sz="1400" dirty="0">
                <a:latin typeface="Times New Roman" panose="02020603050405020304" pitchFamily="18" charset="0"/>
                <a:cs typeface="Times New Roman" panose="02020603050405020304" pitchFamily="18" charset="0"/>
                <a:hlinkClick r:id="rId5"/>
              </a:rPr>
              <a:t>https://ieeexplore.ieee.org/abstract/document/8929955</a:t>
            </a:r>
            <a:r>
              <a:rPr lang="en-US" sz="1400" dirty="0">
                <a:latin typeface="Times New Roman" panose="02020603050405020304" pitchFamily="18" charset="0"/>
                <a:cs typeface="Times New Roman" panose="02020603050405020304" pitchFamily="18" charset="0"/>
              </a:rPr>
              <a:t>)</a:t>
            </a:r>
          </a:p>
          <a:p>
            <a:pPr marL="0" indent="0" algn="just">
              <a:spcAft>
                <a:spcPts val="1800"/>
              </a:spcAft>
              <a:buNone/>
            </a:pPr>
            <a:r>
              <a:rPr lang="en-US" sz="1400" dirty="0">
                <a:latin typeface="Times New Roman" panose="02020603050405020304" pitchFamily="18" charset="0"/>
                <a:cs typeface="Times New Roman" panose="02020603050405020304" pitchFamily="18" charset="0"/>
              </a:rPr>
              <a:t>CNN-based methods have shown promise in dog breed classification, with pretrained models providing strong baselines. However, challenges like </a:t>
            </a:r>
            <a:r>
              <a:rPr lang="en-US" sz="1400" b="1" dirty="0">
                <a:latin typeface="Times New Roman" panose="02020603050405020304" pitchFamily="18" charset="0"/>
                <a:cs typeface="Times New Roman" panose="02020603050405020304" pitchFamily="18" charset="0"/>
              </a:rPr>
              <a:t>dataset diversity </a:t>
            </a:r>
            <a:r>
              <a:rPr lang="en-US" sz="1400" dirty="0">
                <a:latin typeface="Times New Roman" panose="02020603050405020304" pitchFamily="18" charset="0"/>
                <a:cs typeface="Times New Roman" panose="02020603050405020304" pitchFamily="18" charset="0"/>
              </a:rPr>
              <a:t>and </a:t>
            </a:r>
            <a:r>
              <a:rPr lang="en-US" sz="1400" b="1" dirty="0">
                <a:latin typeface="Times New Roman" panose="02020603050405020304" pitchFamily="18" charset="0"/>
                <a:cs typeface="Times New Roman" panose="02020603050405020304" pitchFamily="18" charset="0"/>
              </a:rPr>
              <a:t>breed similarity </a:t>
            </a:r>
            <a:r>
              <a:rPr lang="en-US" sz="1400" dirty="0">
                <a:latin typeface="Times New Roman" panose="02020603050405020304" pitchFamily="18" charset="0"/>
                <a:cs typeface="Times New Roman" panose="02020603050405020304" pitchFamily="18" charset="0"/>
              </a:rPr>
              <a:t>require innovative solutions, such as ensemble methods or domain-specific fine-tuning, for further improvement</a:t>
            </a:r>
          </a:p>
          <a:p>
            <a:pPr marL="457200" lvl="1" indent="0" algn="just">
              <a:spcAft>
                <a:spcPts val="1800"/>
              </a:spcAf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5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MATERIAL</a:t>
            </a:r>
            <a:r>
              <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
            </a:r>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AND METHODS</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marL="0" indent="0" algn="just">
              <a:spcAft>
                <a:spcPts val="1200"/>
              </a:spcAft>
              <a:buNone/>
            </a:pPr>
            <a:r>
              <a:rPr lang="tr-TR" sz="2400" b="1" dirty="0">
                <a:latin typeface="Times New Roman" panose="02020603050405020304" pitchFamily="18" charset="0"/>
                <a:cs typeface="Times New Roman" panose="02020603050405020304" pitchFamily="18" charset="0"/>
              </a:rPr>
              <a:t>3.1. </a:t>
            </a:r>
            <a:r>
              <a:rPr lang="en-US" sz="2400" b="1" dirty="0">
                <a:latin typeface="Times New Roman" panose="02020603050405020304" pitchFamily="18" charset="0"/>
                <a:cs typeface="Times New Roman" panose="02020603050405020304" pitchFamily="18" charset="0"/>
              </a:rPr>
              <a:t>Materials</a:t>
            </a:r>
          </a:p>
          <a:p>
            <a:r>
              <a:rPr lang="en-US" sz="1600" dirty="0">
                <a:latin typeface="Times New Roman" panose="02020603050405020304" pitchFamily="18" charset="0"/>
                <a:cs typeface="Times New Roman" panose="02020603050405020304" pitchFamily="18" charset="0"/>
              </a:rPr>
              <a:t>In this study, the Stanford Dogs Dataset was used to classify dog breeds. This dataset consists of images of 120 unique dog breeds, with a total of 20,580 data points. The dataset is divided into two main folders: "train" (training) and "test" (testing). The training set contains 12,000 images used for model training, while the test set includes 8,580 images used for model evaluation. The dataset includes multiple images of each dog breed taken from various angles, providing a rich source of data that helps the model perform accurate classifications under different conditions. The images are labeled with the corresponding dog breed, making it ideal for supervised learning tasks.</a:t>
            </a:r>
          </a:p>
          <a:p>
            <a:r>
              <a:rPr lang="en-US" sz="1600" dirty="0">
                <a:latin typeface="Times New Roman" panose="02020603050405020304" pitchFamily="18" charset="0"/>
                <a:cs typeface="Times New Roman" panose="02020603050405020304" pitchFamily="18" charset="0"/>
              </a:rPr>
              <a:t>Other materials used in this study:</a:t>
            </a:r>
          </a:p>
          <a:p>
            <a:pPr lvl="1"/>
            <a:r>
              <a:rPr lang="en-US" sz="1600" b="1" dirty="0">
                <a:latin typeface="Times New Roman" panose="02020603050405020304" pitchFamily="18" charset="0"/>
                <a:cs typeface="Times New Roman" panose="02020603050405020304" pitchFamily="18" charset="0"/>
              </a:rPr>
              <a:t>Software:</a:t>
            </a:r>
            <a:r>
              <a:rPr lang="en-US" sz="1600" dirty="0">
                <a:latin typeface="Times New Roman" panose="02020603050405020304" pitchFamily="18" charset="0"/>
                <a:cs typeface="Times New Roman" panose="02020603050405020304" pitchFamily="18" charset="0"/>
              </a:rPr>
              <a:t> Python programming language and machine learning libraries (such as TensorFlow,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scikit-learn) were used.</a:t>
            </a:r>
          </a:p>
          <a:p>
            <a:pPr lvl="1"/>
            <a:r>
              <a:rPr lang="en-US" sz="1600" b="1" dirty="0">
                <a:latin typeface="Times New Roman" panose="02020603050405020304" pitchFamily="18" charset="0"/>
                <a:cs typeface="Times New Roman" panose="02020603050405020304" pitchFamily="18" charset="0"/>
              </a:rPr>
              <a:t>Hardware:</a:t>
            </a:r>
            <a:r>
              <a:rPr lang="en-US" sz="1600" dirty="0">
                <a:latin typeface="Times New Roman" panose="02020603050405020304" pitchFamily="18" charset="0"/>
                <a:cs typeface="Times New Roman" panose="02020603050405020304" pitchFamily="18" charset="0"/>
              </a:rPr>
              <a:t> The training and modeling processes were conducted on Google </a:t>
            </a:r>
            <a:r>
              <a:rPr lang="en-US" sz="1600" dirty="0" err="1">
                <a:latin typeface="Times New Roman" panose="02020603050405020304" pitchFamily="18" charset="0"/>
                <a:cs typeface="Times New Roman" panose="02020603050405020304" pitchFamily="18" charset="0"/>
              </a:rPr>
              <a:t>Colab</a:t>
            </a:r>
            <a:r>
              <a:rPr lang="en-US" sz="1600" dirty="0">
                <a:latin typeface="Times New Roman" panose="02020603050405020304" pitchFamily="18" charset="0"/>
                <a:cs typeface="Times New Roman" panose="02020603050405020304" pitchFamily="18" charset="0"/>
              </a:rPr>
              <a:t>, utilizing its A100 GPU capabilities for faster computation.</a:t>
            </a:r>
          </a:p>
          <a:p>
            <a:pPr marL="457200" lvl="1" indent="0">
              <a:buNone/>
            </a:pPr>
            <a:endParaRPr lang="en-US" sz="16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Dataset: </a:t>
            </a:r>
            <a:r>
              <a:rPr lang="en-US" sz="1400" dirty="0">
                <a:latin typeface="Times New Roman" panose="02020603050405020304" pitchFamily="18" charset="0"/>
                <a:cs typeface="Times New Roman" panose="02020603050405020304" pitchFamily="18" charset="0"/>
                <a:hlinkClick r:id="rId3"/>
              </a:rPr>
              <a:t>https://www.kaggle.com/datasets/miljan/stanford-dogs-dataset-traintest/data</a:t>
            </a:r>
            <a:endParaRPr lang="en-US" sz="1400" dirty="0">
              <a:latin typeface="Times New Roman" panose="02020603050405020304" pitchFamily="18" charset="0"/>
              <a:cs typeface="Times New Roman" panose="02020603050405020304" pitchFamily="18" charset="0"/>
            </a:endParaRPr>
          </a:p>
          <a:p>
            <a:pPr marL="0" indent="0" algn="just">
              <a:spcAft>
                <a:spcPts val="1200"/>
              </a:spcAft>
              <a:buNone/>
            </a:pPr>
            <a:endParaRPr lang="tr-T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5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EFCBC4-50FE-AF5B-E0DE-25B83A0901AF}"/>
              </a:ext>
            </a:extLst>
          </p:cNvPr>
          <p:cNvSpPr>
            <a:spLocks noGrp="1"/>
          </p:cNvSpPr>
          <p:nvPr>
            <p:ph idx="1"/>
          </p:nvPr>
        </p:nvSpPr>
        <p:spPr>
          <a:xfrm>
            <a:off x="838200" y="1899516"/>
            <a:ext cx="10515600" cy="435133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3.2. Methods</a:t>
            </a:r>
          </a:p>
          <a:p>
            <a:r>
              <a:rPr lang="en-US" sz="1600" dirty="0">
                <a:latin typeface="Times New Roman" panose="02020603050405020304" pitchFamily="18" charset="0"/>
                <a:cs typeface="Times New Roman" panose="02020603050405020304" pitchFamily="18" charset="0"/>
              </a:rPr>
              <a:t>In this study, deep learning models were employed to classify dog breeds using the Stanford Dogs Dataset. The following models were used for image classification:</a:t>
            </a:r>
          </a:p>
          <a:p>
            <a:pPr marL="800100" lvl="1" indent="-342900">
              <a:buFont typeface="+mj-lt"/>
              <a:buAutoNum type="arabicPeriod"/>
            </a:pPr>
            <a:r>
              <a:rPr lang="en-US" sz="1600" b="1" dirty="0">
                <a:latin typeface="Times New Roman" panose="02020603050405020304" pitchFamily="18" charset="0"/>
                <a:cs typeface="Times New Roman" panose="02020603050405020304" pitchFamily="18" charset="0"/>
              </a:rPr>
              <a:t>ResNet50:</a:t>
            </a:r>
            <a:r>
              <a:rPr lang="en-US" sz="1600" dirty="0">
                <a:latin typeface="Times New Roman" panose="02020603050405020304" pitchFamily="18" charset="0"/>
                <a:cs typeface="Times New Roman" panose="02020603050405020304" pitchFamily="18" charset="0"/>
              </a:rPr>
              <a:t> The ResNet50 model, a deep residual network with 50 layers, was used for its ability to address the vanishing gradient problem and its success in image classification tasks. It was fine-tuned using the pre-trained weights from ImageNet, and the model was trained on the dog breed dataset.</a:t>
            </a:r>
          </a:p>
          <a:p>
            <a:pPr marL="800100" lvl="1" indent="-342900">
              <a:buFont typeface="+mj-lt"/>
              <a:buAutoNum type="arabicPeriod"/>
            </a:pPr>
            <a:r>
              <a:rPr lang="en-US" sz="1600" b="1" dirty="0">
                <a:latin typeface="Times New Roman" panose="02020603050405020304" pitchFamily="18" charset="0"/>
                <a:cs typeface="Times New Roman" panose="02020603050405020304" pitchFamily="18" charset="0"/>
              </a:rPr>
              <a:t>VGG19:</a:t>
            </a:r>
            <a:r>
              <a:rPr lang="en-US" sz="1600" dirty="0">
                <a:latin typeface="Times New Roman" panose="02020603050405020304" pitchFamily="18" charset="0"/>
                <a:cs typeface="Times New Roman" panose="02020603050405020304" pitchFamily="18" charset="0"/>
              </a:rPr>
              <a:t> The VGG19 model, known for its simplicity and depth, was used for its effectiveness in feature extraction from images. It consists of 19 layers, and similar to ResNet50, it was fine-tuned using pre-trained weights from ImageNet.</a:t>
            </a:r>
          </a:p>
          <a:p>
            <a:pPr marL="800100" lvl="1" indent="-342900">
              <a:buFont typeface="+mj-lt"/>
              <a:buAutoNum type="arabicPeriod"/>
            </a:pPr>
            <a:r>
              <a:rPr lang="en-US" sz="1600" b="1" dirty="0">
                <a:latin typeface="Times New Roman" panose="02020603050405020304" pitchFamily="18" charset="0"/>
                <a:cs typeface="Times New Roman" panose="02020603050405020304" pitchFamily="18" charset="0"/>
              </a:rPr>
              <a:t>MobileNetV2:</a:t>
            </a:r>
            <a:r>
              <a:rPr lang="en-US" sz="1600" dirty="0">
                <a:latin typeface="Times New Roman" panose="02020603050405020304" pitchFamily="18" charset="0"/>
                <a:cs typeface="Times New Roman" panose="02020603050405020304" pitchFamily="18" charset="0"/>
              </a:rPr>
              <a:t> MobileNetV2 was chosen for its efficiency in mobile and edge computing environments. It is a lightweight model with a smaller number of parameters, making it suitable for faster training and inference while still providing good accuracy in image classification tasks.</a:t>
            </a:r>
          </a:p>
          <a:p>
            <a:pPr marL="800100" lvl="1" indent="-342900">
              <a:buFont typeface="+mj-lt"/>
              <a:buAutoNum type="arabicPeriod"/>
            </a:pPr>
            <a:r>
              <a:rPr lang="en-US" sz="1600" b="1" dirty="0">
                <a:latin typeface="Times New Roman" panose="02020603050405020304" pitchFamily="18" charset="0"/>
                <a:cs typeface="Times New Roman" panose="02020603050405020304" pitchFamily="18" charset="0"/>
              </a:rPr>
              <a:t>Xception:</a:t>
            </a:r>
            <a:r>
              <a:rPr lang="en-US" sz="1600" dirty="0">
                <a:latin typeface="Times New Roman" panose="02020603050405020304" pitchFamily="18" charset="0"/>
                <a:cs typeface="Times New Roman" panose="02020603050405020304" pitchFamily="18" charset="0"/>
              </a:rPr>
              <a:t> Xception, an extension of the Inception architecture, was used for its high performance in image recognition tasks. It uses </a:t>
            </a:r>
            <a:r>
              <a:rPr lang="en-US" sz="1600" dirty="0" err="1">
                <a:latin typeface="Times New Roman" panose="02020603050405020304" pitchFamily="18" charset="0"/>
                <a:cs typeface="Times New Roman" panose="02020603050405020304" pitchFamily="18" charset="0"/>
              </a:rPr>
              <a:t>depthwise</a:t>
            </a:r>
            <a:r>
              <a:rPr lang="en-US" sz="1600" dirty="0">
                <a:latin typeface="Times New Roman" panose="02020603050405020304" pitchFamily="18" charset="0"/>
                <a:cs typeface="Times New Roman" panose="02020603050405020304" pitchFamily="18" charset="0"/>
              </a:rPr>
              <a:t> separable convolutions, making it more efficient in terms of both computation and model size</a:t>
            </a:r>
          </a:p>
          <a:p>
            <a:pPr marL="0" indent="0">
              <a:buNone/>
            </a:pPr>
            <a:endParaRPr lang="en-US" sz="2400" dirty="0"/>
          </a:p>
        </p:txBody>
      </p:sp>
      <p:sp>
        <p:nvSpPr>
          <p:cNvPr id="7" name="Title 1">
            <a:extLst>
              <a:ext uri="{FF2B5EF4-FFF2-40B4-BE49-F238E27FC236}">
                <a16:creationId xmlns:a16="http://schemas.microsoft.com/office/drawing/2014/main" id="{E4FA2BC0-6661-8800-E37B-F8CD82740AC5}"/>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MATERIAL</a:t>
            </a:r>
            <a:r>
              <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
            </a:r>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AND METHODS</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05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t>
            </a:r>
            <a:r>
              <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IMPLEMENTATION</a:t>
            </a: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algn="just">
              <a:spcAft>
                <a:spcPts val="1800"/>
              </a:spcAft>
            </a:pPr>
            <a:r>
              <a:rPr lang="en-US" sz="1600" dirty="0">
                <a:latin typeface="Times New Roman" panose="02020603050405020304" pitchFamily="18" charset="0"/>
                <a:cs typeface="Times New Roman" panose="02020603050405020304" pitchFamily="18" charset="0"/>
              </a:rPr>
              <a:t>In our dataset, we have two folders: "train" and "test." The "train" folder contains 12,000 data points, while the "test" folder has 8,580 data points, which is an unnecessarily large number for testing. To address this issue, we merged all the data points into a single dataset and then shuffled them. After shuffling, we split the dataset into 10 components, each containing 2,058 data points. For training and validation, we used 8 components (7 for training and 1 for validation), while the remaining 2 components were reserved for testing.</a:t>
            </a:r>
          </a:p>
          <a:p>
            <a:pPr algn="just">
              <a:spcAft>
                <a:spcPts val="1800"/>
              </a:spcAft>
            </a:pPr>
            <a:r>
              <a:rPr lang="en-US" sz="1600" dirty="0">
                <a:latin typeface="Times New Roman" panose="02020603050405020304" pitchFamily="18" charset="0"/>
                <a:cs typeface="Times New Roman" panose="02020603050405020304" pitchFamily="18" charset="0"/>
              </a:rPr>
              <a:t>As mentioned before, we used pretrained models such as ResNet50, VGG19, Xception, and MobileNetV2, each fine-tuned to our specific task by modifying the final layer to match the number of classes in our dataset. These models were trained using a combination of the AdamW optimizer and cross-entropy loss. To further enhance our model's performance, we implemented an early stopping mechanism during training to prevent overfitting and ensure that the model does not continue training once the validation loss stops improving. The Early Stopping class monitors the validation loss, and if it doesn't improve after a specified number of epochs (patience), the training is halted. Throughout the training process, we tracked the training and validation loss and accuracy, visualizing the results with plots that help in understanding the model's learning progress.</a:t>
            </a:r>
          </a:p>
          <a:p>
            <a:pPr algn="just">
              <a:spcAft>
                <a:spcPts val="1800"/>
              </a:spcAft>
            </a:pPr>
            <a:r>
              <a:rPr lang="en-US" sz="1600" dirty="0">
                <a:latin typeface="Times New Roman" panose="02020603050405020304" pitchFamily="18" charset="0"/>
                <a:cs typeface="Times New Roman" panose="02020603050405020304" pitchFamily="18" charset="0"/>
              </a:rPr>
              <a:t>This setup, along with early stopping, allowed us to save the best-performing model, which was later used for testing and evaluation.</a:t>
            </a:r>
          </a:p>
          <a:p>
            <a:pPr algn="just">
              <a:spcAft>
                <a:spcPts val="1800"/>
              </a:spcAft>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55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t>
            </a:r>
            <a:r>
              <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IMPLEMENTATION</a:t>
            </a:r>
          </a:p>
        </p:txBody>
      </p:sp>
      <p:sp>
        <p:nvSpPr>
          <p:cNvPr id="21" name="Content Placeholder 20">
            <a:extLst>
              <a:ext uri="{FF2B5EF4-FFF2-40B4-BE49-F238E27FC236}">
                <a16:creationId xmlns:a16="http://schemas.microsoft.com/office/drawing/2014/main" id="{FC4F04F8-3832-9B7B-54D6-44DF35CCDE56}"/>
              </a:ext>
            </a:extLst>
          </p:cNvPr>
          <p:cNvSpPr>
            <a:spLocks noGrp="1"/>
          </p:cNvSpPr>
          <p:nvPr>
            <p:ph idx="1"/>
          </p:nvPr>
        </p:nvSpPr>
        <p:spPr>
          <a:xfrm>
            <a:off x="677944" y="2042441"/>
            <a:ext cx="10515600" cy="1144104"/>
          </a:xfrm>
        </p:spPr>
        <p:txBody>
          <a:bodyPr>
            <a:normAutofit/>
          </a:bodyPr>
          <a:lstStyle/>
          <a:p>
            <a:r>
              <a:rPr lang="en-US" sz="1800" b="1" dirty="0">
                <a:latin typeface="Times New Roman" panose="02020603050405020304" pitchFamily="18" charset="0"/>
                <a:cs typeface="Times New Roman" panose="02020603050405020304" pitchFamily="18" charset="0"/>
              </a:rPr>
              <a:t>Resnet50 model’s Best Result:</a:t>
            </a:r>
          </a:p>
          <a:p>
            <a:pPr lvl="1"/>
            <a:r>
              <a:rPr lang="sv-SE" sz="1200" b="0" i="0" dirty="0">
                <a:effectLst/>
                <a:latin typeface="Times New Roman" panose="02020603050405020304" pitchFamily="18" charset="0"/>
                <a:cs typeface="Times New Roman" panose="02020603050405020304" pitchFamily="18" charset="0"/>
              </a:rPr>
              <a:t>Train Loss: 0.2975, Train Acc: 0.9141</a:t>
            </a:r>
          </a:p>
          <a:p>
            <a:pPr lvl="1"/>
            <a:r>
              <a:rPr lang="sv-SE" sz="1200" b="0" i="0" dirty="0">
                <a:effectLst/>
                <a:latin typeface="Times New Roman" panose="02020603050405020304" pitchFamily="18" charset="0"/>
                <a:cs typeface="Times New Roman" panose="02020603050405020304" pitchFamily="18" charset="0"/>
              </a:rPr>
              <a:t> Val Loss: 0.7313, Val Acc: 0.7741</a:t>
            </a:r>
          </a:p>
          <a:p>
            <a:pPr lvl="1"/>
            <a:r>
              <a:rPr lang="en-US" sz="1200" b="0" i="0" dirty="0">
                <a:effectLst/>
                <a:latin typeface="Times New Roman" panose="02020603050405020304" pitchFamily="18" charset="0"/>
                <a:cs typeface="Times New Roman" panose="02020603050405020304" pitchFamily="18" charset="0"/>
              </a:rPr>
              <a:t>Test Loss: 0.7209, Test Accuracy: 0.7903</a:t>
            </a:r>
            <a:endParaRPr lang="sv-SE" sz="1200" b="0" i="0" dirty="0">
              <a:effectLst/>
              <a:latin typeface="Times New Roman" panose="02020603050405020304" pitchFamily="18" charset="0"/>
              <a:cs typeface="Times New Roman" panose="02020603050405020304" pitchFamily="18" charset="0"/>
            </a:endParaRPr>
          </a:p>
        </p:txBody>
      </p:sp>
      <p:pic>
        <p:nvPicPr>
          <p:cNvPr id="23" name="Picture 22" descr="A graph of a line and a line&#10;&#10;Description automatically generated with medium confidence">
            <a:extLst>
              <a:ext uri="{FF2B5EF4-FFF2-40B4-BE49-F238E27FC236}">
                <a16:creationId xmlns:a16="http://schemas.microsoft.com/office/drawing/2014/main" id="{AAD631FE-C23A-CB83-A7C8-2BB560665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 y="3200400"/>
            <a:ext cx="5486400" cy="2286000"/>
          </a:xfrm>
          <a:prstGeom prst="rect">
            <a:avLst/>
          </a:prstGeom>
        </p:spPr>
      </p:pic>
      <p:pic>
        <p:nvPicPr>
          <p:cNvPr id="25" name="Picture 24" descr="A collage of different dogs&#10;&#10;Description automatically generated">
            <a:extLst>
              <a:ext uri="{FF2B5EF4-FFF2-40B4-BE49-F238E27FC236}">
                <a16:creationId xmlns:a16="http://schemas.microsoft.com/office/drawing/2014/main" id="{0D0C5995-66FE-8102-F37D-2740C7E1C9CA}"/>
              </a:ext>
            </a:extLst>
          </p:cNvPr>
          <p:cNvPicPr>
            <a:picLocks noChangeAspect="1"/>
          </p:cNvPicPr>
          <p:nvPr/>
        </p:nvPicPr>
        <p:blipFill rotWithShape="1">
          <a:blip r:embed="rId4">
            <a:extLst>
              <a:ext uri="{28A0092B-C50C-407E-A947-70E740481C1C}">
                <a14:useLocalDpi xmlns:a14="http://schemas.microsoft.com/office/drawing/2010/main" val="0"/>
              </a:ext>
            </a:extLst>
          </a:blip>
          <a:srcRect b="38076"/>
          <a:stretch/>
        </p:blipFill>
        <p:spPr>
          <a:xfrm>
            <a:off x="6126480" y="1920240"/>
            <a:ext cx="5719026" cy="4572000"/>
          </a:xfrm>
          <a:prstGeom prst="rect">
            <a:avLst/>
          </a:prstGeom>
        </p:spPr>
      </p:pic>
    </p:spTree>
    <p:extLst>
      <p:ext uri="{BB962C8B-B14F-4D97-AF65-F5344CB8AC3E}">
        <p14:creationId xmlns:p14="http://schemas.microsoft.com/office/powerpoint/2010/main" val="3236538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1947</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CONTENTS</vt:lpstr>
      <vt:lpstr>1. INTRODUCTION</vt:lpstr>
      <vt:lpstr>PowerPoint Presentation</vt:lpstr>
      <vt:lpstr>2. LITERATURE</vt:lpstr>
      <vt:lpstr>3. MATERIALS AND METHODS</vt:lpstr>
      <vt:lpstr>3. MATERIALS AND METHODS</vt:lpstr>
      <vt:lpstr>4. IMPLEMENTATION</vt:lpstr>
      <vt:lpstr>4. IMPLEMENTATION</vt:lpstr>
      <vt:lpstr>4. IMPLEMENTATION</vt:lpstr>
      <vt:lpstr>4. IMPLEMENTATION</vt:lpstr>
      <vt:lpstr>4. IMPLEMENTATION</vt:lpstr>
      <vt:lpstr>5. CONCLUSION</vt:lpstr>
      <vt:lpstr>6. FUTURE WORKS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Tarık Koçak</cp:lastModifiedBy>
  <cp:revision>30</cp:revision>
  <dcterms:created xsi:type="dcterms:W3CDTF">2020-01-04T11:06:46Z</dcterms:created>
  <dcterms:modified xsi:type="dcterms:W3CDTF">2024-12-29T12:51:18Z</dcterms:modified>
</cp:coreProperties>
</file>