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5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\Simulation_Trade\Basis\Simulation_Ba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b="1"/>
              <a:t>基差策略权益曲线</a:t>
            </a:r>
            <a:endParaRPr lang="en-US" altLang="zh-CN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净值!$A$5:$A$22</c:f>
              <c:numCache>
                <c:formatCode>m/d/yyyy</c:formatCode>
                <c:ptCount val="18"/>
                <c:pt idx="0">
                  <c:v>43131</c:v>
                </c:pt>
                <c:pt idx="1">
                  <c:v>43132</c:v>
                </c:pt>
                <c:pt idx="2">
                  <c:v>43133</c:v>
                </c:pt>
                <c:pt idx="3">
                  <c:v>43136</c:v>
                </c:pt>
                <c:pt idx="4">
                  <c:v>43137</c:v>
                </c:pt>
                <c:pt idx="5">
                  <c:v>43138</c:v>
                </c:pt>
                <c:pt idx="6">
                  <c:v>43139</c:v>
                </c:pt>
                <c:pt idx="7">
                  <c:v>43140</c:v>
                </c:pt>
                <c:pt idx="8">
                  <c:v>43143</c:v>
                </c:pt>
                <c:pt idx="9">
                  <c:v>43144</c:v>
                </c:pt>
                <c:pt idx="10">
                  <c:v>43145</c:v>
                </c:pt>
                <c:pt idx="11">
                  <c:v>43153</c:v>
                </c:pt>
                <c:pt idx="12">
                  <c:v>43154</c:v>
                </c:pt>
                <c:pt idx="13">
                  <c:v>43157</c:v>
                </c:pt>
                <c:pt idx="14">
                  <c:v>43158</c:v>
                </c:pt>
                <c:pt idx="15">
                  <c:v>43159</c:v>
                </c:pt>
                <c:pt idx="16">
                  <c:v>43160</c:v>
                </c:pt>
                <c:pt idx="17">
                  <c:v>43161</c:v>
                </c:pt>
              </c:numCache>
            </c:numRef>
          </c:cat>
          <c:val>
            <c:numRef>
              <c:f>净值!$B$5:$B$22</c:f>
              <c:numCache>
                <c:formatCode>_ * #,##0_ ;_ * \-#,##0_ ;_ * "-"??_ ;_ @_ </c:formatCode>
                <c:ptCount val="18"/>
                <c:pt idx="0">
                  <c:v>5589832</c:v>
                </c:pt>
                <c:pt idx="1">
                  <c:v>5579241</c:v>
                </c:pt>
                <c:pt idx="2">
                  <c:v>5557681</c:v>
                </c:pt>
                <c:pt idx="3">
                  <c:v>5558068</c:v>
                </c:pt>
                <c:pt idx="4">
                  <c:v>5556305</c:v>
                </c:pt>
                <c:pt idx="5">
                  <c:v>5551055</c:v>
                </c:pt>
                <c:pt idx="6">
                  <c:v>5546532</c:v>
                </c:pt>
                <c:pt idx="7">
                  <c:v>5554791</c:v>
                </c:pt>
                <c:pt idx="8">
                  <c:v>5550851</c:v>
                </c:pt>
                <c:pt idx="9">
                  <c:v>5537479</c:v>
                </c:pt>
                <c:pt idx="10">
                  <c:v>5517289</c:v>
                </c:pt>
                <c:pt idx="11">
                  <c:v>5511469</c:v>
                </c:pt>
                <c:pt idx="12">
                  <c:v>5519409</c:v>
                </c:pt>
                <c:pt idx="13">
                  <c:v>5512178</c:v>
                </c:pt>
                <c:pt idx="14">
                  <c:v>5493539</c:v>
                </c:pt>
                <c:pt idx="15">
                  <c:v>5502709</c:v>
                </c:pt>
                <c:pt idx="16">
                  <c:v>5455160</c:v>
                </c:pt>
                <c:pt idx="17">
                  <c:v>5528341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4306640"/>
        <c:axId val="552019856"/>
      </c:lineChart>
      <c:dateAx>
        <c:axId val="943066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2019856"/>
        <c:crosses val="autoZero"/>
        <c:auto val="1"/>
        <c:lblOffset val="100"/>
        <c:baseTimeUnit val="days"/>
      </c:dateAx>
      <c:valAx>
        <c:axId val="55201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430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42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77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06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4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67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04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90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40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73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01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63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B1468-B315-4341-9C2E-1E624C2A6AE1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54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273826"/>
              </p:ext>
            </p:extLst>
          </p:nvPr>
        </p:nvGraphicFramePr>
        <p:xfrm>
          <a:off x="0" y="657225"/>
          <a:ext cx="4783015" cy="48652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5075"/>
                <a:gridCol w="1442497"/>
                <a:gridCol w="1685443"/>
              </a:tblGrid>
              <a:tr h="2997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2018/2/1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u="none" strike="noStrike">
                          <a:effectLst/>
                          <a:latin typeface="+mj-ea"/>
                          <a:ea typeface="+mj-ea"/>
                        </a:rPr>
                        <a:t>5,579,241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0.9955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  <a:tr h="2997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2018/2/2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5,557,681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+mj-ea"/>
                          <a:ea typeface="+mj-ea"/>
                        </a:rPr>
                        <a:t>0.9917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  <a:tr h="2997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+mj-ea"/>
                          <a:ea typeface="+mj-ea"/>
                        </a:rPr>
                        <a:t>2018/2/5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5,558,068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+mj-ea"/>
                          <a:ea typeface="+mj-ea"/>
                        </a:rPr>
                        <a:t>0.9917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  <a:tr h="2997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2018/2/6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5,556,305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+mj-ea"/>
                          <a:ea typeface="+mj-ea"/>
                        </a:rPr>
                        <a:t>0.9914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  <a:tr h="2997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2018/2/7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5,551,055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+mj-ea"/>
                          <a:ea typeface="+mj-ea"/>
                        </a:rPr>
                        <a:t>0.9905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  <a:tr h="2997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+mj-ea"/>
                          <a:ea typeface="+mj-ea"/>
                        </a:rPr>
                        <a:t>2018/2/8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5,546,532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0.9897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  <a:tr h="2997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+mj-ea"/>
                          <a:ea typeface="+mj-ea"/>
                        </a:rPr>
                        <a:t>2018/2/9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5,554,791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0.9911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  <a:tr h="2997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+mj-ea"/>
                          <a:ea typeface="+mj-ea"/>
                        </a:rPr>
                        <a:t>2018/2/12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5,550,851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0.9904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  <a:tr h="2997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+mj-ea"/>
                          <a:ea typeface="+mj-ea"/>
                        </a:rPr>
                        <a:t>2018/2/13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5,537,479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0.9881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  <a:tr h="2997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2018/2/14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5,517,289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0.9845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  <a:tr h="2997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2018/2/22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5,511,469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0.9834</a:t>
                      </a:r>
                    </a:p>
                  </a:txBody>
                  <a:tcPr marL="9525" marR="9525" marT="9525" marB="0" anchor="ctr"/>
                </a:tc>
              </a:tr>
              <a:tr h="2997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2018/2/23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5,519,409 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0.9848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2997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2018/2/26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5,512,178 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0.9835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2997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2018/2/27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5,493,539 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0.9802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9992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2018/2/28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5,451,121 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0.9726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12296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2018/3/1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5,455,160 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0.9734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2018/3/2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5,528,341 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0.9864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096125"/>
              </p:ext>
            </p:extLst>
          </p:nvPr>
        </p:nvGraphicFramePr>
        <p:xfrm>
          <a:off x="4848045" y="793630"/>
          <a:ext cx="7202068" cy="4471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1741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881088"/>
              </p:ext>
            </p:extLst>
          </p:nvPr>
        </p:nvGraphicFramePr>
        <p:xfrm>
          <a:off x="1794289" y="0"/>
          <a:ext cx="8472148" cy="1560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3628"/>
                <a:gridCol w="725852"/>
                <a:gridCol w="725852"/>
                <a:gridCol w="725852"/>
                <a:gridCol w="725852"/>
                <a:gridCol w="725852"/>
                <a:gridCol w="725852"/>
                <a:gridCol w="725852"/>
                <a:gridCol w="725852"/>
                <a:gridCol w="725852"/>
                <a:gridCol w="725852"/>
              </a:tblGrid>
              <a:tr h="13908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多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空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2018/2/23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MA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A 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11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2018/2/26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CU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55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ZC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69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 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2018/2/27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MA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67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ZC 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84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2018/2/28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MA 27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80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ZC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101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MA 27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80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ZC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101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MA 27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80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ZC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101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7" y="1611596"/>
            <a:ext cx="9822472" cy="524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17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12169"/>
              </p:ext>
            </p:extLst>
          </p:nvPr>
        </p:nvGraphicFramePr>
        <p:xfrm>
          <a:off x="1794289" y="0"/>
          <a:ext cx="8472148" cy="1560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3628"/>
                <a:gridCol w="725852"/>
                <a:gridCol w="725852"/>
                <a:gridCol w="725852"/>
                <a:gridCol w="725852"/>
                <a:gridCol w="725852"/>
                <a:gridCol w="725852"/>
                <a:gridCol w="725852"/>
                <a:gridCol w="725852"/>
                <a:gridCol w="725852"/>
                <a:gridCol w="725852"/>
              </a:tblGrid>
              <a:tr h="13908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多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空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2018/2/23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MA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A 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11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2018/2/26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CU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55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ZC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69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 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2018/2/27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MA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67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ZC 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84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2018/2/28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MA 27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80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ZC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101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MA 27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80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ZC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101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MA 27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80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ZC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101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9" y="1564634"/>
            <a:ext cx="9910395" cy="529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46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985282"/>
              </p:ext>
            </p:extLst>
          </p:nvPr>
        </p:nvGraphicFramePr>
        <p:xfrm>
          <a:off x="1794289" y="0"/>
          <a:ext cx="8472148" cy="1560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3628"/>
                <a:gridCol w="725852"/>
                <a:gridCol w="725852"/>
                <a:gridCol w="725852"/>
                <a:gridCol w="725852"/>
                <a:gridCol w="725852"/>
                <a:gridCol w="725852"/>
                <a:gridCol w="725852"/>
                <a:gridCol w="725852"/>
                <a:gridCol w="725852"/>
                <a:gridCol w="725852"/>
              </a:tblGrid>
              <a:tr h="13908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多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空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2018/2/23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MA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A 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11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2018/2/26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CU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55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ZC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69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 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2018/2/27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MA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67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ZC 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84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2018/2/28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MA 27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80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ZC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101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MA 27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80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ZC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101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MA 27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80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ZC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101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40" y="1577216"/>
            <a:ext cx="9886838" cy="528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6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974375"/>
              </p:ext>
            </p:extLst>
          </p:nvPr>
        </p:nvGraphicFramePr>
        <p:xfrm>
          <a:off x="1794289" y="0"/>
          <a:ext cx="8472148" cy="1560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3628"/>
                <a:gridCol w="725852"/>
                <a:gridCol w="725852"/>
                <a:gridCol w="725852"/>
                <a:gridCol w="725852"/>
                <a:gridCol w="725852"/>
                <a:gridCol w="725852"/>
                <a:gridCol w="725852"/>
                <a:gridCol w="725852"/>
                <a:gridCol w="725852"/>
                <a:gridCol w="725852"/>
              </a:tblGrid>
              <a:tr h="13908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多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空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2018/2/23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MA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A 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11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2018/2/26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CU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55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ZC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69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 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2018/2/27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MA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67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ZC 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84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2018/2/28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MA 27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80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ZC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101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MA 27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80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ZC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101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MA 27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80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ZC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101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87" y="1577752"/>
            <a:ext cx="9885836" cy="528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5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42" y="1477107"/>
            <a:ext cx="11302194" cy="357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7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253381"/>
              </p:ext>
            </p:extLst>
          </p:nvPr>
        </p:nvGraphicFramePr>
        <p:xfrm>
          <a:off x="374524" y="1757211"/>
          <a:ext cx="11530936" cy="26047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796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</a:tblGrid>
              <a:tr h="43830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　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多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空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2018/2/23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MA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A 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11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I 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2018/2/26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CU</a:t>
                      </a:r>
                      <a:r>
                        <a:rPr lang="en-US" sz="18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C 55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ZC</a:t>
                      </a:r>
                      <a:r>
                        <a:rPr lang="en-US" sz="18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31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69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RU 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J 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47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2018/2/27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MA 23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C 67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ZC 38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84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RU 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2018/2/28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MA 27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C 80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ZC 23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101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RU 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2018/3/1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MA 27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C 80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ZC 23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101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RU 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MA 27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C 80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ZC 23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101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RU 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84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711753"/>
              </p:ext>
            </p:extLst>
          </p:nvPr>
        </p:nvGraphicFramePr>
        <p:xfrm>
          <a:off x="1794289" y="0"/>
          <a:ext cx="8472148" cy="1560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3628"/>
                <a:gridCol w="725852"/>
                <a:gridCol w="725852"/>
                <a:gridCol w="725852"/>
                <a:gridCol w="725852"/>
                <a:gridCol w="725852"/>
                <a:gridCol w="725852"/>
                <a:gridCol w="725852"/>
                <a:gridCol w="725852"/>
                <a:gridCol w="725852"/>
                <a:gridCol w="725852"/>
              </a:tblGrid>
              <a:tr h="13908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多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空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2018/2/23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MA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A 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11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2018/2/26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CU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55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ZC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69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 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2018/2/27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MA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67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ZC 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84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2018/2/28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MA 27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80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ZC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101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MA 27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80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ZC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101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MA 27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80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ZC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101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95" y="1556880"/>
            <a:ext cx="9924914" cy="530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690385"/>
              </p:ext>
            </p:extLst>
          </p:nvPr>
        </p:nvGraphicFramePr>
        <p:xfrm>
          <a:off x="1794289" y="0"/>
          <a:ext cx="8472148" cy="1560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3628"/>
                <a:gridCol w="725852"/>
                <a:gridCol w="725852"/>
                <a:gridCol w="725852"/>
                <a:gridCol w="725852"/>
                <a:gridCol w="725852"/>
                <a:gridCol w="725852"/>
                <a:gridCol w="725852"/>
                <a:gridCol w="725852"/>
                <a:gridCol w="725852"/>
                <a:gridCol w="725852"/>
              </a:tblGrid>
              <a:tr h="139086"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u="none" strike="noStrike" dirty="0">
                        <a:effectLst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多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空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2018/2/23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MA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A 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11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2018/2/26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CU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55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ZC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69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 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2018/2/27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MA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67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ZC 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84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2018/2/28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MA 27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80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ZC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101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MA 27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80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ZC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101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MA 27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80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ZC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101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39" y="1552755"/>
            <a:ext cx="9932636" cy="530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9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759701"/>
              </p:ext>
            </p:extLst>
          </p:nvPr>
        </p:nvGraphicFramePr>
        <p:xfrm>
          <a:off x="1794289" y="8626"/>
          <a:ext cx="8472148" cy="1560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3628"/>
                <a:gridCol w="725852"/>
                <a:gridCol w="725852"/>
                <a:gridCol w="725852"/>
                <a:gridCol w="725852"/>
                <a:gridCol w="725852"/>
                <a:gridCol w="725852"/>
                <a:gridCol w="725852"/>
                <a:gridCol w="725852"/>
                <a:gridCol w="725852"/>
                <a:gridCol w="725852"/>
              </a:tblGrid>
              <a:tr h="13908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多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空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2018/2/23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MA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A 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11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2018/2/26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CU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55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ZC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69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 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2018/2/27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MA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67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ZC 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84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2018/2/28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MA 27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80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ZC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101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MA 27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80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ZC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101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MA 27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80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ZC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101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54" y="1582615"/>
            <a:ext cx="9876731" cy="527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9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223656"/>
              </p:ext>
            </p:extLst>
          </p:nvPr>
        </p:nvGraphicFramePr>
        <p:xfrm>
          <a:off x="1794289" y="0"/>
          <a:ext cx="8472148" cy="1560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3628"/>
                <a:gridCol w="725852"/>
                <a:gridCol w="725852"/>
                <a:gridCol w="725852"/>
                <a:gridCol w="725852"/>
                <a:gridCol w="725852"/>
                <a:gridCol w="725852"/>
                <a:gridCol w="725852"/>
                <a:gridCol w="725852"/>
                <a:gridCol w="725852"/>
                <a:gridCol w="725852"/>
              </a:tblGrid>
              <a:tr h="13908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多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空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2018/2/23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MA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A 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11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2018/2/26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CU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55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ZC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69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 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2018/2/27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MA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67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ZC 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84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2018/2/28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MA 27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80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ZC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101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MA 27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80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ZC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101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MA 27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80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ZC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101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96" y="1540873"/>
            <a:ext cx="9954883" cy="531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62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226946"/>
              </p:ext>
            </p:extLst>
          </p:nvPr>
        </p:nvGraphicFramePr>
        <p:xfrm>
          <a:off x="1794289" y="0"/>
          <a:ext cx="8472148" cy="1560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3628"/>
                <a:gridCol w="725852"/>
                <a:gridCol w="725852"/>
                <a:gridCol w="725852"/>
                <a:gridCol w="725852"/>
                <a:gridCol w="725852"/>
                <a:gridCol w="725852"/>
                <a:gridCol w="725852"/>
                <a:gridCol w="725852"/>
                <a:gridCol w="725852"/>
                <a:gridCol w="725852"/>
              </a:tblGrid>
              <a:tr h="13908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多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空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2018/2/23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MA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A 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11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2018/2/26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CU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55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ZC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69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 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2018/2/27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MA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67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ZC 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84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2018/2/28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MA 27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80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ZC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101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MA 27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80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ZC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101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MA 27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80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ZC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101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83" y="1541935"/>
            <a:ext cx="9952894" cy="531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727914"/>
              </p:ext>
            </p:extLst>
          </p:nvPr>
        </p:nvGraphicFramePr>
        <p:xfrm>
          <a:off x="1794289" y="0"/>
          <a:ext cx="8472148" cy="1560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3628"/>
                <a:gridCol w="725852"/>
                <a:gridCol w="725852"/>
                <a:gridCol w="725852"/>
                <a:gridCol w="725852"/>
                <a:gridCol w="725852"/>
                <a:gridCol w="725852"/>
                <a:gridCol w="725852"/>
                <a:gridCol w="725852"/>
                <a:gridCol w="725852"/>
                <a:gridCol w="725852"/>
              </a:tblGrid>
              <a:tr h="13908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多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空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2018/2/23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MA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A 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11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2018/2/26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CU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55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ZC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69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 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2018/2/27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MA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67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ZC 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84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2018/2/28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MA 27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80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ZC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101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MA 27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80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ZC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101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MA 27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C 80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ZC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101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RU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07" y="1541153"/>
            <a:ext cx="9954358" cy="531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6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1481</Words>
  <Application>Microsoft Office PowerPoint</Application>
  <PresentationFormat>宽屏</PresentationFormat>
  <Paragraphs>810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19</cp:revision>
  <dcterms:created xsi:type="dcterms:W3CDTF">2018-02-22T02:18:44Z</dcterms:created>
  <dcterms:modified xsi:type="dcterms:W3CDTF">2018-03-02T07:16:01Z</dcterms:modified>
</cp:coreProperties>
</file>