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7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ork\Simulation_Trade\Basis\Simulation_Ba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基差策略权益曲线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净值!$A$5:$A$40</c:f>
              <c:numCache>
                <c:formatCode>m/d/yyyy</c:formatCode>
                <c:ptCount val="36"/>
                <c:pt idx="0">
                  <c:v>43131</c:v>
                </c:pt>
                <c:pt idx="1">
                  <c:v>43132</c:v>
                </c:pt>
                <c:pt idx="2">
                  <c:v>43133</c:v>
                </c:pt>
                <c:pt idx="3">
                  <c:v>43136</c:v>
                </c:pt>
                <c:pt idx="4">
                  <c:v>43137</c:v>
                </c:pt>
                <c:pt idx="5">
                  <c:v>43138</c:v>
                </c:pt>
                <c:pt idx="6">
                  <c:v>43139</c:v>
                </c:pt>
                <c:pt idx="7">
                  <c:v>43140</c:v>
                </c:pt>
                <c:pt idx="8">
                  <c:v>43143</c:v>
                </c:pt>
                <c:pt idx="9">
                  <c:v>43144</c:v>
                </c:pt>
                <c:pt idx="10">
                  <c:v>43145</c:v>
                </c:pt>
                <c:pt idx="11">
                  <c:v>43153</c:v>
                </c:pt>
                <c:pt idx="12">
                  <c:v>43154</c:v>
                </c:pt>
                <c:pt idx="13">
                  <c:v>43157</c:v>
                </c:pt>
                <c:pt idx="14">
                  <c:v>43158</c:v>
                </c:pt>
                <c:pt idx="15">
                  <c:v>43159</c:v>
                </c:pt>
                <c:pt idx="16">
                  <c:v>43160</c:v>
                </c:pt>
                <c:pt idx="17">
                  <c:v>43161</c:v>
                </c:pt>
                <c:pt idx="18">
                  <c:v>43164</c:v>
                </c:pt>
                <c:pt idx="19">
                  <c:v>43165</c:v>
                </c:pt>
                <c:pt idx="20">
                  <c:v>43166</c:v>
                </c:pt>
                <c:pt idx="21">
                  <c:v>43167</c:v>
                </c:pt>
                <c:pt idx="22">
                  <c:v>43168</c:v>
                </c:pt>
                <c:pt idx="23">
                  <c:v>43171</c:v>
                </c:pt>
                <c:pt idx="24">
                  <c:v>43172</c:v>
                </c:pt>
                <c:pt idx="25">
                  <c:v>43173</c:v>
                </c:pt>
                <c:pt idx="26">
                  <c:v>43174</c:v>
                </c:pt>
                <c:pt idx="27">
                  <c:v>43175</c:v>
                </c:pt>
                <c:pt idx="28">
                  <c:v>43178</c:v>
                </c:pt>
                <c:pt idx="29">
                  <c:v>43179</c:v>
                </c:pt>
                <c:pt idx="30">
                  <c:v>43181</c:v>
                </c:pt>
                <c:pt idx="31">
                  <c:v>43182</c:v>
                </c:pt>
                <c:pt idx="32">
                  <c:v>43185</c:v>
                </c:pt>
                <c:pt idx="33">
                  <c:v>43186</c:v>
                </c:pt>
                <c:pt idx="34">
                  <c:v>43187</c:v>
                </c:pt>
                <c:pt idx="35">
                  <c:v>43188</c:v>
                </c:pt>
              </c:numCache>
            </c:numRef>
          </c:cat>
          <c:val>
            <c:numRef>
              <c:f>净值!$B$5:$B$40</c:f>
              <c:numCache>
                <c:formatCode>_ * #,##0_ ;_ * \-#,##0_ ;_ * "-"??_ ;_ @_ </c:formatCode>
                <c:ptCount val="36"/>
                <c:pt idx="0">
                  <c:v>5589832</c:v>
                </c:pt>
                <c:pt idx="1">
                  <c:v>5579241</c:v>
                </c:pt>
                <c:pt idx="2">
                  <c:v>5557681</c:v>
                </c:pt>
                <c:pt idx="3">
                  <c:v>5558068</c:v>
                </c:pt>
                <c:pt idx="4">
                  <c:v>5556305</c:v>
                </c:pt>
                <c:pt idx="5">
                  <c:v>5551055</c:v>
                </c:pt>
                <c:pt idx="6">
                  <c:v>5546532</c:v>
                </c:pt>
                <c:pt idx="7">
                  <c:v>5554791</c:v>
                </c:pt>
                <c:pt idx="8">
                  <c:v>5550851</c:v>
                </c:pt>
                <c:pt idx="9">
                  <c:v>5537479</c:v>
                </c:pt>
                <c:pt idx="10">
                  <c:v>5517289</c:v>
                </c:pt>
                <c:pt idx="11">
                  <c:v>5511469</c:v>
                </c:pt>
                <c:pt idx="12">
                  <c:v>5519409</c:v>
                </c:pt>
                <c:pt idx="13">
                  <c:v>5512178</c:v>
                </c:pt>
                <c:pt idx="14">
                  <c:v>5493539</c:v>
                </c:pt>
                <c:pt idx="15">
                  <c:v>5502709</c:v>
                </c:pt>
                <c:pt idx="16">
                  <c:v>5455160</c:v>
                </c:pt>
                <c:pt idx="17">
                  <c:v>5528341</c:v>
                </c:pt>
                <c:pt idx="18">
                  <c:v>5594705</c:v>
                </c:pt>
                <c:pt idx="19">
                  <c:v>5574198</c:v>
                </c:pt>
                <c:pt idx="20">
                  <c:v>5604871</c:v>
                </c:pt>
                <c:pt idx="21">
                  <c:v>5725125</c:v>
                </c:pt>
                <c:pt idx="22">
                  <c:v>5787555</c:v>
                </c:pt>
                <c:pt idx="23">
                  <c:v>5823430</c:v>
                </c:pt>
                <c:pt idx="24">
                  <c:v>5837690</c:v>
                </c:pt>
                <c:pt idx="25">
                  <c:v>5771800</c:v>
                </c:pt>
                <c:pt idx="26">
                  <c:v>5797110</c:v>
                </c:pt>
                <c:pt idx="27">
                  <c:v>5823900</c:v>
                </c:pt>
                <c:pt idx="28">
                  <c:v>5944660</c:v>
                </c:pt>
                <c:pt idx="29">
                  <c:v>5890890</c:v>
                </c:pt>
                <c:pt idx="30">
                  <c:v>5771330</c:v>
                </c:pt>
                <c:pt idx="31">
                  <c:v>5889394</c:v>
                </c:pt>
                <c:pt idx="32">
                  <c:v>5866400</c:v>
                </c:pt>
                <c:pt idx="33">
                  <c:v>5825510</c:v>
                </c:pt>
                <c:pt idx="34">
                  <c:v>5813110</c:v>
                </c:pt>
                <c:pt idx="35">
                  <c:v>5832010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1347744"/>
        <c:axId val="331347184"/>
      </c:lineChart>
      <c:dateAx>
        <c:axId val="3313477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1347184"/>
        <c:crosses val="autoZero"/>
        <c:auto val="1"/>
        <c:lblOffset val="100"/>
        <c:baseTimeUnit val="days"/>
      </c:dateAx>
      <c:valAx>
        <c:axId val="33134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134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2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7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6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7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0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73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1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468-B315-4341-9C2E-1E624C2A6AE1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63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B1468-B315-4341-9C2E-1E624C2A6AE1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686D-74FF-4FCB-94B4-A562A2AC0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4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239352"/>
              </p:ext>
            </p:extLst>
          </p:nvPr>
        </p:nvGraphicFramePr>
        <p:xfrm>
          <a:off x="167314" y="199529"/>
          <a:ext cx="3870145" cy="5572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083"/>
                <a:gridCol w="1749979"/>
                <a:gridCol w="1060083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2018/2/5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5,558,068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0.9917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2018/2/6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5,556,305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0.9914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2018/2/7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5,551,055 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0.9905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2018/2/8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5,546,532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0.9897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2018/2/9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5,554,791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0.9911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2018/3/1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5,455,160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0.9734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2018/3/2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5,528,341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0.9864232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2018/3/5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5,594,705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0.9983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2018/3/6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5,574,198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0.9946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2018/3/7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5,604,871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1.0001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2018/3/8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5,725,125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1.0215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  <a:latin typeface="+mj-ea"/>
                          <a:ea typeface="+mj-ea"/>
                        </a:rPr>
                        <a:t>2018/3/9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5,787,555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1.0327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2018/3/12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5,823,430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  <a:latin typeface="+mj-ea"/>
                          <a:ea typeface="+mj-ea"/>
                        </a:rPr>
                        <a:t>1.0391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2018/3/13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5,837,690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1.0416</a:t>
                      </a: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2018/3/14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5,771,800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1.0299</a:t>
                      </a: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2018/3/15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5,797,110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1.0344</a:t>
                      </a: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2018/3/16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5,823,900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1.0392</a:t>
                      </a: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2018/3/19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5,944,660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1.0607</a:t>
                      </a: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2018/3/20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5,890,890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1.0511</a:t>
                      </a:r>
                    </a:p>
                  </a:txBody>
                  <a:tcPr marL="9525" marR="9525" marT="9525" marB="0" anchor="b"/>
                </a:tc>
              </a:tr>
              <a:tr h="371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2018/3/22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5,771,330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1.0298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b"/>
                </a:tc>
              </a:tr>
              <a:tr h="1857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2018/3/23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5,889,394 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1.050846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2018/3/26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5,866,400 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1.0467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2018/3/27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5,825,510 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1.0394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2018/3/28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5,813,110 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1.0372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2018/3/29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1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5,832,010 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1.0406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380997"/>
              </p:ext>
            </p:extLst>
          </p:nvPr>
        </p:nvGraphicFramePr>
        <p:xfrm>
          <a:off x="4320245" y="1143492"/>
          <a:ext cx="7629524" cy="427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174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338736"/>
              </p:ext>
            </p:extLst>
          </p:nvPr>
        </p:nvGraphicFramePr>
        <p:xfrm>
          <a:off x="1760008" y="0"/>
          <a:ext cx="895205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373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</a:tblGrid>
              <a:tr h="23648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多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空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143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53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JM 13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2018/3/28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2018/3/29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52" y="1711831"/>
            <a:ext cx="9634809" cy="514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4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66246"/>
              </p:ext>
            </p:extLst>
          </p:nvPr>
        </p:nvGraphicFramePr>
        <p:xfrm>
          <a:off x="1760008" y="0"/>
          <a:ext cx="895205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373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</a:tblGrid>
              <a:tr h="23648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多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空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143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53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JM 13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2018/3/28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2018/3/29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10" y="1721231"/>
            <a:ext cx="9617211" cy="513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2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176139"/>
              </p:ext>
            </p:extLst>
          </p:nvPr>
        </p:nvGraphicFramePr>
        <p:xfrm>
          <a:off x="1760008" y="0"/>
          <a:ext cx="895205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373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</a:tblGrid>
              <a:tr h="23648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多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空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143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53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JM 13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2018/3/28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2018/3/29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08" y="1726192"/>
            <a:ext cx="9607923" cy="51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61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85406"/>
              </p:ext>
            </p:extLst>
          </p:nvPr>
        </p:nvGraphicFramePr>
        <p:xfrm>
          <a:off x="1760008" y="0"/>
          <a:ext cx="895205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373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</a:tblGrid>
              <a:tr h="23648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多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空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143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53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JM 13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2018/3/28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2018/3/29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77" y="1724306"/>
            <a:ext cx="9611454" cy="513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9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8" y="1650124"/>
            <a:ext cx="11717618" cy="331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7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89542"/>
              </p:ext>
            </p:extLst>
          </p:nvPr>
        </p:nvGraphicFramePr>
        <p:xfrm>
          <a:off x="374524" y="1757211"/>
          <a:ext cx="11530936" cy="22436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796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  <a:gridCol w="987914"/>
              </a:tblGrid>
              <a:tr h="43830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多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空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143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53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JM 13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2018/3/28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2018/3/29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84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05516"/>
              </p:ext>
            </p:extLst>
          </p:nvPr>
        </p:nvGraphicFramePr>
        <p:xfrm>
          <a:off x="1760008" y="0"/>
          <a:ext cx="895205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373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</a:tblGrid>
              <a:tr h="23648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多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空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143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53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JM 13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2018/3/28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2018/3/29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973" y="1727811"/>
            <a:ext cx="9604890" cy="51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22232"/>
              </p:ext>
            </p:extLst>
          </p:nvPr>
        </p:nvGraphicFramePr>
        <p:xfrm>
          <a:off x="1760008" y="0"/>
          <a:ext cx="895205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373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</a:tblGrid>
              <a:tr h="23648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多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空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143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53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JM 13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2018/3/28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2018/3/29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00" y="1702889"/>
            <a:ext cx="9651551" cy="515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9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261575"/>
              </p:ext>
            </p:extLst>
          </p:nvPr>
        </p:nvGraphicFramePr>
        <p:xfrm>
          <a:off x="1760008" y="0"/>
          <a:ext cx="895205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373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</a:tblGrid>
              <a:tr h="23648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多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空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143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53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JM 13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2018/3/28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2018/3/29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84" y="1722797"/>
            <a:ext cx="9614278" cy="513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4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88269"/>
              </p:ext>
            </p:extLst>
          </p:nvPr>
        </p:nvGraphicFramePr>
        <p:xfrm>
          <a:off x="1760008" y="0"/>
          <a:ext cx="895205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373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</a:tblGrid>
              <a:tr h="23648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多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空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143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53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JM 13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2018/3/28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2018/3/29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278" y="1700929"/>
            <a:ext cx="9655219" cy="51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5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27858"/>
              </p:ext>
            </p:extLst>
          </p:nvPr>
        </p:nvGraphicFramePr>
        <p:xfrm>
          <a:off x="1760008" y="0"/>
          <a:ext cx="895205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373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</a:tblGrid>
              <a:tr h="23648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多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空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143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53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JM 13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2018/3/28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2018/3/29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23" y="1721230"/>
            <a:ext cx="9617212" cy="513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4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12011"/>
              </p:ext>
            </p:extLst>
          </p:nvPr>
        </p:nvGraphicFramePr>
        <p:xfrm>
          <a:off x="1760008" y="0"/>
          <a:ext cx="895205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373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  <a:gridCol w="766968"/>
              </a:tblGrid>
              <a:tr h="23648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多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空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143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J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53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38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JM 13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17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 smtClean="0">
                          <a:effectLst/>
                          <a:latin typeface="+mn-lt"/>
                        </a:rPr>
                        <a:t>2018/3/28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2018/3/29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FG 81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ZC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TA 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RU </a:t>
                      </a:r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SR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RB 66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P 44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RM 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n-lt"/>
                        </a:rPr>
                        <a:t>Y 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856" y="1704520"/>
            <a:ext cx="9648496" cy="5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8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1282</Words>
  <Application>Microsoft Office PowerPoint</Application>
  <PresentationFormat>宽屏</PresentationFormat>
  <Paragraphs>714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28</cp:revision>
  <dcterms:created xsi:type="dcterms:W3CDTF">2018-02-22T02:18:44Z</dcterms:created>
  <dcterms:modified xsi:type="dcterms:W3CDTF">2018-03-29T07:25:40Z</dcterms:modified>
</cp:coreProperties>
</file>