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4" r:id="rId13"/>
    <p:sldId id="285" r:id="rId14"/>
    <p:sldId id="28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Work\Simulation_Trade\Basis\Simulation_Ba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b="1"/>
              <a:t>基差策略权益曲线</a:t>
            </a:r>
            <a:endParaRPr lang="en-US" altLang="zh-CN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净值!$A$5:$A$58</c:f>
              <c:numCache>
                <c:formatCode>m/d/yyyy</c:formatCode>
                <c:ptCount val="54"/>
                <c:pt idx="0">
                  <c:v>43131</c:v>
                </c:pt>
                <c:pt idx="1">
                  <c:v>43132</c:v>
                </c:pt>
                <c:pt idx="2">
                  <c:v>43133</c:v>
                </c:pt>
                <c:pt idx="3">
                  <c:v>43136</c:v>
                </c:pt>
                <c:pt idx="4">
                  <c:v>43137</c:v>
                </c:pt>
                <c:pt idx="5">
                  <c:v>43138</c:v>
                </c:pt>
                <c:pt idx="6">
                  <c:v>43139</c:v>
                </c:pt>
                <c:pt idx="7">
                  <c:v>43140</c:v>
                </c:pt>
                <c:pt idx="8">
                  <c:v>43143</c:v>
                </c:pt>
                <c:pt idx="9">
                  <c:v>43144</c:v>
                </c:pt>
                <c:pt idx="10">
                  <c:v>43145</c:v>
                </c:pt>
                <c:pt idx="11">
                  <c:v>43153</c:v>
                </c:pt>
                <c:pt idx="12">
                  <c:v>43154</c:v>
                </c:pt>
                <c:pt idx="13">
                  <c:v>43157</c:v>
                </c:pt>
                <c:pt idx="14">
                  <c:v>43158</c:v>
                </c:pt>
                <c:pt idx="15">
                  <c:v>43159</c:v>
                </c:pt>
                <c:pt idx="16">
                  <c:v>43160</c:v>
                </c:pt>
                <c:pt idx="17">
                  <c:v>43161</c:v>
                </c:pt>
                <c:pt idx="18">
                  <c:v>43164</c:v>
                </c:pt>
                <c:pt idx="19">
                  <c:v>43165</c:v>
                </c:pt>
                <c:pt idx="20">
                  <c:v>43166</c:v>
                </c:pt>
                <c:pt idx="21">
                  <c:v>43167</c:v>
                </c:pt>
                <c:pt idx="22">
                  <c:v>43168</c:v>
                </c:pt>
                <c:pt idx="23">
                  <c:v>43171</c:v>
                </c:pt>
                <c:pt idx="24">
                  <c:v>43172</c:v>
                </c:pt>
                <c:pt idx="25">
                  <c:v>43173</c:v>
                </c:pt>
                <c:pt idx="26">
                  <c:v>43174</c:v>
                </c:pt>
                <c:pt idx="27">
                  <c:v>43175</c:v>
                </c:pt>
                <c:pt idx="28">
                  <c:v>43178</c:v>
                </c:pt>
                <c:pt idx="29">
                  <c:v>43179</c:v>
                </c:pt>
                <c:pt idx="30">
                  <c:v>43181</c:v>
                </c:pt>
                <c:pt idx="31">
                  <c:v>43182</c:v>
                </c:pt>
                <c:pt idx="32">
                  <c:v>43185</c:v>
                </c:pt>
                <c:pt idx="33">
                  <c:v>43186</c:v>
                </c:pt>
                <c:pt idx="34">
                  <c:v>43187</c:v>
                </c:pt>
                <c:pt idx="35">
                  <c:v>43188</c:v>
                </c:pt>
                <c:pt idx="36">
                  <c:v>43189</c:v>
                </c:pt>
                <c:pt idx="37">
                  <c:v>43192</c:v>
                </c:pt>
                <c:pt idx="38">
                  <c:v>43193</c:v>
                </c:pt>
                <c:pt idx="39">
                  <c:v>43194</c:v>
                </c:pt>
                <c:pt idx="40">
                  <c:v>43199</c:v>
                </c:pt>
                <c:pt idx="41">
                  <c:v>43200</c:v>
                </c:pt>
                <c:pt idx="42">
                  <c:v>43201</c:v>
                </c:pt>
                <c:pt idx="43">
                  <c:v>43202</c:v>
                </c:pt>
                <c:pt idx="44">
                  <c:v>43203</c:v>
                </c:pt>
                <c:pt idx="45">
                  <c:v>43206</c:v>
                </c:pt>
                <c:pt idx="46">
                  <c:v>43207</c:v>
                </c:pt>
                <c:pt idx="47">
                  <c:v>43208</c:v>
                </c:pt>
                <c:pt idx="48">
                  <c:v>43209</c:v>
                </c:pt>
                <c:pt idx="49">
                  <c:v>43210</c:v>
                </c:pt>
                <c:pt idx="50">
                  <c:v>43213</c:v>
                </c:pt>
                <c:pt idx="51">
                  <c:v>43214</c:v>
                </c:pt>
                <c:pt idx="52">
                  <c:v>43215</c:v>
                </c:pt>
                <c:pt idx="53">
                  <c:v>43216</c:v>
                </c:pt>
              </c:numCache>
            </c:numRef>
          </c:cat>
          <c:val>
            <c:numRef>
              <c:f>净值!$C$5:$C$58</c:f>
              <c:numCache>
                <c:formatCode>0.0000</c:formatCode>
                <c:ptCount val="54"/>
                <c:pt idx="0">
                  <c:v>0.99739509684390792</c:v>
                </c:pt>
                <c:pt idx="1">
                  <c:v>0.99550534211233932</c:v>
                </c:pt>
                <c:pt idx="2">
                  <c:v>0.99165838601635026</c:v>
                </c:pt>
                <c:pt idx="3">
                  <c:v>0.99172743852141276</c:v>
                </c:pt>
                <c:pt idx="4">
                  <c:v>0.99141286599835021</c:v>
                </c:pt>
                <c:pt idx="5">
                  <c:v>0.99047610720874246</c:v>
                </c:pt>
                <c:pt idx="6">
                  <c:v>0.98966906720771475</c:v>
                </c:pt>
                <c:pt idx="7">
                  <c:v>0.99114272260645198</c:v>
                </c:pt>
                <c:pt idx="8">
                  <c:v>0.99043970743863208</c:v>
                </c:pt>
                <c:pt idx="9">
                  <c:v>0.98805373819393971</c:v>
                </c:pt>
                <c:pt idx="10">
                  <c:v>0.98445123153447689</c:v>
                </c:pt>
                <c:pt idx="11">
                  <c:v>0.98341276750485462</c:v>
                </c:pt>
                <c:pt idx="12">
                  <c:v>0.98482950365523281</c:v>
                </c:pt>
                <c:pt idx="13">
                  <c:v>0.98353927454901313</c:v>
                </c:pt>
                <c:pt idx="14">
                  <c:v>0.98021351320053718</c:v>
                </c:pt>
                <c:pt idx="15">
                  <c:v>0.98184971855305203</c:v>
                </c:pt>
                <c:pt idx="16">
                  <c:v>0.97336553880313625</c:v>
                </c:pt>
                <c:pt idx="17" formatCode="General">
                  <c:v>0.98642324260928538</c:v>
                </c:pt>
                <c:pt idx="18">
                  <c:v>0.99826458743090962</c:v>
                </c:pt>
                <c:pt idx="19">
                  <c:v>0.99460551838357902</c:v>
                </c:pt>
                <c:pt idx="20">
                  <c:v>1.0000785093080815</c:v>
                </c:pt>
                <c:pt idx="21">
                  <c:v>1.0215354600672217</c:v>
                </c:pt>
                <c:pt idx="22">
                  <c:v>1.0326748603025</c:v>
                </c:pt>
                <c:pt idx="23">
                  <c:v>1.0390760453648193</c:v>
                </c:pt>
                <c:pt idx="24">
                  <c:v>1.0416204606676396</c:v>
                </c:pt>
                <c:pt idx="25">
                  <c:v>1.0298636917824486</c:v>
                </c:pt>
                <c:pt idx="26">
                  <c:v>1.034379761299586</c:v>
                </c:pt>
                <c:pt idx="27">
                  <c:v>1.03915990758027</c:v>
                </c:pt>
                <c:pt idx="28">
                  <c:v>1.0607071440437039</c:v>
                </c:pt>
                <c:pt idx="29">
                  <c:v>1.0511129497356646</c:v>
                </c:pt>
                <c:pt idx="30">
                  <c:v>1.029779829566998</c:v>
                </c:pt>
                <c:pt idx="31" formatCode="General">
                  <c:v>1.0508460180881878</c:v>
                </c:pt>
                <c:pt idx="32">
                  <c:v>1.0467431930199516</c:v>
                </c:pt>
                <c:pt idx="33">
                  <c:v>1.0394471802757497</c:v>
                </c:pt>
                <c:pt idx="34">
                  <c:v>1.0372346452298191</c:v>
                </c:pt>
                <c:pt idx="35">
                  <c:v>1.0406069768724069</c:v>
                </c:pt>
                <c:pt idx="36" formatCode="General">
                  <c:v>1.0240222424007004</c:v>
                </c:pt>
                <c:pt idx="37">
                  <c:v>1.0055475747671798</c:v>
                </c:pt>
                <c:pt idx="38">
                  <c:v>1.0055939666310461</c:v>
                </c:pt>
                <c:pt idx="39">
                  <c:v>1.0054562184814122</c:v>
                </c:pt>
                <c:pt idx="40">
                  <c:v>0.99406523159978244</c:v>
                </c:pt>
                <c:pt idx="41">
                  <c:v>0.98877120621165648</c:v>
                </c:pt>
                <c:pt idx="42">
                  <c:v>1.0094669735428985</c:v>
                </c:pt>
                <c:pt idx="43">
                  <c:v>1.0236468251638748</c:v>
                </c:pt>
                <c:pt idx="44" formatCode="General">
                  <c:v>1.0157495024918677</c:v>
                </c:pt>
                <c:pt idx="45">
                  <c:v>1.0183856309409465</c:v>
                </c:pt>
                <c:pt idx="46">
                  <c:v>1.0134306230195358</c:v>
                </c:pt>
                <c:pt idx="47">
                  <c:v>1.0069232719610608</c:v>
                </c:pt>
                <c:pt idx="48">
                  <c:v>0.9986619515879489</c:v>
                </c:pt>
                <c:pt idx="49">
                  <c:v>1.0138882965996012</c:v>
                </c:pt>
                <c:pt idx="50">
                  <c:v>0.9869221335760936</c:v>
                </c:pt>
                <c:pt idx="51">
                  <c:v>0.99241064793196665</c:v>
                </c:pt>
                <c:pt idx="52">
                  <c:v>1.0022867620281166</c:v>
                </c:pt>
                <c:pt idx="53">
                  <c:v>0.99681252209189475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674288"/>
        <c:axId val="298674848"/>
      </c:lineChart>
      <c:dateAx>
        <c:axId val="29867428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8674848"/>
        <c:crosses val="autoZero"/>
        <c:auto val="1"/>
        <c:lblOffset val="100"/>
        <c:baseTimeUnit val="days"/>
      </c:dateAx>
      <c:valAx>
        <c:axId val="298674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_);[Red]\(#,##0.0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8674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42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77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06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4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67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04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90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404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73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01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632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B1468-B315-4341-9C2E-1E624C2A6AE1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54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683241"/>
              </p:ext>
            </p:extLst>
          </p:nvPr>
        </p:nvGraphicFramePr>
        <p:xfrm>
          <a:off x="0" y="0"/>
          <a:ext cx="3811649" cy="69362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4061"/>
                <a:gridCol w="1723527"/>
                <a:gridCol w="1044061"/>
              </a:tblGrid>
              <a:tr h="1633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2018/3/2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</a:rPr>
                        <a:t>      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5,528,341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0.9864232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3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2018/3/5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</a:rPr>
                        <a:t>      </a:t>
                      </a:r>
                      <a:r>
                        <a:rPr lang="en-US" altLang="zh-CN" sz="1200" b="1" u="none" strike="noStrike">
                          <a:effectLst/>
                        </a:rPr>
                        <a:t>5,594,705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0.9983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3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2018/3/6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</a:rPr>
                        <a:t>      </a:t>
                      </a:r>
                      <a:r>
                        <a:rPr lang="en-US" altLang="zh-CN" sz="1200" b="1" u="none" strike="noStrike">
                          <a:effectLst/>
                        </a:rPr>
                        <a:t>5,574,198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0.9946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3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2018/3/7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</a:rPr>
                        <a:t>      </a:t>
                      </a:r>
                      <a:r>
                        <a:rPr lang="en-US" altLang="zh-CN" sz="1200" b="1" u="none" strike="noStrike">
                          <a:effectLst/>
                        </a:rPr>
                        <a:t>5,604,871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1.0001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3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2018/3/8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</a:rPr>
                        <a:t>      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5,725,125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1.0215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3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2018/3/9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</a:rPr>
                        <a:t>      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5,787,555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1.0327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3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2018/3/12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</a:rPr>
                        <a:t>      </a:t>
                      </a:r>
                      <a:r>
                        <a:rPr lang="en-US" altLang="zh-CN" sz="1200" b="1" u="none" strike="noStrike">
                          <a:effectLst/>
                        </a:rPr>
                        <a:t>5,823,430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1.0391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3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2018/3/13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</a:rPr>
                        <a:t>      </a:t>
                      </a:r>
                      <a:r>
                        <a:rPr lang="en-US" altLang="zh-CN" sz="1200" b="1" u="none" strike="noStrike">
                          <a:effectLst/>
                        </a:rPr>
                        <a:t>5,837,690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1.0416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3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2018/3/14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</a:rPr>
                        <a:t>      </a:t>
                      </a:r>
                      <a:r>
                        <a:rPr lang="en-US" altLang="zh-CN" sz="1200" b="1" u="none" strike="noStrike">
                          <a:effectLst/>
                        </a:rPr>
                        <a:t>5,771,800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1.0299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3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2018/3/15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</a:rPr>
                        <a:t>      </a:t>
                      </a:r>
                      <a:r>
                        <a:rPr lang="en-US" altLang="zh-CN" sz="1200" b="1" u="none" strike="noStrike">
                          <a:effectLst/>
                        </a:rPr>
                        <a:t>5,797,110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1.0344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3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2018/3/16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</a:rPr>
                        <a:t>      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5,823,900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1.0392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3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2018/3/19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</a:rPr>
                        <a:t>      </a:t>
                      </a:r>
                      <a:r>
                        <a:rPr lang="en-US" altLang="zh-CN" sz="1200" b="1" u="none" strike="noStrike">
                          <a:effectLst/>
                        </a:rPr>
                        <a:t>5,944,660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1.0607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3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2018/3/20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</a:rPr>
                        <a:t>      </a:t>
                      </a:r>
                      <a:r>
                        <a:rPr lang="en-US" altLang="zh-CN" sz="1200" b="1" u="none" strike="noStrike">
                          <a:effectLst/>
                        </a:rPr>
                        <a:t>5,890,890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1.0511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3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2018/3/22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</a:rPr>
                        <a:t>      </a:t>
                      </a:r>
                      <a:r>
                        <a:rPr lang="en-US" altLang="zh-CN" sz="1200" b="1" u="none" strike="noStrike">
                          <a:effectLst/>
                        </a:rPr>
                        <a:t>5,771,330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1.0298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3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2018/3/23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</a:rPr>
                        <a:t>      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5,889,394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1.050846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3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2018/3/26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</a:rPr>
                        <a:t>      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5,866,400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1.0467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3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2018/3/27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</a:rPr>
                        <a:t>      </a:t>
                      </a:r>
                      <a:r>
                        <a:rPr lang="en-US" altLang="zh-CN" sz="1200" b="1" u="none" strike="noStrike">
                          <a:effectLst/>
                        </a:rPr>
                        <a:t>5,825,510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1.0394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3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2018/3/28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</a:rPr>
                        <a:t>      </a:t>
                      </a:r>
                      <a:r>
                        <a:rPr lang="en-US" altLang="zh-CN" sz="1200" b="1" u="none" strike="noStrike">
                          <a:effectLst/>
                        </a:rPr>
                        <a:t>5,813,110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1.0372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3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2018/3/29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</a:rPr>
                        <a:t>      </a:t>
                      </a:r>
                      <a:r>
                        <a:rPr lang="en-US" altLang="zh-CN" sz="1200" b="1" u="none" strike="noStrike">
                          <a:effectLst/>
                        </a:rPr>
                        <a:t>5,832,010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1.0406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3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2018/3/30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</a:rPr>
                        <a:t>      </a:t>
                      </a:r>
                      <a:r>
                        <a:rPr lang="en-US" altLang="zh-CN" sz="1200" b="1" u="none" strike="noStrike">
                          <a:effectLst/>
                        </a:rPr>
                        <a:t>5,739,062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1.0240222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3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2018/4/2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</a:rPr>
                        <a:t>      </a:t>
                      </a:r>
                      <a:r>
                        <a:rPr lang="en-US" altLang="zh-CN" sz="1200" b="1" u="none" strike="noStrike">
                          <a:effectLst/>
                        </a:rPr>
                        <a:t>5,635,522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1.0055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3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2018/4/3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</a:rPr>
                        <a:t>      </a:t>
                      </a:r>
                      <a:r>
                        <a:rPr lang="en-US" altLang="zh-CN" sz="1200" b="1" u="none" strike="noStrike">
                          <a:effectLst/>
                        </a:rPr>
                        <a:t>5,635,782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1.0056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3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2018/4/4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</a:rPr>
                        <a:t>      </a:t>
                      </a:r>
                      <a:r>
                        <a:rPr lang="en-US" altLang="zh-CN" sz="1200" b="1" u="none" strike="noStrike">
                          <a:effectLst/>
                        </a:rPr>
                        <a:t>5,635,010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1.0055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3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2018/4/9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</a:rPr>
                        <a:t>      </a:t>
                      </a:r>
                      <a:r>
                        <a:rPr lang="en-US" altLang="zh-CN" sz="1200" b="1" u="none" strike="noStrike">
                          <a:effectLst/>
                        </a:rPr>
                        <a:t>5,571,170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0.9941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3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2018/4/10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</a:rPr>
                        <a:t>      </a:t>
                      </a:r>
                      <a:r>
                        <a:rPr lang="en-US" altLang="zh-CN" sz="1200" b="1" u="none" strike="noStrike">
                          <a:effectLst/>
                        </a:rPr>
                        <a:t>5,541,500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0.9888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33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2018/4/11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</a:rPr>
                        <a:t>      </a:t>
                      </a:r>
                      <a:r>
                        <a:rPr lang="en-US" altLang="zh-CN" sz="1200" b="1" u="none" strike="noStrike">
                          <a:effectLst/>
                        </a:rPr>
                        <a:t>5,657,488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1.0095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33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2018/4/12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</a:rPr>
                        <a:t>      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5,736,958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1.0236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33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2018/4/13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</a:rPr>
                        <a:t>      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5,692,698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1.0157495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33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2018/4/16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</a:rPr>
                        <a:t>      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5,707,472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1.0184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33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2018/4/17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</a:rPr>
                        <a:t>      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5,679,702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1.0134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33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2018/4/18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</a:rPr>
                        <a:t>      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5,643,232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1.0069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33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2018/4/19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</a:rPr>
                        <a:t>      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5,596,932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0.9987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33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2018/4/20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</a:rPr>
                        <a:t>      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5,682,267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1.0139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33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2018/4/23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effectLst/>
                        </a:rPr>
                        <a:t>      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5,531,137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0.9869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33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2018/4/24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</a:rPr>
                        <a:t>      </a:t>
                      </a:r>
                      <a:r>
                        <a:rPr lang="en-US" altLang="zh-CN" sz="1200" b="1" u="none" strike="noStrike">
                          <a:effectLst/>
                        </a:rPr>
                        <a:t>5,561,897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0.9924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33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2018/4/25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</a:rPr>
                        <a:t>      </a:t>
                      </a:r>
                      <a:r>
                        <a:rPr lang="en-US" altLang="zh-CN" sz="1200" b="1" u="none" strike="noStrike">
                          <a:effectLst/>
                        </a:rPr>
                        <a:t>5,617,247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1.0023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33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>
                          <a:effectLst/>
                        </a:rPr>
                        <a:t>2018/4/26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>
                          <a:effectLst/>
                        </a:rPr>
                        <a:t>      </a:t>
                      </a:r>
                      <a:r>
                        <a:rPr lang="en-US" altLang="zh-CN" sz="1200" b="1" u="none" strike="noStrike">
                          <a:effectLst/>
                        </a:rPr>
                        <a:t>5,586,567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u="none" strike="noStrike" dirty="0">
                          <a:effectLst/>
                        </a:rPr>
                        <a:t>0.9968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87" marR="4587" marT="45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9645682"/>
              </p:ext>
            </p:extLst>
          </p:nvPr>
        </p:nvGraphicFramePr>
        <p:xfrm>
          <a:off x="4377457" y="962833"/>
          <a:ext cx="7629524" cy="4276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1741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239292"/>
              </p:ext>
            </p:extLst>
          </p:nvPr>
        </p:nvGraphicFramePr>
        <p:xfrm>
          <a:off x="900735" y="8626"/>
          <a:ext cx="10235972" cy="10458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6292"/>
                <a:gridCol w="876968"/>
                <a:gridCol w="876968"/>
                <a:gridCol w="876968"/>
                <a:gridCol w="876968"/>
                <a:gridCol w="876968"/>
                <a:gridCol w="876968"/>
                <a:gridCol w="876968"/>
                <a:gridCol w="876968"/>
                <a:gridCol w="876968"/>
                <a:gridCol w="876968"/>
              </a:tblGrid>
              <a:tr h="2857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effectLst/>
                        </a:rPr>
                        <a:t>　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effectLst/>
                        </a:rPr>
                        <a:t>多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effectLst/>
                        </a:rPr>
                        <a:t>空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54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  <a:latin typeface="+mn-lt"/>
                        </a:rPr>
                        <a:t>2018/4/4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30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97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BU</a:t>
                      </a:r>
                      <a:r>
                        <a:rPr lang="en-US" sz="16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119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TA 31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11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28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I 47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RM 19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JM 27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354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  <a:latin typeface="+mn-lt"/>
                        </a:rPr>
                        <a:t>2018/4/16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 27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87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BU 108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TA 56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J 11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RB 26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 43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HC</a:t>
                      </a:r>
                      <a:r>
                        <a:rPr lang="en-US" sz="16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25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JM 25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354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  <a:latin typeface="+mn-lt"/>
                        </a:rPr>
                        <a:t>2018/4/20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 22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71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MA</a:t>
                      </a:r>
                      <a:r>
                        <a:rPr lang="en-US" sz="16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93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TA 89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RU 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J 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RB 17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I 27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ZC 42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JM 33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54" y="1282263"/>
            <a:ext cx="11778515" cy="557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29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23" y="2062345"/>
            <a:ext cx="11088987" cy="369362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92418" y="569343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做空钢厂利润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38074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92418" y="569343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做空焦化利润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83" y="1483744"/>
            <a:ext cx="11634748" cy="387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46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4683" y="198407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市场推送策略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02" y="5048231"/>
            <a:ext cx="11905891" cy="180976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951" y="0"/>
            <a:ext cx="5009791" cy="498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557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1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819" y="2182484"/>
            <a:ext cx="9893942" cy="277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76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86405"/>
              </p:ext>
            </p:extLst>
          </p:nvPr>
        </p:nvGraphicFramePr>
        <p:xfrm>
          <a:off x="322766" y="2283422"/>
          <a:ext cx="11530936" cy="1521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1796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</a:tblGrid>
              <a:tr h="43830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u="none" strike="noStrike" dirty="0">
                          <a:effectLst/>
                        </a:rPr>
                        <a:t>　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u="none" strike="noStrike" dirty="0">
                          <a:effectLst/>
                        </a:rPr>
                        <a:t>多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u="none" strike="noStrike" dirty="0">
                          <a:effectLst/>
                        </a:rPr>
                        <a:t>空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  <a:latin typeface="+mn-lt"/>
                        </a:rPr>
                        <a:t>2018/4/4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30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97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BU</a:t>
                      </a:r>
                      <a:r>
                        <a:rPr lang="en-US" sz="18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119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31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28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I 47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RM 19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JM 27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  <a:latin typeface="+mn-lt"/>
                        </a:rPr>
                        <a:t>2018/4/16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 27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87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BU 108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56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J 11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RB 26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 43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HC</a:t>
                      </a:r>
                      <a:r>
                        <a:rPr lang="en-US" sz="18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25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JM 25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  <a:latin typeface="+mn-lt"/>
                        </a:rPr>
                        <a:t>2018/4/20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 22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71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MA</a:t>
                      </a:r>
                      <a:r>
                        <a:rPr lang="en-US" sz="18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sz="18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87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89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RU 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J 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RB 17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I 27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43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JM 33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840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411755"/>
              </p:ext>
            </p:extLst>
          </p:nvPr>
        </p:nvGraphicFramePr>
        <p:xfrm>
          <a:off x="900735" y="8626"/>
          <a:ext cx="10235972" cy="10458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6292"/>
                <a:gridCol w="876968"/>
                <a:gridCol w="876968"/>
                <a:gridCol w="876968"/>
                <a:gridCol w="876968"/>
                <a:gridCol w="876968"/>
                <a:gridCol w="876968"/>
                <a:gridCol w="876968"/>
                <a:gridCol w="876968"/>
                <a:gridCol w="876968"/>
                <a:gridCol w="876968"/>
              </a:tblGrid>
              <a:tr h="2857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effectLst/>
                        </a:rPr>
                        <a:t>　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effectLst/>
                        </a:rPr>
                        <a:t>多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effectLst/>
                        </a:rPr>
                        <a:t>空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54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  <a:latin typeface="+mn-lt"/>
                        </a:rPr>
                        <a:t>2018/4/4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30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97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BU</a:t>
                      </a:r>
                      <a:r>
                        <a:rPr lang="en-US" sz="16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119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TA 31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11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28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I 47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RM 19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JM 27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4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  <a:latin typeface="+mn-lt"/>
                        </a:rPr>
                        <a:t>2018/4/16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 27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87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BU 108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TA 56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J 11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RB 26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 43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HC</a:t>
                      </a:r>
                      <a:r>
                        <a:rPr lang="en-US" sz="16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25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JM 25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4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  <a:latin typeface="+mn-lt"/>
                        </a:rPr>
                        <a:t>2018/4/20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 22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71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MA</a:t>
                      </a:r>
                      <a:r>
                        <a:rPr lang="en-US" sz="16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93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TA 89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RU 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J 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RB 17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I 27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ZC 42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JM 33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35" y="1416679"/>
            <a:ext cx="11494566" cy="544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93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661189"/>
              </p:ext>
            </p:extLst>
          </p:nvPr>
        </p:nvGraphicFramePr>
        <p:xfrm>
          <a:off x="900735" y="8626"/>
          <a:ext cx="10235972" cy="10458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6292"/>
                <a:gridCol w="876968"/>
                <a:gridCol w="876968"/>
                <a:gridCol w="876968"/>
                <a:gridCol w="876968"/>
                <a:gridCol w="876968"/>
                <a:gridCol w="876968"/>
                <a:gridCol w="876968"/>
                <a:gridCol w="876968"/>
                <a:gridCol w="876968"/>
                <a:gridCol w="876968"/>
              </a:tblGrid>
              <a:tr h="2857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effectLst/>
                        </a:rPr>
                        <a:t>　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effectLst/>
                        </a:rPr>
                        <a:t>多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effectLst/>
                        </a:rPr>
                        <a:t>空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54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  <a:latin typeface="+mn-lt"/>
                        </a:rPr>
                        <a:t>2018/4/4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30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97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BU</a:t>
                      </a:r>
                      <a:r>
                        <a:rPr lang="en-US" sz="16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119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TA 31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11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28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I 47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RM 19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JM 27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4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  <a:latin typeface="+mn-lt"/>
                        </a:rPr>
                        <a:t>2018/4/16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 27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87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BU 108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TA 56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J 11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RB 26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 43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HC</a:t>
                      </a:r>
                      <a:r>
                        <a:rPr lang="en-US" sz="16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25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JM 25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4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  <a:latin typeface="+mn-lt"/>
                        </a:rPr>
                        <a:t>2018/4/20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 22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71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MA</a:t>
                      </a:r>
                      <a:r>
                        <a:rPr lang="en-US" sz="16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93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TA 89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RU 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J 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RB 17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I 27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ZC 42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JM 33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5" y="1313793"/>
            <a:ext cx="11931390" cy="564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1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986315"/>
              </p:ext>
            </p:extLst>
          </p:nvPr>
        </p:nvGraphicFramePr>
        <p:xfrm>
          <a:off x="900735" y="8626"/>
          <a:ext cx="10235972" cy="10458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6292"/>
                <a:gridCol w="876968"/>
                <a:gridCol w="876968"/>
                <a:gridCol w="876968"/>
                <a:gridCol w="876968"/>
                <a:gridCol w="876968"/>
                <a:gridCol w="876968"/>
                <a:gridCol w="876968"/>
                <a:gridCol w="876968"/>
                <a:gridCol w="876968"/>
                <a:gridCol w="876968"/>
              </a:tblGrid>
              <a:tr h="2857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effectLst/>
                        </a:rPr>
                        <a:t>　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effectLst/>
                        </a:rPr>
                        <a:t>多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effectLst/>
                        </a:rPr>
                        <a:t>空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54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  <a:latin typeface="+mn-lt"/>
                        </a:rPr>
                        <a:t>2018/4/4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30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97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BU</a:t>
                      </a:r>
                      <a:r>
                        <a:rPr lang="en-US" sz="16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119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TA 31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11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28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I 47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RM 19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JM 27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4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  <a:latin typeface="+mn-lt"/>
                        </a:rPr>
                        <a:t>2018/4/16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 27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87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BU 108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TA 56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J 11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RB 26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 43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HC</a:t>
                      </a:r>
                      <a:r>
                        <a:rPr lang="en-US" sz="16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25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JM 25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4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  <a:latin typeface="+mn-lt"/>
                        </a:rPr>
                        <a:t>2018/4/20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 22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71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MA</a:t>
                      </a:r>
                      <a:r>
                        <a:rPr lang="en-US" sz="16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93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TA 89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RU 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J 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RB 17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I 27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ZC 42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JM 33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31" y="1313812"/>
            <a:ext cx="11414495" cy="540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03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721096"/>
              </p:ext>
            </p:extLst>
          </p:nvPr>
        </p:nvGraphicFramePr>
        <p:xfrm>
          <a:off x="900735" y="8626"/>
          <a:ext cx="10235972" cy="10458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6292"/>
                <a:gridCol w="876968"/>
                <a:gridCol w="876968"/>
                <a:gridCol w="876968"/>
                <a:gridCol w="876968"/>
                <a:gridCol w="876968"/>
                <a:gridCol w="876968"/>
                <a:gridCol w="876968"/>
                <a:gridCol w="876968"/>
                <a:gridCol w="876968"/>
                <a:gridCol w="876968"/>
              </a:tblGrid>
              <a:tr h="2857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effectLst/>
                        </a:rPr>
                        <a:t>　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effectLst/>
                        </a:rPr>
                        <a:t>多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effectLst/>
                        </a:rPr>
                        <a:t>空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54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  <a:latin typeface="+mn-lt"/>
                        </a:rPr>
                        <a:t>2018/4/4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30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97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BU</a:t>
                      </a:r>
                      <a:r>
                        <a:rPr lang="en-US" sz="16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119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TA 31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11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28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I 47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RM 19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JM 27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4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  <a:latin typeface="+mn-lt"/>
                        </a:rPr>
                        <a:t>2018/4/16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 27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87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BU 108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TA 56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J 11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RB 26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 43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HC</a:t>
                      </a:r>
                      <a:r>
                        <a:rPr lang="en-US" sz="16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25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JM 25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4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  <a:latin typeface="+mn-lt"/>
                        </a:rPr>
                        <a:t>2018/4/20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 22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71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MA</a:t>
                      </a:r>
                      <a:r>
                        <a:rPr lang="en-US" sz="16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93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TA 89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RU 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J 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RB 17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I 27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ZC 42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JM 33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22" y="1197887"/>
            <a:ext cx="11956755" cy="566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2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403374"/>
              </p:ext>
            </p:extLst>
          </p:nvPr>
        </p:nvGraphicFramePr>
        <p:xfrm>
          <a:off x="900735" y="8626"/>
          <a:ext cx="10235972" cy="10458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6292"/>
                <a:gridCol w="876968"/>
                <a:gridCol w="876968"/>
                <a:gridCol w="876968"/>
                <a:gridCol w="876968"/>
                <a:gridCol w="876968"/>
                <a:gridCol w="876968"/>
                <a:gridCol w="876968"/>
                <a:gridCol w="876968"/>
                <a:gridCol w="876968"/>
                <a:gridCol w="876968"/>
              </a:tblGrid>
              <a:tr h="2857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effectLst/>
                        </a:rPr>
                        <a:t>　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effectLst/>
                        </a:rPr>
                        <a:t>多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effectLst/>
                        </a:rPr>
                        <a:t>空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54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  <a:latin typeface="+mn-lt"/>
                        </a:rPr>
                        <a:t>2018/4/4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30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97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BU</a:t>
                      </a:r>
                      <a:r>
                        <a:rPr lang="en-US" sz="16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119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TA 31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11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28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I 47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RM 19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JM 27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4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  <a:latin typeface="+mn-lt"/>
                        </a:rPr>
                        <a:t>2018/4/16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 27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87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BU 108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TA 56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J 11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RB 26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 43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HC</a:t>
                      </a:r>
                      <a:r>
                        <a:rPr lang="en-US" sz="16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25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JM 25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4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  <a:latin typeface="+mn-lt"/>
                        </a:rPr>
                        <a:t>2018/4/20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 22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71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MA</a:t>
                      </a:r>
                      <a:r>
                        <a:rPr lang="en-US" sz="16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93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TA 89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RU 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J 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RB 17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I 27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ZC 42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JM 33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47" y="1124082"/>
            <a:ext cx="11568223" cy="547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17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708822"/>
              </p:ext>
            </p:extLst>
          </p:nvPr>
        </p:nvGraphicFramePr>
        <p:xfrm>
          <a:off x="900735" y="8626"/>
          <a:ext cx="10235972" cy="10458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6292"/>
                <a:gridCol w="876968"/>
                <a:gridCol w="876968"/>
                <a:gridCol w="876968"/>
                <a:gridCol w="876968"/>
                <a:gridCol w="876968"/>
                <a:gridCol w="876968"/>
                <a:gridCol w="876968"/>
                <a:gridCol w="876968"/>
                <a:gridCol w="876968"/>
                <a:gridCol w="876968"/>
              </a:tblGrid>
              <a:tr h="2857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effectLst/>
                        </a:rPr>
                        <a:t>　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effectLst/>
                        </a:rPr>
                        <a:t>多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effectLst/>
                        </a:rPr>
                        <a:t>空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54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  <a:latin typeface="+mn-lt"/>
                        </a:rPr>
                        <a:t>2018/4/4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30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97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BU</a:t>
                      </a:r>
                      <a:r>
                        <a:rPr lang="en-US" sz="16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119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TA 31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11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28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I 47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RM 19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JM 27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4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  <a:latin typeface="+mn-lt"/>
                        </a:rPr>
                        <a:t>2018/4/16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 27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87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BU 108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TA 56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J 11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RB 26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 43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HC</a:t>
                      </a:r>
                      <a:r>
                        <a:rPr lang="en-US" sz="16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25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JM 25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4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  <a:latin typeface="+mn-lt"/>
                        </a:rPr>
                        <a:t>2018/4/20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 22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71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MA</a:t>
                      </a:r>
                      <a:r>
                        <a:rPr lang="en-US" sz="16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93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TA 89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RU 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J 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RB 17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I 27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ZC 42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JM 33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36" y="1208690"/>
            <a:ext cx="11645300" cy="551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44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686</Words>
  <Application>Microsoft Office PowerPoint</Application>
  <PresentationFormat>宽屏</PresentationFormat>
  <Paragraphs>403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32</cp:revision>
  <dcterms:created xsi:type="dcterms:W3CDTF">2018-02-22T02:18:44Z</dcterms:created>
  <dcterms:modified xsi:type="dcterms:W3CDTF">2018-04-26T07:36:31Z</dcterms:modified>
</cp:coreProperties>
</file>