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  <p:sldMasterId id="2147483867" r:id="rId2"/>
  </p:sldMasterIdLst>
  <p:sldIdLst>
    <p:sldId id="256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84700" y="1525667"/>
            <a:ext cx="7718400" cy="6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974700" y="3687067"/>
            <a:ext cx="82704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384967" y="2349067"/>
            <a:ext cx="77184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75647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445633" y="1748567"/>
            <a:ext cx="8505600" cy="13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2072300" y="3315900"/>
            <a:ext cx="8918800" cy="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>
                <a:solidFill>
                  <a:schemeClr val="accent3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9" name="Google Shape;169;p11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22647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3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947267" y="1915617"/>
            <a:ext cx="1162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3110067" y="2366817"/>
            <a:ext cx="4172000" cy="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3110067" y="1915633"/>
            <a:ext cx="4172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3800167" y="3226483"/>
            <a:ext cx="1162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4962967" y="3673951"/>
            <a:ext cx="4172000" cy="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4962967" y="3226467"/>
            <a:ext cx="4172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657167" y="4533616"/>
            <a:ext cx="1162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6819967" y="4984791"/>
            <a:ext cx="4172000" cy="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6819967" y="4533600"/>
            <a:ext cx="4172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94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14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2337267" y="4006800"/>
            <a:ext cx="8145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2337267" y="2353200"/>
            <a:ext cx="8145600" cy="1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017993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5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4591667" y="4828359"/>
            <a:ext cx="66804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4068333" y="3517800"/>
            <a:ext cx="66804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4068333" y="3107233"/>
            <a:ext cx="6680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3499633" y="2207267"/>
            <a:ext cx="66804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3499633" y="1796700"/>
            <a:ext cx="6680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4591667" y="4417800"/>
            <a:ext cx="6680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674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6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7461641" y="2356739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3326300" y="2356744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3326300" y="1852884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7461633" y="1852884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8040041" y="4495105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3904700" y="4495111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3904700" y="3991251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8040033" y="3991251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802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7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2239233" y="2116859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2239233" y="1693200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3381713" y="4721801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3381715" y="4295267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6658800" y="2103568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6658800" y="1677033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799967" y="3419332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799967" y="2992784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7219533" y="3419332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7219533" y="2992784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7795647" y="4735092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7795648" y="4311433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444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512267" y="915000"/>
            <a:ext cx="7121600" cy="8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2219300" y="1765000"/>
            <a:ext cx="64144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801167" y="2688233"/>
            <a:ext cx="6808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801167" y="3341821"/>
            <a:ext cx="68080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801167" y="4018612"/>
            <a:ext cx="6808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801167" y="4672200"/>
            <a:ext cx="68080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1165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19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4408267" y="2970117"/>
            <a:ext cx="6259200" cy="1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37" name="Google Shape;337;p19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788267" y="3163017"/>
            <a:ext cx="1620000" cy="6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4986133" y="4219233"/>
            <a:ext cx="6259200" cy="1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3366133" y="4412233"/>
            <a:ext cx="1620000" cy="6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2229600" y="1660200"/>
            <a:ext cx="7896000" cy="7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4277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" name="Google Shape;358;p20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2223008" y="3141100"/>
            <a:ext cx="3854800" cy="2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495833" y="1578560"/>
            <a:ext cx="38548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064580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21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21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787333" y="2608800"/>
            <a:ext cx="6815200" cy="2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667">
                <a:solidFill>
                  <a:schemeClr val="accent3"/>
                </a:solidFill>
              </a:defRPr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600">
                <a:solidFill>
                  <a:schemeClr val="accent3"/>
                </a:solidFill>
              </a:defRPr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2235967" y="1746467"/>
            <a:ext cx="72676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551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739551" y="782633"/>
            <a:ext cx="2456400" cy="1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33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3474384" y="2462164"/>
            <a:ext cx="7169600" cy="7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4051151" y="3264167"/>
            <a:ext cx="52812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35687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518833" y="776075"/>
            <a:ext cx="40860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753100" y="2260967"/>
            <a:ext cx="49608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2094100" y="1681367"/>
            <a:ext cx="60960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3883233" y="4116351"/>
            <a:ext cx="5890800" cy="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97071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3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3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992466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6" name="Google Shape;436;p24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130421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841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4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952333" y="1417567"/>
            <a:ext cx="92928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333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3" name="Google Shape;53;p4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00630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5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986867" y="4191103"/>
            <a:ext cx="6850000" cy="10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986867" y="1535920"/>
            <a:ext cx="6850000" cy="10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524333" y="3483500"/>
            <a:ext cx="5409600" cy="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524333" y="828320"/>
            <a:ext cx="5409600" cy="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90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6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6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95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7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2232667" y="3648733"/>
            <a:ext cx="4836800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539033" y="1516933"/>
            <a:ext cx="5293200" cy="18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97779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3564467" y="1592200"/>
            <a:ext cx="5708400" cy="21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06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508667" y="828333"/>
            <a:ext cx="5393600" cy="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2124467" y="2099267"/>
            <a:ext cx="7385600" cy="18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41900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946833" y="723433"/>
            <a:ext cx="5149200" cy="1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474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91397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862" r:id="rId19"/>
    <p:sldLayoutId id="2147483863" r:id="rId20"/>
    <p:sldLayoutId id="2147483864" r:id="rId21"/>
    <p:sldLayoutId id="2147483865" r:id="rId22"/>
    <p:sldLayoutId id="2147483866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2" name="Google Shape;452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2035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E67F70-BF68-4080-858C-88C1E6D54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programozás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7B1E102-8379-4DBD-BE3D-FCBF67F22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alapok</a:t>
            </a:r>
          </a:p>
        </p:txBody>
      </p:sp>
    </p:spTree>
    <p:extLst>
      <p:ext uri="{BB962C8B-B14F-4D97-AF65-F5344CB8AC3E}">
        <p14:creationId xmlns:p14="http://schemas.microsoft.com/office/powerpoint/2010/main" val="270242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5B7309-0908-42E7-8C12-EFE416B5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A programkészítés folyamata</a:t>
            </a:r>
            <a:endParaRPr lang="hu-HU" b="1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6C7401D-2521-4C7D-A41B-BCBCB12D1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2333" y="1498533"/>
            <a:ext cx="9292800" cy="4474234"/>
          </a:xfrm>
        </p:spPr>
        <p:txBody>
          <a:bodyPr/>
          <a:lstStyle/>
          <a:p>
            <a:endParaRPr lang="hu-HU" dirty="0"/>
          </a:p>
          <a:p>
            <a:pPr marL="298450" indent="-285750">
              <a:lnSpc>
                <a:spcPct val="200000"/>
              </a:lnSpc>
            </a:pPr>
            <a:r>
              <a:rPr lang="hu-HU" altLang="en-US" sz="1600" b="1" dirty="0"/>
              <a:t>Specifikálás</a:t>
            </a:r>
            <a:r>
              <a:rPr lang="hu-HU" altLang="en-US" sz="1600" dirty="0"/>
              <a:t> (miből?, mit?) </a:t>
            </a:r>
            <a:r>
              <a:rPr lang="hu-HU" altLang="en-US" sz="1600" dirty="0">
                <a:sym typeface="Symbol" panose="05050102010706020507" pitchFamily="18" charset="2"/>
              </a:rPr>
              <a:t></a:t>
            </a:r>
            <a:r>
              <a:rPr lang="hu-HU" altLang="en-US" sz="1600" dirty="0"/>
              <a:t> </a:t>
            </a:r>
            <a:r>
              <a:rPr lang="hu-HU" altLang="en-US" sz="1600" i="1" dirty="0"/>
              <a:t>specifikáció</a:t>
            </a:r>
          </a:p>
          <a:p>
            <a:pPr marL="298450" indent="-285750">
              <a:lnSpc>
                <a:spcPct val="200000"/>
              </a:lnSpc>
            </a:pPr>
            <a:r>
              <a:rPr lang="hu-HU" altLang="en-US" sz="1600" b="1" dirty="0"/>
              <a:t>Tervezés</a:t>
            </a:r>
            <a:r>
              <a:rPr lang="hu-HU" altLang="en-US" sz="1600" dirty="0"/>
              <a:t> (mivel?, hogyan?) </a:t>
            </a:r>
            <a:r>
              <a:rPr lang="hu-HU" altLang="en-US" sz="1600" dirty="0">
                <a:sym typeface="Symbol" panose="05050102010706020507" pitchFamily="18" charset="2"/>
              </a:rPr>
              <a:t></a:t>
            </a:r>
            <a:r>
              <a:rPr lang="hu-HU" altLang="en-US" sz="1600" dirty="0"/>
              <a:t> </a:t>
            </a:r>
            <a:r>
              <a:rPr lang="hu-HU" altLang="en-US" sz="1600" i="1" dirty="0"/>
              <a:t>adat- + algoritmus-leírás</a:t>
            </a:r>
          </a:p>
          <a:p>
            <a:pPr marL="298450" indent="-285750">
              <a:lnSpc>
                <a:spcPct val="200000"/>
              </a:lnSpc>
            </a:pPr>
            <a:r>
              <a:rPr lang="hu-HU" altLang="en-US" sz="1600" b="1" dirty="0"/>
              <a:t>Kódolás</a:t>
            </a:r>
            <a:r>
              <a:rPr lang="hu-HU" altLang="en-US" sz="1600" dirty="0"/>
              <a:t> (a gép hogyan?) </a:t>
            </a:r>
            <a:r>
              <a:rPr lang="hu-HU" altLang="en-US" sz="1600" dirty="0">
                <a:sym typeface="Symbol" panose="05050102010706020507" pitchFamily="18" charset="2"/>
              </a:rPr>
              <a:t></a:t>
            </a:r>
            <a:r>
              <a:rPr lang="hu-HU" altLang="en-US" sz="1600" dirty="0"/>
              <a:t> </a:t>
            </a:r>
            <a:r>
              <a:rPr lang="hu-HU" altLang="en-US" sz="1600" i="1" dirty="0"/>
              <a:t>kód</a:t>
            </a:r>
            <a:r>
              <a:rPr lang="hu-HU" altLang="en-US" sz="1600" dirty="0"/>
              <a:t> (reprezentáció + implementáció)</a:t>
            </a:r>
          </a:p>
          <a:p>
            <a:pPr marL="298450" indent="-285750">
              <a:lnSpc>
                <a:spcPct val="200000"/>
              </a:lnSpc>
            </a:pPr>
            <a:r>
              <a:rPr lang="hu-HU" altLang="en-US" sz="1600" b="1" dirty="0"/>
              <a:t>Tesztelés</a:t>
            </a:r>
            <a:r>
              <a:rPr lang="hu-HU" altLang="en-US" sz="1600" dirty="0"/>
              <a:t> (hibás-e?) </a:t>
            </a:r>
            <a:r>
              <a:rPr lang="hu-HU" altLang="en-US" sz="1600" dirty="0">
                <a:sym typeface="Symbol" panose="05050102010706020507" pitchFamily="18" charset="2"/>
              </a:rPr>
              <a:t></a:t>
            </a:r>
            <a:r>
              <a:rPr lang="hu-HU" altLang="en-US" sz="1600" dirty="0"/>
              <a:t> </a:t>
            </a:r>
            <a:r>
              <a:rPr lang="hu-HU" altLang="en-US" sz="1600" i="1" dirty="0"/>
              <a:t>hibalista</a:t>
            </a:r>
            <a:r>
              <a:rPr lang="hu-HU" altLang="en-US" sz="1600" dirty="0"/>
              <a:t> (diagnózis)</a:t>
            </a:r>
          </a:p>
          <a:p>
            <a:pPr marL="298450" indent="-285750">
              <a:lnSpc>
                <a:spcPct val="200000"/>
              </a:lnSpc>
            </a:pPr>
            <a:r>
              <a:rPr lang="hu-HU" altLang="en-US" sz="1600" b="1" dirty="0"/>
              <a:t>Hibakeresés</a:t>
            </a:r>
            <a:r>
              <a:rPr lang="hu-HU" altLang="en-US" sz="1600" dirty="0"/>
              <a:t> (hol a hiba?) </a:t>
            </a:r>
            <a:r>
              <a:rPr lang="hu-HU" altLang="en-US" sz="1600" dirty="0">
                <a:sym typeface="Symbol" panose="05050102010706020507" pitchFamily="18" charset="2"/>
              </a:rPr>
              <a:t></a:t>
            </a:r>
            <a:r>
              <a:rPr lang="hu-HU" altLang="en-US" sz="1600" dirty="0"/>
              <a:t> </a:t>
            </a:r>
            <a:r>
              <a:rPr lang="hu-HU" altLang="en-US" sz="1600" i="1" dirty="0"/>
              <a:t>hibahely</a:t>
            </a:r>
            <a:r>
              <a:rPr lang="hu-HU" altLang="en-US" sz="1600" dirty="0"/>
              <a:t>, -</a:t>
            </a:r>
            <a:r>
              <a:rPr lang="hu-HU" altLang="en-US" sz="1600" i="1" dirty="0"/>
              <a:t>ok</a:t>
            </a:r>
          </a:p>
          <a:p>
            <a:pPr marL="298450" indent="-285750">
              <a:lnSpc>
                <a:spcPct val="200000"/>
              </a:lnSpc>
            </a:pPr>
            <a:r>
              <a:rPr lang="hu-HU" altLang="en-US" sz="1600" b="1" dirty="0"/>
              <a:t>Hibajavítás</a:t>
            </a:r>
            <a:r>
              <a:rPr lang="hu-HU" altLang="en-US" sz="1600" dirty="0"/>
              <a:t> (hogyan jó?) </a:t>
            </a:r>
            <a:r>
              <a:rPr lang="hu-HU" altLang="en-US" sz="1600" dirty="0">
                <a:sym typeface="Symbol" panose="05050102010706020507" pitchFamily="18" charset="2"/>
              </a:rPr>
              <a:t></a:t>
            </a:r>
            <a:r>
              <a:rPr lang="hu-HU" altLang="en-US" sz="1600" dirty="0"/>
              <a:t> </a:t>
            </a:r>
            <a:r>
              <a:rPr lang="hu-HU" altLang="en-US" sz="1600" i="1" dirty="0"/>
              <a:t>helyes program</a:t>
            </a:r>
          </a:p>
          <a:p>
            <a:pPr marL="298450" indent="-285750">
              <a:lnSpc>
                <a:spcPct val="200000"/>
              </a:lnSpc>
            </a:pPr>
            <a:r>
              <a:rPr lang="hu-HU" altLang="en-US" sz="1600" b="1" dirty="0"/>
              <a:t>Minőségvizsgálat, hatékonyság</a:t>
            </a:r>
            <a:r>
              <a:rPr lang="hu-HU" altLang="en-US" sz="1600" dirty="0"/>
              <a:t> (jobbítható-e?, hogyan?) </a:t>
            </a:r>
            <a:r>
              <a:rPr lang="hu-HU" altLang="en-US" sz="1600" dirty="0">
                <a:sym typeface="Symbol" panose="05050102010706020507" pitchFamily="18" charset="2"/>
              </a:rPr>
              <a:t></a:t>
            </a:r>
            <a:r>
              <a:rPr lang="hu-HU" altLang="en-US" sz="1600" dirty="0"/>
              <a:t> </a:t>
            </a:r>
            <a:r>
              <a:rPr lang="hu-HU" altLang="en-US" sz="1600" i="1" dirty="0"/>
              <a:t>jó program</a:t>
            </a:r>
          </a:p>
          <a:p>
            <a:pPr marL="298450" indent="-285750">
              <a:lnSpc>
                <a:spcPct val="200000"/>
              </a:lnSpc>
            </a:pPr>
            <a:r>
              <a:rPr lang="hu-HU" altLang="en-US" sz="1600" b="1" dirty="0"/>
              <a:t>Dokumentálás</a:t>
            </a:r>
            <a:r>
              <a:rPr lang="hu-HU" altLang="en-US" sz="1600" dirty="0"/>
              <a:t> (hogyan működik, használható?) </a:t>
            </a:r>
            <a:r>
              <a:rPr lang="hu-HU" altLang="en-US" sz="1600" dirty="0">
                <a:sym typeface="Symbol" panose="05050102010706020507" pitchFamily="18" charset="2"/>
              </a:rPr>
              <a:t></a:t>
            </a:r>
            <a:r>
              <a:rPr lang="hu-HU" altLang="en-US" sz="1600" dirty="0"/>
              <a:t> </a:t>
            </a:r>
            <a:r>
              <a:rPr lang="hu-HU" altLang="en-US" sz="1600" i="1" dirty="0"/>
              <a:t>használható program</a:t>
            </a:r>
          </a:p>
          <a:p>
            <a:pPr marL="298450" indent="-285750">
              <a:lnSpc>
                <a:spcPct val="200000"/>
              </a:lnSpc>
            </a:pPr>
            <a:r>
              <a:rPr lang="hu-HU" altLang="en-US" sz="1600" b="1" dirty="0"/>
              <a:t>Használat, karbantartás</a:t>
            </a:r>
            <a:r>
              <a:rPr lang="hu-HU" altLang="en-US" sz="1600" dirty="0"/>
              <a:t> (még mindig jó?) </a:t>
            </a:r>
            <a:r>
              <a:rPr lang="hu-HU" altLang="en-US" sz="1600" dirty="0">
                <a:sym typeface="Symbol" panose="05050102010706020507" pitchFamily="18" charset="2"/>
              </a:rPr>
              <a:t></a:t>
            </a:r>
            <a:r>
              <a:rPr lang="hu-HU" altLang="en-US" sz="1600" dirty="0"/>
              <a:t> </a:t>
            </a:r>
            <a:r>
              <a:rPr lang="hu-HU" altLang="en-US" sz="1600" i="1" dirty="0"/>
              <a:t>évelő (időtálló) program</a:t>
            </a:r>
          </a:p>
          <a:p>
            <a:pPr>
              <a:lnSpc>
                <a:spcPct val="200000"/>
              </a:lnSpc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880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5949D-4D77-4DA2-93A2-4C9248E1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Az algoritmus fogalma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E73921A-6192-4008-B58F-365C340AE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altLang="en-US" sz="2000" dirty="0"/>
              <a:t>végrehajtható </a:t>
            </a:r>
          </a:p>
          <a:p>
            <a:pPr>
              <a:lnSpc>
                <a:spcPct val="200000"/>
              </a:lnSpc>
            </a:pPr>
            <a:r>
              <a:rPr lang="hu-HU" altLang="en-US" sz="2000" dirty="0"/>
              <a:t>lépésenként hajtható végre</a:t>
            </a:r>
          </a:p>
          <a:p>
            <a:pPr>
              <a:lnSpc>
                <a:spcPct val="200000"/>
              </a:lnSpc>
            </a:pPr>
            <a:r>
              <a:rPr lang="hu-HU" altLang="en-US" sz="2000" dirty="0"/>
              <a:t>a lépések maguk is algoritmusok</a:t>
            </a:r>
          </a:p>
          <a:p>
            <a:pPr>
              <a:lnSpc>
                <a:spcPct val="200000"/>
              </a:lnSpc>
            </a:pPr>
            <a:r>
              <a:rPr lang="hu-HU" altLang="en-US" sz="2000" dirty="0"/>
              <a:t>pontosan definiált, adott végrehajtási sorrenddel</a:t>
            </a:r>
          </a:p>
          <a:p>
            <a:pPr>
              <a:lnSpc>
                <a:spcPct val="200000"/>
              </a:lnSpc>
            </a:pPr>
            <a:r>
              <a:rPr lang="hu-HU" altLang="en-US" sz="2000" dirty="0"/>
              <a:t>egy folyamat véges hosszúságú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656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5949D-4D77-4DA2-93A2-4C9248E1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Az algoritmusok építőelemei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E73921A-6192-4008-B58F-365C340AE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sz="2000" b="1" dirty="0"/>
              <a:t>Szekvencia</a:t>
            </a:r>
            <a:r>
              <a:rPr lang="hu-HU" sz="2000" dirty="0"/>
              <a:t> (egymás utáni végrehajtás)</a:t>
            </a:r>
          </a:p>
          <a:p>
            <a:pPr>
              <a:lnSpc>
                <a:spcPct val="150000"/>
              </a:lnSpc>
            </a:pPr>
            <a:r>
              <a:rPr lang="hu-HU" sz="2000" b="1" dirty="0"/>
              <a:t>Elágazás</a:t>
            </a:r>
            <a:r>
              <a:rPr lang="hu-HU" sz="2000" dirty="0"/>
              <a:t> (választás 2 vagy több tevékenységből)</a:t>
            </a:r>
          </a:p>
          <a:p>
            <a:pPr>
              <a:lnSpc>
                <a:spcPct val="150000"/>
              </a:lnSpc>
            </a:pPr>
            <a:r>
              <a:rPr lang="hu-HU" sz="2000" b="1" dirty="0"/>
              <a:t>Ciklus</a:t>
            </a:r>
            <a:r>
              <a:rPr lang="hu-HU" sz="2000" dirty="0"/>
              <a:t> (ismétlés adott </a:t>
            </a:r>
            <a:r>
              <a:rPr lang="hu-HU" sz="2000" dirty="0" err="1"/>
              <a:t>darabszámszor</a:t>
            </a:r>
            <a:r>
              <a:rPr lang="hu-HU" sz="2000" dirty="0"/>
              <a:t> vagy adott feltételtől függően)</a:t>
            </a:r>
          </a:p>
          <a:p>
            <a:pPr>
              <a:lnSpc>
                <a:spcPct val="150000"/>
              </a:lnSpc>
            </a:pPr>
            <a:r>
              <a:rPr lang="hu-HU" sz="2000" b="1" dirty="0"/>
              <a:t>Alprogram</a:t>
            </a:r>
            <a:r>
              <a:rPr lang="hu-HU" sz="2000" dirty="0"/>
              <a:t> (egy összetett tevékenység, egyedi néven – absztrakció)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45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8FC002-E995-41EF-80A1-C2C72230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Példa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AE9AA5-5AC7-4196-8E5C-07AD3C2A89B8}"/>
              </a:ext>
            </a:extLst>
          </p:cNvPr>
          <p:cNvSpPr txBox="1"/>
          <p:nvPr/>
        </p:nvSpPr>
        <p:spPr>
          <a:xfrm>
            <a:off x="1524333" y="1828562"/>
            <a:ext cx="609456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buFont typeface="Wingdings" panose="05000000000000000000" pitchFamily="2" charset="2"/>
              <a:buNone/>
            </a:pPr>
            <a:r>
              <a:rPr lang="hu-HU" altLang="en-US" sz="28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Italautomata használata:</a:t>
            </a:r>
          </a:p>
          <a:p>
            <a:pPr marL="355600" indent="-342900">
              <a:buFont typeface="Wingdings" panose="05000000000000000000" pitchFamily="2" charset="2"/>
              <a:buNone/>
            </a:pPr>
            <a:endParaRPr lang="hu-HU" altLang="en-US"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355600" indent="-342900">
              <a:buClr>
                <a:srgbClr val="00B0F0"/>
              </a:buClr>
              <a:buFont typeface="+mj-lt"/>
              <a:buAutoNum type="arabicPeriod"/>
            </a:pPr>
            <a:r>
              <a:rPr lang="hu-HU" altLang="en-US" sz="24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Válassz italt!</a:t>
            </a:r>
          </a:p>
          <a:p>
            <a:pPr marL="355600" indent="-342900">
              <a:buClr>
                <a:srgbClr val="00B0F0"/>
              </a:buClr>
              <a:buFont typeface="+mj-lt"/>
              <a:buAutoNum type="arabicPeriod"/>
            </a:pPr>
            <a:r>
              <a:rPr lang="hu-HU" altLang="en-US" sz="24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Dobj be egy 100 Ft-</a:t>
            </a:r>
            <a:r>
              <a:rPr lang="hu-HU" altLang="en-US" sz="2400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ost</a:t>
            </a:r>
            <a:r>
              <a:rPr lang="hu-HU" altLang="en-US" sz="24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!</a:t>
            </a:r>
          </a:p>
          <a:p>
            <a:pPr marL="355600" indent="-342900">
              <a:buClr>
                <a:srgbClr val="00B0F0"/>
              </a:buClr>
              <a:buFont typeface="+mj-lt"/>
              <a:buAutoNum type="arabicPeriod"/>
            </a:pPr>
            <a:r>
              <a:rPr lang="hu-HU" altLang="en-US" sz="24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Nyomd meg a megfelelő gombot!</a:t>
            </a:r>
          </a:p>
          <a:p>
            <a:pPr marL="355600" indent="-342900">
              <a:buClr>
                <a:srgbClr val="00B0F0"/>
              </a:buClr>
              <a:buFont typeface="+mj-lt"/>
              <a:buAutoNum type="arabicPeriod"/>
            </a:pPr>
            <a:r>
              <a:rPr lang="hu-HU" altLang="en-US" sz="24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Várj, amíg folyik az ital!</a:t>
            </a:r>
          </a:p>
          <a:p>
            <a:pPr marL="355600" indent="-342900">
              <a:buClr>
                <a:srgbClr val="00B0F0"/>
              </a:buClr>
              <a:buFont typeface="+mj-lt"/>
              <a:buAutoNum type="arabicPeriod"/>
            </a:pPr>
            <a:r>
              <a:rPr lang="hu-HU" altLang="en-US" sz="24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Vedd ki az italt!</a:t>
            </a:r>
          </a:p>
          <a:p>
            <a:pPr marL="355600" indent="-342900">
              <a:buClr>
                <a:srgbClr val="00B0F0"/>
              </a:buClr>
              <a:buFont typeface="+mj-lt"/>
              <a:buAutoNum type="arabicPeriod"/>
            </a:pPr>
            <a:r>
              <a:rPr lang="hu-HU" altLang="en-US" sz="24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Idd meg!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7663292-48DB-41E6-B6D7-55F8F0740891}"/>
              </a:ext>
            </a:extLst>
          </p:cNvPr>
          <p:cNvSpPr txBox="1"/>
          <p:nvPr/>
        </p:nvSpPr>
        <p:spPr>
          <a:xfrm>
            <a:off x="8900422" y="5360709"/>
            <a:ext cx="3291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600" b="1" dirty="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Szekvencia</a:t>
            </a:r>
          </a:p>
        </p:txBody>
      </p:sp>
    </p:spTree>
    <p:extLst>
      <p:ext uri="{BB962C8B-B14F-4D97-AF65-F5344CB8AC3E}">
        <p14:creationId xmlns:p14="http://schemas.microsoft.com/office/powerpoint/2010/main" val="178447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8FC002-E995-41EF-80A1-C2C72230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Példa</a:t>
            </a:r>
            <a:endParaRPr lang="hu-HU" sz="40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AE9AA5-5AC7-4196-8E5C-07AD3C2A89B8}"/>
              </a:ext>
            </a:extLst>
          </p:cNvPr>
          <p:cNvSpPr txBox="1"/>
          <p:nvPr/>
        </p:nvSpPr>
        <p:spPr>
          <a:xfrm>
            <a:off x="1524333" y="1828562"/>
            <a:ext cx="60945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buFont typeface="Wingdings" panose="05000000000000000000" pitchFamily="2" charset="2"/>
              <a:buNone/>
            </a:pPr>
            <a:r>
              <a:rPr lang="hu-HU" altLang="en-US" sz="28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Italautomata használata:</a:t>
            </a:r>
          </a:p>
          <a:p>
            <a:pPr marL="355600" indent="-342900">
              <a:buFont typeface="Wingdings" panose="05000000000000000000" pitchFamily="2" charset="2"/>
              <a:buNone/>
            </a:pPr>
            <a:endParaRPr lang="hu-HU" altLang="en-US"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355600" indent="-342900">
              <a:buClr>
                <a:srgbClr val="00B0F0"/>
              </a:buClr>
              <a:buFont typeface="+mj-lt"/>
              <a:buAutoNum type="arabicPeriod"/>
            </a:pPr>
            <a:r>
              <a:rPr lang="hu-HU" altLang="en-US" sz="24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Válassz italt!</a:t>
            </a:r>
          </a:p>
          <a:p>
            <a:pPr marL="355600" indent="-342900">
              <a:buClr>
                <a:srgbClr val="00B0F0"/>
              </a:buClr>
              <a:buFont typeface="+mj-lt"/>
              <a:buAutoNum type="arabicPeriod"/>
            </a:pPr>
            <a:r>
              <a:rPr lang="hu-HU" altLang="en-US" sz="24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Dobj be egy 100 Ft-</a:t>
            </a:r>
            <a:r>
              <a:rPr lang="hu-HU" altLang="en-US" sz="2400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ost</a:t>
            </a:r>
            <a:r>
              <a:rPr lang="hu-HU" altLang="en-US" sz="24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!</a:t>
            </a:r>
          </a:p>
          <a:p>
            <a:pPr marL="355600" indent="-342900">
              <a:buClr>
                <a:srgbClr val="00B0F0"/>
              </a:buClr>
              <a:buFont typeface="+mj-lt"/>
              <a:buAutoNum type="arabicPeriod"/>
            </a:pPr>
            <a:r>
              <a:rPr lang="hu-HU" altLang="en-US" sz="24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Nyomd meg a megfelelő gombot!</a:t>
            </a:r>
          </a:p>
          <a:p>
            <a:pPr marL="355600" indent="-342900">
              <a:buClr>
                <a:srgbClr val="00B0F0"/>
              </a:buClr>
              <a:buFont typeface="+mj-lt"/>
              <a:buAutoNum type="arabicPeriod"/>
            </a:pPr>
            <a:r>
              <a:rPr lang="hu-HU" altLang="en-US" sz="24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GB" altLang="en-US" sz="2400" b="1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Ismételd</a:t>
            </a:r>
            <a:r>
              <a:rPr lang="en-GB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br>
              <a:rPr lang="en-GB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en-GB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r>
              <a:rPr lang="en-GB" altLang="en-US" sz="2400" b="1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nézd</a:t>
            </a:r>
            <a:r>
              <a:rPr lang="en-GB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 </a:t>
            </a:r>
            <a:r>
              <a:rPr lang="en-GB" altLang="en-US" sz="2400" b="1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poharat</a:t>
            </a:r>
            <a:r>
              <a:rPr lang="en-GB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!</a:t>
            </a:r>
            <a:br>
              <a:rPr lang="en-GB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hu-HU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lang="en-GB" altLang="en-US" sz="2400" b="1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amíg</a:t>
            </a:r>
            <a:r>
              <a:rPr lang="en-GB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GB" altLang="en-US" sz="2400" b="1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folyik</a:t>
            </a:r>
            <a:r>
              <a:rPr lang="en-GB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GB" altLang="en-US" sz="2400" b="1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az</a:t>
            </a:r>
            <a:r>
              <a:rPr lang="en-GB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GB" altLang="en-US" sz="2400" b="1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ital</a:t>
            </a:r>
            <a:r>
              <a:rPr lang="en-GB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!</a:t>
            </a:r>
          </a:p>
          <a:p>
            <a:pPr marL="355600" indent="-342900">
              <a:buClr>
                <a:srgbClr val="00B0F0"/>
              </a:buClr>
              <a:buFont typeface="+mj-lt"/>
              <a:buAutoNum type="arabicPeriod"/>
            </a:pPr>
            <a:r>
              <a:rPr lang="hu-HU" altLang="en-US" sz="24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Vedd ki az italt!</a:t>
            </a:r>
          </a:p>
          <a:p>
            <a:pPr marL="355600" indent="-342900">
              <a:buClr>
                <a:srgbClr val="00B0F0"/>
              </a:buClr>
              <a:buFont typeface="+mj-lt"/>
              <a:buAutoNum type="arabicPeriod"/>
            </a:pPr>
            <a:r>
              <a:rPr lang="hu-HU" altLang="en-US" sz="24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Idd meg!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7663292-48DB-41E6-B6D7-55F8F0740891}"/>
              </a:ext>
            </a:extLst>
          </p:cNvPr>
          <p:cNvSpPr txBox="1"/>
          <p:nvPr/>
        </p:nvSpPr>
        <p:spPr>
          <a:xfrm>
            <a:off x="8771025" y="2212067"/>
            <a:ext cx="32915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u-HU" sz="3600" b="1" dirty="0">
              <a:solidFill>
                <a:schemeClr val="dk2"/>
              </a:solidFill>
              <a:latin typeface="Fira Code"/>
              <a:ea typeface="Fira Code"/>
              <a:cs typeface="Fira Code"/>
            </a:endParaRPr>
          </a:p>
          <a:p>
            <a:r>
              <a:rPr lang="hu-HU" sz="3600" b="1" dirty="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Ciklus:</a:t>
            </a:r>
          </a:p>
          <a:p>
            <a:endParaRPr lang="hu-HU" sz="3600" b="1" dirty="0">
              <a:solidFill>
                <a:schemeClr val="dk2"/>
              </a:solidFill>
              <a:latin typeface="Fira Code"/>
              <a:ea typeface="Fira Code"/>
              <a:cs typeface="Fira Code"/>
            </a:endParaRPr>
          </a:p>
          <a:p>
            <a:r>
              <a:rPr lang="hu-HU" sz="3600" b="1" dirty="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ismétlés feltételtől függően</a:t>
            </a:r>
          </a:p>
        </p:txBody>
      </p:sp>
    </p:spTree>
    <p:extLst>
      <p:ext uri="{BB962C8B-B14F-4D97-AF65-F5344CB8AC3E}">
        <p14:creationId xmlns:p14="http://schemas.microsoft.com/office/powerpoint/2010/main" val="82226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8FC002-E995-41EF-80A1-C2C72230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Példa</a:t>
            </a:r>
            <a:endParaRPr lang="hu-HU" sz="40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AE9AA5-5AC7-4196-8E5C-07AD3C2A89B8}"/>
              </a:ext>
            </a:extLst>
          </p:cNvPr>
          <p:cNvSpPr txBox="1"/>
          <p:nvPr/>
        </p:nvSpPr>
        <p:spPr>
          <a:xfrm>
            <a:off x="1524333" y="1828562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buFont typeface="Wingdings" panose="05000000000000000000" pitchFamily="2" charset="2"/>
              <a:buNone/>
            </a:pPr>
            <a:r>
              <a:rPr lang="hu-HU" altLang="en-US" sz="24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Dobj be  5  20 Ft-</a:t>
            </a:r>
            <a:r>
              <a:rPr lang="hu-HU" altLang="en-US" sz="2400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ost</a:t>
            </a:r>
            <a:r>
              <a:rPr lang="hu-HU" altLang="en-US" sz="24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</a:p>
          <a:p>
            <a:pPr marL="469900" indent="-457200">
              <a:buClr>
                <a:srgbClr val="00B0F0"/>
              </a:buClr>
              <a:buFont typeface="+mj-lt"/>
              <a:buAutoNum type="arabicPeriod"/>
            </a:pPr>
            <a:endParaRPr lang="hu-HU" altLang="en-US" sz="2400" b="1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69900" indent="-457200">
              <a:lnSpc>
                <a:spcPct val="1500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hu-HU" altLang="en-US" sz="24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Válassz italt</a:t>
            </a:r>
          </a:p>
          <a:p>
            <a:pPr marL="469900" indent="-457200">
              <a:lnSpc>
                <a:spcPct val="1500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hu-HU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Ismételd 5-ször: </a:t>
            </a:r>
            <a:br>
              <a:rPr lang="hu-HU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hu-HU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	Dobj be egy 20 Ft-</a:t>
            </a:r>
            <a:r>
              <a:rPr lang="hu-HU" altLang="en-US" sz="2400" b="1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ost</a:t>
            </a:r>
            <a:r>
              <a:rPr lang="hu-HU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!</a:t>
            </a:r>
          </a:p>
          <a:p>
            <a:pPr marL="469900" indent="-457200">
              <a:buClr>
                <a:srgbClr val="00B0F0"/>
              </a:buClr>
              <a:buFont typeface="+mj-lt"/>
              <a:buAutoNum type="arabicPeriod"/>
            </a:pPr>
            <a:endParaRPr lang="hu-HU" altLang="en-US" sz="2400" b="1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7663292-48DB-41E6-B6D7-55F8F0740891}"/>
              </a:ext>
            </a:extLst>
          </p:cNvPr>
          <p:cNvSpPr txBox="1"/>
          <p:nvPr/>
        </p:nvSpPr>
        <p:spPr>
          <a:xfrm>
            <a:off x="7979434" y="2876301"/>
            <a:ext cx="40400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u-HU" sz="3600" b="1" dirty="0">
              <a:solidFill>
                <a:schemeClr val="dk2"/>
              </a:solidFill>
              <a:latin typeface="Fira Code"/>
              <a:ea typeface="Fira Code"/>
              <a:cs typeface="Fira Code"/>
            </a:endParaRPr>
          </a:p>
          <a:p>
            <a:r>
              <a:rPr lang="hu-HU" sz="3600" b="1" dirty="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Ciklus:</a:t>
            </a:r>
          </a:p>
          <a:p>
            <a:endParaRPr lang="hu-HU" sz="3600" b="1" dirty="0">
              <a:solidFill>
                <a:schemeClr val="dk2"/>
              </a:solidFill>
              <a:latin typeface="Fira Code"/>
              <a:ea typeface="Fira Code"/>
              <a:cs typeface="Fira Code"/>
            </a:endParaRPr>
          </a:p>
          <a:p>
            <a:r>
              <a:rPr lang="hu-HU" sz="3600" b="1" dirty="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ismétlés adott </a:t>
            </a:r>
            <a:r>
              <a:rPr lang="hu-HU" sz="3600" b="1" dirty="0" err="1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darabszámszor</a:t>
            </a:r>
            <a:endParaRPr lang="hu-HU" sz="3600" b="1" dirty="0">
              <a:solidFill>
                <a:schemeClr val="dk2"/>
              </a:solidFill>
              <a:latin typeface="Fira Code"/>
              <a:ea typeface="Fira Code"/>
              <a:cs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96790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8FC002-E995-41EF-80A1-C2C72230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Példa</a:t>
            </a:r>
            <a:endParaRPr lang="hu-HU" sz="40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AE9AA5-5AC7-4196-8E5C-07AD3C2A89B8}"/>
              </a:ext>
            </a:extLst>
          </p:cNvPr>
          <p:cNvSpPr txBox="1"/>
          <p:nvPr/>
        </p:nvSpPr>
        <p:spPr>
          <a:xfrm>
            <a:off x="1524333" y="1828562"/>
            <a:ext cx="67656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buFont typeface="Wingdings" panose="05000000000000000000" pitchFamily="2" charset="2"/>
              <a:buNone/>
            </a:pPr>
            <a:r>
              <a:rPr lang="hu-HU" altLang="en-US" sz="24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Dobj be  5  20 Ft-</a:t>
            </a:r>
            <a:r>
              <a:rPr lang="hu-HU" altLang="en-US" sz="2400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ost</a:t>
            </a:r>
            <a:r>
              <a:rPr lang="hu-HU" altLang="en-US" sz="24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</a:p>
          <a:p>
            <a:pPr marL="469900" indent="-457200">
              <a:buClr>
                <a:srgbClr val="00B0F0"/>
              </a:buClr>
              <a:buFont typeface="+mj-lt"/>
              <a:buAutoNum type="arabicPeriod"/>
            </a:pPr>
            <a:r>
              <a:rPr lang="hu-HU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Ha van 100 Ft-</a:t>
            </a:r>
            <a:r>
              <a:rPr lang="hu-HU" altLang="en-US" sz="2400" b="1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osod</a:t>
            </a:r>
            <a:r>
              <a:rPr lang="hu-HU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br>
              <a:rPr lang="hu-HU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hu-HU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	akkor Dobj be egy 100 Ft-</a:t>
            </a:r>
            <a:r>
              <a:rPr lang="hu-HU" altLang="en-US" sz="2400" b="1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ost</a:t>
            </a:r>
            <a:r>
              <a:rPr lang="hu-HU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!</a:t>
            </a:r>
            <a:br>
              <a:rPr lang="hu-HU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hu-HU" altLang="en-US" sz="2400" b="1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	különben Dobj be  5  20 Ft-</a:t>
            </a:r>
            <a:r>
              <a:rPr lang="hu-HU" altLang="en-US" sz="2400" b="1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ost</a:t>
            </a:r>
            <a:endParaRPr lang="hu-HU" altLang="en-US" sz="2400" b="1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7663292-48DB-41E6-B6D7-55F8F0740891}"/>
              </a:ext>
            </a:extLst>
          </p:cNvPr>
          <p:cNvSpPr txBox="1"/>
          <p:nvPr/>
        </p:nvSpPr>
        <p:spPr>
          <a:xfrm>
            <a:off x="8151963" y="2841795"/>
            <a:ext cx="40400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u-HU" sz="3600" b="1" dirty="0">
              <a:solidFill>
                <a:schemeClr val="dk2"/>
              </a:solidFill>
              <a:latin typeface="Fira Code"/>
              <a:ea typeface="Fira Code"/>
              <a:cs typeface="Fira Code"/>
            </a:endParaRPr>
          </a:p>
          <a:p>
            <a:r>
              <a:rPr lang="hu-HU" sz="3600" b="1" dirty="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Elágazás:</a:t>
            </a:r>
          </a:p>
          <a:p>
            <a:endParaRPr lang="hu-HU" sz="3600" b="1" dirty="0">
              <a:solidFill>
                <a:schemeClr val="dk2"/>
              </a:solidFill>
              <a:latin typeface="Fira Code"/>
              <a:ea typeface="Fira Code"/>
              <a:cs typeface="Fira Code"/>
            </a:endParaRPr>
          </a:p>
          <a:p>
            <a:r>
              <a:rPr lang="hu-HU" sz="3600" b="1" dirty="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választás két tevékenység közül</a:t>
            </a:r>
          </a:p>
        </p:txBody>
      </p:sp>
    </p:spTree>
    <p:extLst>
      <p:ext uri="{BB962C8B-B14F-4D97-AF65-F5344CB8AC3E}">
        <p14:creationId xmlns:p14="http://schemas.microsoft.com/office/powerpoint/2010/main" val="339725158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Language Workshop for Beginners by Slidesgo</Template>
  <TotalTime>29</TotalTime>
  <Words>311</Words>
  <Application>Microsoft Office PowerPoint</Application>
  <PresentationFormat>Szélesvásznú</PresentationFormat>
  <Paragraphs>63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2</vt:i4>
      </vt:variant>
      <vt:variant>
        <vt:lpstr>Diacímek</vt:lpstr>
      </vt:variant>
      <vt:variant>
        <vt:i4>8</vt:i4>
      </vt:variant>
    </vt:vector>
  </HeadingPairs>
  <TitlesOfParts>
    <vt:vector size="16" baseType="lpstr">
      <vt:lpstr>Arial</vt:lpstr>
      <vt:lpstr>Fira Code</vt:lpstr>
      <vt:lpstr>Montserrat</vt:lpstr>
      <vt:lpstr>Proxima Nova</vt:lpstr>
      <vt:lpstr>Proxima Nova Semibold</vt:lpstr>
      <vt:lpstr>Wingdings</vt:lpstr>
      <vt:lpstr>Programming Language Workshop for Beginners by Slidesgo</vt:lpstr>
      <vt:lpstr>Slidesgo Final Pages</vt:lpstr>
      <vt:lpstr>programozás</vt:lpstr>
      <vt:lpstr>A programkészítés folyamata</vt:lpstr>
      <vt:lpstr>Az algoritmus fogalma</vt:lpstr>
      <vt:lpstr>Az algoritmusok építőelemei</vt:lpstr>
      <vt:lpstr>Példa</vt:lpstr>
      <vt:lpstr>Példa</vt:lpstr>
      <vt:lpstr>Példa</vt:lpstr>
      <vt:lpstr>Példa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</dc:title>
  <dc:creator>Bólya Gábor</dc:creator>
  <cp:lastModifiedBy>Bólya Gábor</cp:lastModifiedBy>
  <cp:revision>1</cp:revision>
  <dcterms:created xsi:type="dcterms:W3CDTF">2022-02-04T13:36:39Z</dcterms:created>
  <dcterms:modified xsi:type="dcterms:W3CDTF">2022-02-04T14:06:11Z</dcterms:modified>
</cp:coreProperties>
</file>