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Comic Sans MS" panose="030F0702030302020204" pitchFamily="66" charset="0"/>
      <p:regular r:id="rId41"/>
      <p:bold r:id="rId42"/>
      <p:italic r:id="rId43"/>
      <p:boldItalic r:id="rId44"/>
    </p:embeddedFont>
    <p:embeddedFont>
      <p:font typeface="Impact" panose="020B0806030902050204" pitchFamily="3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8711C49-3E5A-472D-8226-FFDB49D92E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Untitled Section" id="{E3679700-6266-498E-90A3-0B2255CC0EF8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666"/>
    <a:srgbClr val="595959"/>
    <a:srgbClr val="38761D"/>
    <a:srgbClr val="0097A7"/>
    <a:srgbClr val="C2B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E3C27-D005-4241-B098-DA590D4000C3}">
  <a:tblStyle styleId="{51CE3C27-D005-4241-B098-DA590D4000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0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5bf8a4a3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5bf8a4a3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b15c02b98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b15c02b98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 up work by mennink and preneel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5bf8a4a35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5bf8a4a35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 up work by mennink and preneel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539ac50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539ac50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539ac500b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539ac500b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b15c02b98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b15c02b98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539ac50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7539ac50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 up work by mennink and preneel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b15c02b9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b15c02b9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539ac50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7539ac50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56f209a50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56f209a50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b15c02b9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b15c02b9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So, what are hash function combiners? Let me start by introducing a motivating (fictional) example.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e5bf8a4a35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e5bf8a4a35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e03959d9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e03959d9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e03959d96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e03959d96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56a7a579d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56a7a579d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e5b58996f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e5b58996f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56f209a5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56f209a5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6f209a50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6f209a50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e03959d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6e03959d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7554f5242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7554f5242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67ae9eed65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67ae9eed65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b15c02b9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b15c02b9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554f524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554f524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7539ac500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7539ac500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539ac500b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7539ac500b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56f209a50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56f209a50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7539ac500b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7539ac500b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56f209a50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256f209a50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539ac500b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7539ac500b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2b15c02b98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2b15c02b98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b15c02b9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b15c02b9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b15c02b98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b15c02b98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b15c02b98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b15c02b98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b15c02b9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2b15c02b9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b15c02b98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b15c02b98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urier New"/>
              <a:buNone/>
              <a:defRPr sz="52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urier New"/>
              <a:buNone/>
              <a:defRPr sz="2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ourier New"/>
              <a:buNone/>
              <a:defRPr sz="36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DECD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  <a:defRPr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  <a:defRPr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●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○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urier New"/>
              <a:buChar char="■"/>
              <a:defRPr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Random Oracle Combiners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Joint work with Yevgeniy Dodis (NYU), Niels Ferguson</a:t>
            </a:r>
            <a:r>
              <a:rPr lang="en" dirty="0"/>
              <a:t> (Microsoft),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Peter Hall (NYU), and Krzysztof Pietrzak (IST-Austria)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600"/>
              <a:t>Big Question: Can we break the concatenation barrier?</a:t>
            </a:r>
            <a:endParaRPr sz="36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2776225"/>
            <a:ext cx="8520600" cy="21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Partial Answer: YES</a:t>
            </a:r>
            <a:br>
              <a:rPr lang="en" sz="3600"/>
            </a:br>
            <a:r>
              <a:rPr lang="en" sz="3600" b="1"/>
              <a:t>Cryptophia’s Short Combiner</a:t>
            </a:r>
            <a:endParaRPr sz="36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600" b="1"/>
              <a:t>[Mittelbach13][MP14]</a:t>
            </a:r>
            <a:endParaRPr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Oracles to the Rescue</a:t>
            </a:r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assume the “secure” hash function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/>
              <a:t> is a random oracle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/>
              <a:t>?</a:t>
            </a:r>
            <a:endParaRPr/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Maybe the stronger (than CR) assumption on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 </a:t>
            </a:r>
            <a:r>
              <a:rPr lang="en"/>
              <a:t>can overcome the concatenation barrier.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to model the “insecure” hash function 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/>
              <a:t>?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7105425" y="1676700"/>
            <a:ext cx="57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23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 baseline="3000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Cryptophia’s Short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Combiner Modelling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1730375" y="1659750"/>
            <a:ext cx="579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3312454" y="2310102"/>
            <a:ext cx="2519100" cy="163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61" name="Google Shape;161;p24"/>
          <p:cNvCxnSpPr>
            <a:stCxn id="162" idx="2"/>
            <a:endCxn id="160" idx="1"/>
          </p:cNvCxnSpPr>
          <p:nvPr/>
        </p:nvCxnSpPr>
        <p:spPr>
          <a:xfrm>
            <a:off x="2020354" y="2232552"/>
            <a:ext cx="12921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2310275" y="1946100"/>
            <a:ext cx="47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164" name="Google Shape;164;p24"/>
          <p:cNvSpPr txBox="1"/>
          <p:nvPr/>
        </p:nvSpPr>
        <p:spPr>
          <a:xfrm>
            <a:off x="4179842" y="4461800"/>
            <a:ext cx="78431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 err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2300" baseline="3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2300" baseline="30000" dirty="0" err="1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3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23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2300" baseline="60000" dirty="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165" name="Google Shape;165;p24"/>
          <p:cNvCxnSpPr>
            <a:cxnSpLocks/>
            <a:stCxn id="160" idx="2"/>
            <a:endCxn id="164" idx="0"/>
          </p:cNvCxnSpPr>
          <p:nvPr/>
        </p:nvCxnSpPr>
        <p:spPr>
          <a:xfrm flipH="1">
            <a:off x="4572000" y="3945402"/>
            <a:ext cx="4" cy="51639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24"/>
          <p:cNvCxnSpPr/>
          <p:nvPr/>
        </p:nvCxnSpPr>
        <p:spPr>
          <a:xfrm flipH="1">
            <a:off x="5830325" y="2232450"/>
            <a:ext cx="12921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24"/>
          <p:cNvCxnSpPr>
            <a:cxnSpLocks/>
            <a:stCxn id="164" idx="1"/>
            <a:endCxn id="159" idx="2"/>
          </p:cNvCxnSpPr>
          <p:nvPr/>
        </p:nvCxnSpPr>
        <p:spPr>
          <a:xfrm rot="10800000">
            <a:off x="2020326" y="2232450"/>
            <a:ext cx="2159517" cy="249864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168" name="Google Shape;168;p24"/>
          <p:cNvSpPr txBox="1"/>
          <p:nvPr/>
        </p:nvSpPr>
        <p:spPr>
          <a:xfrm>
            <a:off x="4904925" y="4292150"/>
            <a:ext cx="40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is CR/pseudorandom/…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(in ROM)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Efficiency of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Cryptophia Construction</a:t>
            </a: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1. Output length</a:t>
            </a:r>
            <a:endParaRPr b="1" dirty="0"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311700" y="2219275"/>
            <a:ext cx="8520600" cy="5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2. Security properties</a:t>
            </a:r>
            <a:endParaRPr b="1" dirty="0"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11700" y="3286075"/>
            <a:ext cx="85206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Efficiency</a:t>
            </a:r>
            <a:endParaRPr b="1"/>
          </a:p>
        </p:txBody>
      </p:sp>
      <p:sp>
        <p:nvSpPr>
          <p:cNvPr id="178" name="Google Shape;17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179" name="Google Shape;179;p25"/>
          <p:cNvCxnSpPr/>
          <p:nvPr/>
        </p:nvCxnSpPr>
        <p:spPr>
          <a:xfrm flipH="1">
            <a:off x="3274975" y="1611600"/>
            <a:ext cx="811500" cy="242400"/>
          </a:xfrm>
          <a:prstGeom prst="straightConnector1">
            <a:avLst/>
          </a:prstGeom>
          <a:noFill/>
          <a:ln w="38100" cap="flat" cmpd="sng">
            <a:solidFill>
              <a:srgbClr val="93C4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0" name="Google Shape;180;p25"/>
          <p:cNvSpPr txBox="1"/>
          <p:nvPr/>
        </p:nvSpPr>
        <p:spPr>
          <a:xfrm>
            <a:off x="4086475" y="1196700"/>
            <a:ext cx="2315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WOO-HOO!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 flipH="1">
            <a:off x="6952250" y="2103675"/>
            <a:ext cx="546900" cy="74790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2" name="Google Shape;182;p25"/>
          <p:cNvSpPr txBox="1"/>
          <p:nvPr/>
        </p:nvSpPr>
        <p:spPr>
          <a:xfrm>
            <a:off x="6477900" y="1564875"/>
            <a:ext cx="2666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Good enough?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p25"/>
          <p:cNvCxnSpPr/>
          <p:nvPr/>
        </p:nvCxnSpPr>
        <p:spPr>
          <a:xfrm rot="10800000">
            <a:off x="4637400" y="4270250"/>
            <a:ext cx="1384800" cy="474600"/>
          </a:xfrm>
          <a:prstGeom prst="straightConnector1">
            <a:avLst/>
          </a:prstGeom>
          <a:noFill/>
          <a:ln w="38100" cap="flat" cmpd="sng">
            <a:solidFill>
              <a:srgbClr val="CC412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4" name="Google Shape;184;p25"/>
          <p:cNvSpPr txBox="1"/>
          <p:nvPr/>
        </p:nvSpPr>
        <p:spPr>
          <a:xfrm>
            <a:off x="6022200" y="4518025"/>
            <a:ext cx="19614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mic Sans MS"/>
                <a:ea typeface="Comic Sans MS"/>
                <a:cs typeface="Comic Sans MS"/>
                <a:sym typeface="Comic Sans MS"/>
              </a:rPr>
              <a:t>Optimal?</a:t>
            </a:r>
            <a:endParaRPr sz="23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1"/>
          </p:nvPr>
        </p:nvSpPr>
        <p:spPr>
          <a:xfrm>
            <a:off x="311700" y="1685875"/>
            <a:ext cx="85206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Same as original</a:t>
            </a:r>
            <a:endParaRPr b="1" dirty="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311700" y="2752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Random Oracle </a:t>
            </a:r>
            <a:r>
              <a:rPr lang="en" dirty="0"/>
              <a:t>→</a:t>
            </a:r>
            <a:r>
              <a:rPr lang="en" b="1" dirty="0"/>
              <a:t> One-way/CR/MAC/Pseudorandom</a:t>
            </a:r>
            <a:endParaRPr b="1"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311700" y="3819475"/>
            <a:ext cx="8520600" cy="7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ambria Math"/>
                <a:ea typeface="Cambria Math"/>
                <a:cs typeface="Cambria Math"/>
                <a:sym typeface="Cambria Math"/>
              </a:rPr>
              <a:t>2(ℓ/n+1)</a:t>
            </a:r>
            <a:r>
              <a:rPr lang="en" b="1"/>
              <a:t> calls, where </a:t>
            </a:r>
            <a:r>
              <a:rPr lang="en" b="1">
                <a:latin typeface="Cambria Math"/>
                <a:ea typeface="Cambria Math"/>
                <a:cs typeface="Cambria Math"/>
                <a:sym typeface="Cambria Math"/>
              </a:rPr>
              <a:t>ℓ  </a:t>
            </a:r>
            <a:r>
              <a:rPr lang="en" b="1"/>
              <a:t>is the input length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7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Concrete Properties Enough?</a:t>
            </a:r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No!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/>
              <a:t>Many real-world applications need stronger properties.</a:t>
            </a:r>
            <a:endParaRPr dirty="0"/>
          </a:p>
          <a:p>
            <a:pPr marL="342900" indent="-342900">
              <a:lnSpc>
                <a:spcPts val="23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Fiat-Shamir</a:t>
            </a:r>
          </a:p>
          <a:p>
            <a:pPr marL="342900" indent="-342900">
              <a:lnSpc>
                <a:spcPts val="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Hash-then-sign</a:t>
            </a:r>
          </a:p>
          <a:p>
            <a:pPr marL="342900" indent="-342900">
              <a:lnSpc>
                <a:spcPts val="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Fujisaki-Okamoto</a:t>
            </a:r>
          </a:p>
          <a:p>
            <a:pPr marL="342900" indent="-342900">
              <a:lnSpc>
                <a:spcPts val="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Bitcoin</a:t>
            </a:r>
          </a:p>
          <a:p>
            <a:pPr marL="342900" indent="-342900">
              <a:lnSpc>
                <a:spcPts val="1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dirty="0"/>
              <a:t>...</a:t>
            </a:r>
            <a:endParaRPr dirty="0"/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27250" y="260300"/>
            <a:ext cx="3307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Courier New"/>
                <a:ea typeface="Courier New"/>
                <a:cs typeface="Courier New"/>
                <a:sym typeface="Courier New"/>
              </a:rPr>
              <a:t>PART 2</a:t>
            </a:r>
            <a:endParaRPr sz="5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1432850" y="2260025"/>
            <a:ext cx="553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Random Oracle Combiners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7105425" y="1676700"/>
            <a:ext cx="579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23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 baseline="3000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07" name="Google Shape;20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Oracle Combiner</a:t>
            </a:r>
            <a:endParaRPr/>
          </a:p>
        </p:txBody>
      </p:sp>
      <p:sp>
        <p:nvSpPr>
          <p:cNvPr id="208" name="Google Shape;20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09" name="Google Shape;209;p28"/>
          <p:cNvSpPr/>
          <p:nvPr/>
        </p:nvSpPr>
        <p:spPr>
          <a:xfrm>
            <a:off x="1730375" y="1659750"/>
            <a:ext cx="579900" cy="5727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3312454" y="2310102"/>
            <a:ext cx="2519100" cy="163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11" name="Google Shape;211;p28"/>
          <p:cNvCxnSpPr>
            <a:stCxn id="212" idx="2"/>
            <a:endCxn id="210" idx="1"/>
          </p:cNvCxnSpPr>
          <p:nvPr/>
        </p:nvCxnSpPr>
        <p:spPr>
          <a:xfrm>
            <a:off x="2020354" y="2232552"/>
            <a:ext cx="12921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2310275" y="1946100"/>
            <a:ext cx="479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214" name="Google Shape;214;p28"/>
          <p:cNvSpPr txBox="1"/>
          <p:nvPr/>
        </p:nvSpPr>
        <p:spPr>
          <a:xfrm>
            <a:off x="4179842" y="4456346"/>
            <a:ext cx="78431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23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3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23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2300" baseline="6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 baseline="60000" dirty="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15" name="Google Shape;215;p28"/>
          <p:cNvCxnSpPr>
            <a:cxnSpLocks/>
            <a:stCxn id="210" idx="2"/>
            <a:endCxn id="214" idx="0"/>
          </p:cNvCxnSpPr>
          <p:nvPr/>
        </p:nvCxnSpPr>
        <p:spPr>
          <a:xfrm flipH="1">
            <a:off x="4572000" y="3945402"/>
            <a:ext cx="4" cy="51094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8"/>
          <p:cNvCxnSpPr/>
          <p:nvPr/>
        </p:nvCxnSpPr>
        <p:spPr>
          <a:xfrm flipH="1">
            <a:off x="5830325" y="2232450"/>
            <a:ext cx="1292100" cy="89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8"/>
          <p:cNvCxnSpPr>
            <a:cxnSpLocks/>
            <a:stCxn id="214" idx="1"/>
            <a:endCxn id="209" idx="2"/>
          </p:cNvCxnSpPr>
          <p:nvPr/>
        </p:nvCxnSpPr>
        <p:spPr>
          <a:xfrm rot="10800000">
            <a:off x="2020326" y="2232450"/>
            <a:ext cx="2159517" cy="2493186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stealth" w="med" len="med"/>
          </a:ln>
        </p:spPr>
      </p:cxnSp>
      <p:sp>
        <p:nvSpPr>
          <p:cNvPr id="218" name="Google Shape;218;p28"/>
          <p:cNvSpPr txBox="1"/>
          <p:nvPr/>
        </p:nvSpPr>
        <p:spPr>
          <a:xfrm>
            <a:off x="4904925" y="4292150"/>
            <a:ext cx="4055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is CR/pseudorandom/… 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(in ROM)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4904925" y="4444550"/>
            <a:ext cx="3251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is a Random Oracle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8083200" y="4377200"/>
            <a:ext cx="633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34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Indifferentiability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[MRH04,CDMP05]</a:t>
            </a:r>
            <a:endParaRPr dirty="0"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Formalizes what it means for a construction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/>
              <a:t> to “be” a random oracle in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Ideal(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Has a nice composition theorem for single-stage security games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𝔊</a:t>
            </a:r>
            <a:r>
              <a:rPr lang="en"/>
              <a:t>.</a:t>
            </a: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229" name="Google Shape;229;p29"/>
          <p:cNvCxnSpPr>
            <a:stCxn id="230" idx="2"/>
          </p:cNvCxnSpPr>
          <p:nvPr/>
        </p:nvCxnSpPr>
        <p:spPr>
          <a:xfrm>
            <a:off x="2082150" y="4117225"/>
            <a:ext cx="1168800" cy="4998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9"/>
          <p:cNvCxnSpPr>
            <a:stCxn id="232" idx="2"/>
          </p:cNvCxnSpPr>
          <p:nvPr/>
        </p:nvCxnSpPr>
        <p:spPr>
          <a:xfrm flipH="1">
            <a:off x="5799750" y="4117225"/>
            <a:ext cx="1262100" cy="5073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0" name="Google Shape;230;p29"/>
          <p:cNvSpPr/>
          <p:nvPr/>
        </p:nvSpPr>
        <p:spPr>
          <a:xfrm>
            <a:off x="311700" y="3628825"/>
            <a:ext cx="3540900" cy="4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𝔊(</a:t>
            </a:r>
            <a:r>
              <a:rPr lang="en" sz="16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" sz="1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secure in </a:t>
            </a:r>
            <a:r>
              <a:rPr lang="en" sz="1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ROM(</a:t>
            </a:r>
            <a:r>
              <a:rPr lang="en" sz="16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" sz="1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6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5291400" y="3628825"/>
            <a:ext cx="3540900" cy="488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16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indifferentiable from </a:t>
            </a:r>
            <a:r>
              <a:rPr lang="en" sz="1600">
                <a:solidFill>
                  <a:srgbClr val="6AA84F"/>
                </a:solidFill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endParaRPr sz="1600"/>
          </a:p>
        </p:txBody>
      </p:sp>
      <p:sp>
        <p:nvSpPr>
          <p:cNvPr id="233" name="Google Shape;233;p29"/>
          <p:cNvSpPr/>
          <p:nvPr/>
        </p:nvSpPr>
        <p:spPr>
          <a:xfrm>
            <a:off x="2801550" y="4615825"/>
            <a:ext cx="3540900" cy="4884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𝔊(C</a:t>
            </a:r>
            <a:r>
              <a:rPr lang="en" sz="16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600" dirty="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sz="1600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secure in </a:t>
            </a:r>
            <a:r>
              <a:rPr lang="en" sz="1600" dirty="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Ideal(</a:t>
            </a:r>
            <a:r>
              <a:rPr lang="en" sz="16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600" dirty="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600" dirty="0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Oracle Combiners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3907801" y="1763400"/>
            <a:ext cx="48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 baseline="30000" dirty="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311700" y="1752050"/>
            <a:ext cx="387900" cy="383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1370166" y="2187160"/>
            <a:ext cx="1685400" cy="109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42" name="Google Shape;242;p30"/>
          <p:cNvCxnSpPr>
            <a:endCxn id="241" idx="1"/>
          </p:cNvCxnSpPr>
          <p:nvPr/>
        </p:nvCxnSpPr>
        <p:spPr>
          <a:xfrm>
            <a:off x="505866" y="2135110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3" name="Google Shape;243;p30"/>
          <p:cNvCxnSpPr/>
          <p:nvPr/>
        </p:nvCxnSpPr>
        <p:spPr>
          <a:xfrm>
            <a:off x="699674" y="1943629"/>
            <a:ext cx="3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44" name="Google Shape;244;p30"/>
          <p:cNvSpPr txBox="1"/>
          <p:nvPr/>
        </p:nvSpPr>
        <p:spPr>
          <a:xfrm>
            <a:off x="1859030" y="3648100"/>
            <a:ext cx="70767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18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45" name="Google Shape;245;p30"/>
          <p:cNvCxnSpPr>
            <a:cxnSpLocks/>
            <a:stCxn id="241" idx="2"/>
            <a:endCxn id="244" idx="0"/>
          </p:cNvCxnSpPr>
          <p:nvPr/>
        </p:nvCxnSpPr>
        <p:spPr>
          <a:xfrm>
            <a:off x="2212866" y="3281260"/>
            <a:ext cx="0" cy="3668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6" name="Google Shape;246;p30"/>
          <p:cNvCxnSpPr/>
          <p:nvPr/>
        </p:nvCxnSpPr>
        <p:spPr>
          <a:xfrm flipH="1">
            <a:off x="3054871" y="2135208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7" name="Google Shape;247;p30"/>
          <p:cNvCxnSpPr>
            <a:cxnSpLocks/>
            <a:stCxn id="244" idx="1"/>
            <a:endCxn id="240" idx="2"/>
          </p:cNvCxnSpPr>
          <p:nvPr/>
        </p:nvCxnSpPr>
        <p:spPr>
          <a:xfrm rot="10800000">
            <a:off x="505650" y="2135450"/>
            <a:ext cx="1353380" cy="174346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48" name="Google Shape;248;p30"/>
          <p:cNvSpPr txBox="1"/>
          <p:nvPr/>
        </p:nvSpPr>
        <p:spPr>
          <a:xfrm flipH="1">
            <a:off x="4784700" y="1774750"/>
            <a:ext cx="45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 baseline="3000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9" name="Google Shape;249;p30"/>
          <p:cNvSpPr/>
          <p:nvPr/>
        </p:nvSpPr>
        <p:spPr>
          <a:xfrm flipH="1">
            <a:off x="8444398" y="1763400"/>
            <a:ext cx="387900" cy="383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0" name="Google Shape;250;p30"/>
          <p:cNvSpPr/>
          <p:nvPr/>
        </p:nvSpPr>
        <p:spPr>
          <a:xfrm flipH="1">
            <a:off x="6088431" y="2198510"/>
            <a:ext cx="1685400" cy="109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51" name="Google Shape;251;p30"/>
          <p:cNvCxnSpPr>
            <a:endCxn id="250" idx="1"/>
          </p:cNvCxnSpPr>
          <p:nvPr/>
        </p:nvCxnSpPr>
        <p:spPr>
          <a:xfrm flipH="1">
            <a:off x="7773831" y="2146460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2" name="Google Shape;252;p30"/>
          <p:cNvCxnSpPr/>
          <p:nvPr/>
        </p:nvCxnSpPr>
        <p:spPr>
          <a:xfrm rot="10800000">
            <a:off x="5236424" y="1954979"/>
            <a:ext cx="3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53" name="Google Shape;253;p30"/>
          <p:cNvSpPr txBox="1"/>
          <p:nvPr/>
        </p:nvSpPr>
        <p:spPr>
          <a:xfrm flipH="1">
            <a:off x="6577300" y="3648100"/>
            <a:ext cx="70767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g</a:t>
            </a:r>
            <a:r>
              <a:rPr lang="en" sz="1800" baseline="6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54" name="Google Shape;254;p30"/>
          <p:cNvCxnSpPr>
            <a:cxnSpLocks/>
            <a:stCxn id="250" idx="2"/>
            <a:endCxn id="253" idx="0"/>
          </p:cNvCxnSpPr>
          <p:nvPr/>
        </p:nvCxnSpPr>
        <p:spPr>
          <a:xfrm>
            <a:off x="6931131" y="3292610"/>
            <a:ext cx="4" cy="3554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5" name="Google Shape;255;p30"/>
          <p:cNvCxnSpPr/>
          <p:nvPr/>
        </p:nvCxnSpPr>
        <p:spPr>
          <a:xfrm>
            <a:off x="5224826" y="2146558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256;p30"/>
          <p:cNvCxnSpPr>
            <a:cxnSpLocks/>
            <a:stCxn id="253" idx="1"/>
            <a:endCxn id="249" idx="2"/>
          </p:cNvCxnSpPr>
          <p:nvPr/>
        </p:nvCxnSpPr>
        <p:spPr>
          <a:xfrm flipV="1">
            <a:off x="7284970" y="2146800"/>
            <a:ext cx="1353378" cy="1732118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57" name="Google Shape;257;p30"/>
          <p:cNvSpPr txBox="1"/>
          <p:nvPr/>
        </p:nvSpPr>
        <p:spPr>
          <a:xfrm>
            <a:off x="3511575" y="4109800"/>
            <a:ext cx="21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Indifferentiable from Random Oracle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8" name="Google Shape;258;p30"/>
          <p:cNvCxnSpPr>
            <a:cxnSpLocks/>
            <a:stCxn id="257" idx="1"/>
            <a:endCxn id="244" idx="3"/>
          </p:cNvCxnSpPr>
          <p:nvPr/>
        </p:nvCxnSpPr>
        <p:spPr>
          <a:xfrm flipH="1" flipV="1">
            <a:off x="2566701" y="3878918"/>
            <a:ext cx="944874" cy="538682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0"/>
          <p:cNvCxnSpPr>
            <a:cxnSpLocks/>
            <a:stCxn id="257" idx="3"/>
            <a:endCxn id="253" idx="3"/>
          </p:cNvCxnSpPr>
          <p:nvPr/>
        </p:nvCxnSpPr>
        <p:spPr>
          <a:xfrm flipV="1">
            <a:off x="5632275" y="3878918"/>
            <a:ext cx="945025" cy="538682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10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Oracle Combiners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Exist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:’(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6" name="Google Shape;26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Theorem</a:t>
            </a:r>
            <a:r>
              <a:rPr lang="en"/>
              <a:t>: Random oracle combiners don’t exist.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7" name="Google Shape;26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268" name="Google Shape;268;p31"/>
          <p:cNvCxnSpPr/>
          <p:nvPr/>
        </p:nvCxnSpPr>
        <p:spPr>
          <a:xfrm rot="10800000">
            <a:off x="1877325" y="1495850"/>
            <a:ext cx="53400" cy="56460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1"/>
          <p:cNvSpPr txBox="1"/>
          <p:nvPr/>
        </p:nvSpPr>
        <p:spPr>
          <a:xfrm>
            <a:off x="1106525" y="1976500"/>
            <a:ext cx="439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51C75"/>
                </a:solidFill>
                <a:latin typeface="Courier New"/>
                <a:ea typeface="Courier New"/>
                <a:cs typeface="Courier New"/>
                <a:sym typeface="Courier New"/>
              </a:rPr>
              <a:t>Deterministic</a:t>
            </a:r>
            <a:endParaRPr sz="1500" b="1">
              <a:solidFill>
                <a:srgbClr val="351C7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 txBox="1">
            <a:spLocks noGrp="1"/>
          </p:cNvSpPr>
          <p:nvPr>
            <p:ph type="body" idx="1"/>
          </p:nvPr>
        </p:nvSpPr>
        <p:spPr>
          <a:xfrm>
            <a:off x="311700" y="2281750"/>
            <a:ext cx="8520600" cy="21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en" u="sng" dirty="0"/>
              <a:t>Attack</a:t>
            </a:r>
            <a:r>
              <a:rPr lang="en" dirty="0"/>
              <a:t>: Common preamble for all inputs to </a:t>
            </a:r>
            <a:r>
              <a:rPr lang="en-US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baseline="3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dirty="0"/>
          </a:p>
          <a:p>
            <a:pPr lvl="0">
              <a:spcBef>
                <a:spcPts val="1200"/>
              </a:spcBef>
            </a:pPr>
            <a:r>
              <a:rPr lang="en" dirty="0"/>
              <a:t>“Hardwire” random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-25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,...,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-25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poly(λ)</a:t>
            </a:r>
            <a:r>
              <a:rPr lang="en" dirty="0"/>
              <a:t>. </a:t>
            </a:r>
            <a:endParaRPr dirty="0"/>
          </a:p>
          <a:p>
            <a:pPr lvl="0"/>
            <a:r>
              <a:rPr lang="en" dirty="0"/>
              <a:t>Evaluate 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-5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(0)</a:t>
            </a:r>
            <a:r>
              <a:rPr lang="en" dirty="0"/>
              <a:t> and 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-5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(0)</a:t>
            </a:r>
            <a:r>
              <a:rPr lang="en" dirty="0"/>
              <a:t>.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If the first bit of any of these is 1, use the corresponding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-25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i</a:t>
            </a:r>
            <a:r>
              <a:rPr lang="en" dirty="0"/>
              <a:t>.</a:t>
            </a:r>
            <a:endParaRPr dirty="0"/>
          </a:p>
        </p:txBody>
      </p:sp>
      <p:sp>
        <p:nvSpPr>
          <p:cNvPr id="271" name="Google Shape;271;p31"/>
          <p:cNvSpPr txBox="1">
            <a:spLocks noGrp="1"/>
          </p:cNvSpPr>
          <p:nvPr>
            <p:ph type="body" idx="1"/>
          </p:nvPr>
        </p:nvSpPr>
        <p:spPr>
          <a:xfrm>
            <a:off x="311700" y="4235375"/>
            <a:ext cx="8520600" cy="9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/>
              <a:t>Claim</a:t>
            </a:r>
            <a:r>
              <a:rPr lang="en" dirty="0"/>
              <a:t>: Either bias 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C(0)</a:t>
            </a:r>
            <a:r>
              <a:rPr lang="en" dirty="0"/>
              <a:t> to 1, or it was already biased to 0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combiners?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13" y="14754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942" y="1770025"/>
            <a:ext cx="1479492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168525" y="3159825"/>
            <a:ext cx="258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Welcome</a:t>
            </a:r>
            <a:endParaRPr sz="16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606500" y="3590925"/>
            <a:ext cx="453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Hello! Check out </a:t>
            </a:r>
            <a:r>
              <a:rPr lang="en" sz="16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CoinHash</a:t>
            </a:r>
            <a:r>
              <a:rPr lang="en" sz="16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16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168525" y="4022025"/>
            <a:ext cx="3427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I don’t trust that, can you use </a:t>
            </a:r>
            <a:r>
              <a:rPr lang="en" sz="1600">
                <a:solidFill>
                  <a:srgbClr val="4A86E8"/>
                </a:solidFill>
                <a:latin typeface="Cambria Math"/>
                <a:ea typeface="Cambria Math"/>
                <a:cs typeface="Cambria Math"/>
                <a:sym typeface="Cambria Math"/>
              </a:rPr>
              <a:t>SHA3</a:t>
            </a:r>
            <a:r>
              <a:rPr lang="en" sz="1600">
                <a:solidFill>
                  <a:srgbClr val="4A86E8"/>
                </a:solidFill>
                <a:latin typeface="Impact"/>
                <a:ea typeface="Impact"/>
                <a:cs typeface="Impact"/>
                <a:sym typeface="Impact"/>
              </a:rPr>
              <a:t>?</a:t>
            </a:r>
            <a:endParaRPr sz="1600">
              <a:solidFill>
                <a:srgbClr val="4A86E8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572000" y="4453125"/>
            <a:ext cx="4537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Well I don’t trust </a:t>
            </a:r>
            <a:r>
              <a:rPr lang="en" sz="16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SHA3</a:t>
            </a:r>
            <a:r>
              <a:rPr lang="en" sz="1600">
                <a:solidFill>
                  <a:srgbClr val="E06666"/>
                </a:solidFill>
                <a:latin typeface="Impact"/>
                <a:ea typeface="Impact"/>
                <a:cs typeface="Impact"/>
                <a:sym typeface="Impact"/>
              </a:rPr>
              <a:t>.</a:t>
            </a:r>
            <a:endParaRPr sz="16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Salt to the Rescue!</a:t>
            </a:r>
            <a:endParaRPr dirty="0"/>
          </a:p>
        </p:txBody>
      </p:sp>
      <p:sp>
        <p:nvSpPr>
          <p:cNvPr id="277" name="Google Shape;277;p32"/>
          <p:cNvSpPr txBox="1"/>
          <p:nvPr/>
        </p:nvSpPr>
        <p:spPr>
          <a:xfrm>
            <a:off x="3907801" y="1763400"/>
            <a:ext cx="48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 baseline="3000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311700" y="1752050"/>
            <a:ext cx="387900" cy="383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1370166" y="2187160"/>
            <a:ext cx="1685400" cy="109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80" name="Google Shape;280;p32"/>
          <p:cNvCxnSpPr>
            <a:endCxn id="279" idx="1"/>
          </p:cNvCxnSpPr>
          <p:nvPr/>
        </p:nvCxnSpPr>
        <p:spPr>
          <a:xfrm>
            <a:off x="505866" y="2135110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32"/>
          <p:cNvCxnSpPr/>
          <p:nvPr/>
        </p:nvCxnSpPr>
        <p:spPr>
          <a:xfrm>
            <a:off x="699674" y="1943629"/>
            <a:ext cx="3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82" name="Google Shape;282;p32"/>
          <p:cNvSpPr txBox="1"/>
          <p:nvPr/>
        </p:nvSpPr>
        <p:spPr>
          <a:xfrm>
            <a:off x="1793715" y="3647982"/>
            <a:ext cx="83830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</a:t>
            </a:r>
            <a:r>
              <a:rPr lang="en-US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18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83" name="Google Shape;283;p32"/>
          <p:cNvCxnSpPr>
            <a:cxnSpLocks/>
            <a:stCxn id="279" idx="2"/>
            <a:endCxn id="282" idx="0"/>
          </p:cNvCxnSpPr>
          <p:nvPr/>
        </p:nvCxnSpPr>
        <p:spPr>
          <a:xfrm>
            <a:off x="2212866" y="3281260"/>
            <a:ext cx="0" cy="36672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32"/>
          <p:cNvCxnSpPr/>
          <p:nvPr/>
        </p:nvCxnSpPr>
        <p:spPr>
          <a:xfrm flipH="1">
            <a:off x="3054871" y="2135208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32"/>
          <p:cNvCxnSpPr>
            <a:cxnSpLocks/>
            <a:stCxn id="282" idx="1"/>
            <a:endCxn id="278" idx="2"/>
          </p:cNvCxnSpPr>
          <p:nvPr/>
        </p:nvCxnSpPr>
        <p:spPr>
          <a:xfrm rot="10800000">
            <a:off x="505651" y="2135450"/>
            <a:ext cx="1288065" cy="174335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86" name="Google Shape;286;p32"/>
          <p:cNvSpPr txBox="1"/>
          <p:nvPr/>
        </p:nvSpPr>
        <p:spPr>
          <a:xfrm flipH="1">
            <a:off x="4784700" y="1774750"/>
            <a:ext cx="451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 baseline="30000"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7" name="Google Shape;287;p32"/>
          <p:cNvSpPr/>
          <p:nvPr/>
        </p:nvSpPr>
        <p:spPr>
          <a:xfrm flipH="1">
            <a:off x="8444398" y="1763400"/>
            <a:ext cx="387900" cy="3834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18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88" name="Google Shape;288;p32"/>
          <p:cNvSpPr/>
          <p:nvPr/>
        </p:nvSpPr>
        <p:spPr>
          <a:xfrm flipH="1">
            <a:off x="6088431" y="2198510"/>
            <a:ext cx="1685400" cy="1094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89" name="Google Shape;289;p32"/>
          <p:cNvCxnSpPr>
            <a:endCxn id="288" idx="1"/>
          </p:cNvCxnSpPr>
          <p:nvPr/>
        </p:nvCxnSpPr>
        <p:spPr>
          <a:xfrm flipH="1">
            <a:off x="7773831" y="2146460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p32"/>
          <p:cNvCxnSpPr/>
          <p:nvPr/>
        </p:nvCxnSpPr>
        <p:spPr>
          <a:xfrm rot="10800000">
            <a:off x="5236424" y="1954979"/>
            <a:ext cx="320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91" name="Google Shape;291;p32"/>
          <p:cNvSpPr txBox="1"/>
          <p:nvPr/>
        </p:nvSpPr>
        <p:spPr>
          <a:xfrm flipH="1">
            <a:off x="6549220" y="3646944"/>
            <a:ext cx="76382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</a:t>
            </a:r>
            <a:r>
              <a:rPr lang="en-US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18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292" name="Google Shape;292;p32"/>
          <p:cNvCxnSpPr>
            <a:cxnSpLocks/>
            <a:stCxn id="288" idx="2"/>
            <a:endCxn id="291" idx="0"/>
          </p:cNvCxnSpPr>
          <p:nvPr/>
        </p:nvCxnSpPr>
        <p:spPr>
          <a:xfrm flipH="1">
            <a:off x="6931130" y="3292610"/>
            <a:ext cx="1" cy="3543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32"/>
          <p:cNvCxnSpPr/>
          <p:nvPr/>
        </p:nvCxnSpPr>
        <p:spPr>
          <a:xfrm>
            <a:off x="5224826" y="2146558"/>
            <a:ext cx="864300" cy="59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p32"/>
          <p:cNvCxnSpPr>
            <a:cxnSpLocks/>
            <a:stCxn id="291" idx="1"/>
            <a:endCxn id="287" idx="2"/>
          </p:cNvCxnSpPr>
          <p:nvPr/>
        </p:nvCxnSpPr>
        <p:spPr>
          <a:xfrm flipV="1">
            <a:off x="7313041" y="2146800"/>
            <a:ext cx="1325307" cy="1730962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stealth" w="med" len="med"/>
            <a:tailEnd type="triangle" w="med" len="med"/>
          </a:ln>
        </p:spPr>
      </p:cxnSp>
      <p:sp>
        <p:nvSpPr>
          <p:cNvPr id="295" name="Google Shape;295;p32"/>
          <p:cNvSpPr txBox="1"/>
          <p:nvPr/>
        </p:nvSpPr>
        <p:spPr>
          <a:xfrm>
            <a:off x="3511575" y="4109800"/>
            <a:ext cx="212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Indifferentiable from Random Oracle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6" name="Google Shape;296;p32"/>
          <p:cNvCxnSpPr>
            <a:cxnSpLocks/>
            <a:stCxn id="295" idx="1"/>
            <a:endCxn id="282" idx="3"/>
          </p:cNvCxnSpPr>
          <p:nvPr/>
        </p:nvCxnSpPr>
        <p:spPr>
          <a:xfrm flipH="1" flipV="1">
            <a:off x="2632016" y="3878800"/>
            <a:ext cx="879559" cy="538800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p32"/>
          <p:cNvCxnSpPr>
            <a:cxnSpLocks/>
            <a:stCxn id="295" idx="3"/>
            <a:endCxn id="291" idx="3"/>
          </p:cNvCxnSpPr>
          <p:nvPr/>
        </p:nvCxnSpPr>
        <p:spPr>
          <a:xfrm flipV="1">
            <a:off x="5632275" y="3877762"/>
            <a:ext cx="916945" cy="539838"/>
          </a:xfrm>
          <a:prstGeom prst="straightConnector1">
            <a:avLst/>
          </a:prstGeom>
          <a:noFill/>
          <a:ln w="9525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1796920" y="3646945"/>
            <a:ext cx="71989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18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 flipH="1">
            <a:off x="6549220" y="3656638"/>
            <a:ext cx="763821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18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18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18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18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lang="en-US" sz="18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-82359" y="4609787"/>
            <a:ext cx="883229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Note: Z is chosen after g is fixed, but </a:t>
            </a:r>
            <a:r>
              <a:rPr lang="en-US" sz="1600" b="1" dirty="0">
                <a:latin typeface="Courier New"/>
                <a:ea typeface="Courier New"/>
                <a:cs typeface="Courier New"/>
                <a:sym typeface="Courier New"/>
              </a:rPr>
              <a:t>is given to distinguisher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7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0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327250" y="260300"/>
            <a:ext cx="3307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Courier New"/>
                <a:ea typeface="Courier New"/>
                <a:cs typeface="Courier New"/>
                <a:sym typeface="Courier New"/>
              </a:rPr>
              <a:t>PART 3</a:t>
            </a:r>
            <a:endParaRPr sz="5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3"/>
          <p:cNvSpPr txBox="1"/>
          <p:nvPr/>
        </p:nvSpPr>
        <p:spPr>
          <a:xfrm>
            <a:off x="1432850" y="2260025"/>
            <a:ext cx="553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The Construction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Construction</a:t>
            </a:r>
            <a:endParaRPr/>
          </a:p>
        </p:txBody>
      </p:sp>
      <p:sp>
        <p:nvSpPr>
          <p:cNvPr id="314" name="Google Shape;31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Z1,Z2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|=|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 ≥ |M|+λ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15" name="Google Shape;315;p34"/>
          <p:cNvSpPr txBox="1">
            <a:spLocks noGrp="1"/>
          </p:cNvSpPr>
          <p:nvPr>
            <p:ph type="body" idx="1"/>
          </p:nvPr>
        </p:nvSpPr>
        <p:spPr>
          <a:xfrm>
            <a:off x="311700" y="3379050"/>
            <a:ext cx="8520600" cy="17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Theorem</a:t>
            </a:r>
            <a:r>
              <a:rPr lang="en"/>
              <a:t>: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Z1,Z2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 </a:t>
            </a:r>
            <a:r>
              <a:rPr lang="en"/>
              <a:t>is a random oracle combiner.</a:t>
            </a:r>
            <a:endParaRPr baseline="30000"/>
          </a:p>
        </p:txBody>
      </p:sp>
      <p:sp>
        <p:nvSpPr>
          <p:cNvPr id="316" name="Google Shape;316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Main Theorem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l-PL" sz="2000" u="sng" dirty="0"/>
              <a:t>Construction</a:t>
            </a:r>
            <a:r>
              <a:rPr lang="pl-PL" sz="2000" dirty="0"/>
              <a:t>: </a:t>
            </a:r>
            <a:r>
              <a:rPr lang="en-US" sz="2000" dirty="0">
                <a:solidFill>
                  <a:srgbClr val="595959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2000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-US" sz="2000" baseline="-25000" dirty="0">
                <a:solidFill>
                  <a:srgbClr val="595959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000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-US" sz="20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-US" sz="20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-US" sz="20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 baseline="30000" dirty="0" err="1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-US" sz="2000" baseline="60000" dirty="0" err="1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pl-PL" sz="2000" dirty="0">
                <a:solidFill>
                  <a:srgbClr val="595959"/>
                </a:solidFill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pl-PL" sz="2000" dirty="0">
                <a:latin typeface="Cambria Math"/>
                <a:ea typeface="Cambria Math"/>
                <a:cs typeface="Cambria Math"/>
                <a:sym typeface="Cambria Math"/>
              </a:rPr>
              <a:t>M)=</a:t>
            </a:r>
            <a:r>
              <a:rPr lang="pl-PL" sz="2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pl-PL" sz="2000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pl-PL" sz="2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pl-PL" sz="2000" dirty="0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pl-PL" sz="2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pl-PL" sz="20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pl-PL" sz="2000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pl-PL" sz="2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pl-PL" sz="2000" dirty="0">
                <a:latin typeface="Cambria Math"/>
                <a:ea typeface="Cambria Math"/>
                <a:cs typeface="Cambria Math"/>
                <a:sym typeface="Cambria Math"/>
              </a:rPr>
              <a:t>) 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u="sng" dirty="0"/>
              <a:t>Main claim</a:t>
            </a:r>
            <a:r>
              <a:rPr lang="en" sz="2000" dirty="0"/>
              <a:t>:</a:t>
            </a:r>
            <a:endParaRPr sz="2000"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body" idx="1"/>
          </p:nvPr>
        </p:nvSpPr>
        <p:spPr>
          <a:xfrm>
            <a:off x="311700" y="1105792"/>
            <a:ext cx="8520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</a:t>
            </a:r>
            <a:r>
              <a:rPr lang="en" dirty="0"/>
              <a:t>For all 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" dirty="0"/>
              <a:t>,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/>
              <a:t> never calls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(·,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/>
              <a:t> on any input.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body" idx="1"/>
          </p:nvPr>
        </p:nvSpPr>
        <p:spPr>
          <a:xfrm>
            <a:off x="311700" y="2869375"/>
            <a:ext cx="85206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H’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(M):=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/>
              <a:t> is a random oracle independent of 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26" name="Google Shape;326;p35"/>
          <p:cNvCxnSpPr/>
          <p:nvPr/>
        </p:nvCxnSpPr>
        <p:spPr>
          <a:xfrm>
            <a:off x="4572000" y="2174925"/>
            <a:ext cx="0" cy="8547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7" name="Google Shape;327;p35"/>
          <p:cNvCxnSpPr/>
          <p:nvPr/>
        </p:nvCxnSpPr>
        <p:spPr>
          <a:xfrm>
            <a:off x="4572000" y="3365175"/>
            <a:ext cx="0" cy="9846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5"/>
          <p:cNvSpPr txBox="1">
            <a:spLocks noGrp="1"/>
          </p:cNvSpPr>
          <p:nvPr>
            <p:ph type="body" idx="1"/>
          </p:nvPr>
        </p:nvSpPr>
        <p:spPr>
          <a:xfrm>
            <a:off x="311700" y="4349775"/>
            <a:ext cx="85206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C(M) = RO(M) ⊕ IndependentFunction(M) ~ RO(M)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Proof of Main Claim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34" name="Google Shape;334;p36"/>
          <p:cNvGraphicFramePr/>
          <p:nvPr/>
        </p:nvGraphicFramePr>
        <p:xfrm>
          <a:off x="804950" y="1311325"/>
          <a:ext cx="7239000" cy="2422250"/>
        </p:xfrm>
        <a:graphic>
          <a:graphicData uri="http://schemas.openxmlformats.org/drawingml/2006/table">
            <a:tbl>
              <a:tblPr>
                <a:noFill/>
                <a:tableStyleId>{51CE3C27-D005-4241-B098-DA590D4000C3}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</a:t>
                      </a:r>
                      <a:r>
                        <a:rPr lang="en" sz="1900" baseline="300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(1,</a:t>
                      </a:r>
                      <a:r>
                        <a:rPr lang="en" sz="1900">
                          <a:solidFill>
                            <a:srgbClr val="38761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Z2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</a:t>
                      </a:r>
                      <a:r>
                        <a:rPr lang="en" sz="1900" baseline="300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(2,</a:t>
                      </a:r>
                      <a:r>
                        <a:rPr lang="en" sz="1900">
                          <a:solidFill>
                            <a:srgbClr val="38761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Z2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…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rgbClr val="E06666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g</a:t>
                      </a:r>
                      <a:r>
                        <a:rPr lang="en" sz="1900" baseline="300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(2</a:t>
                      </a:r>
                      <a:r>
                        <a:rPr lang="en" sz="1900" baseline="300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|M|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,</a:t>
                      </a:r>
                      <a:r>
                        <a:rPr lang="en" sz="1900">
                          <a:solidFill>
                            <a:srgbClr val="38761D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Z2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Query 1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(71,123)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(16,553)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…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(41,333)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Query 2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(12,242)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(80,227)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…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(97,657)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⋮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⋮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⋮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⋱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⋮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Query T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(42,124)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(11,839)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…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90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H</a:t>
                      </a:r>
                      <a:r>
                        <a:rPr lang="en" sz="1900">
                          <a:solidFill>
                            <a:schemeClr val="dk2"/>
                          </a:solidFill>
                          <a:latin typeface="Cambria Math"/>
                          <a:ea typeface="Cambria Math"/>
                          <a:cs typeface="Cambria Math"/>
                          <a:sym typeface="Cambria Math"/>
                        </a:rPr>
                        <a:t>(18,803)</a:t>
                      </a:r>
                      <a:endParaRPr sz="1900">
                        <a:latin typeface="Cambria Math"/>
                        <a:ea typeface="Cambria Math"/>
                        <a:cs typeface="Cambria Math"/>
                        <a:sym typeface="Cambria Math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5" name="Google Shape;335;p36"/>
          <p:cNvCxnSpPr/>
          <p:nvPr/>
        </p:nvCxnSpPr>
        <p:spPr>
          <a:xfrm flipH="1">
            <a:off x="4746925" y="929625"/>
            <a:ext cx="663900" cy="295200"/>
          </a:xfrm>
          <a:prstGeom prst="straightConnector1">
            <a:avLst/>
          </a:prstGeom>
          <a:noFill/>
          <a:ln w="38100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6" name="Google Shape;336;p36"/>
          <p:cNvSpPr txBox="1"/>
          <p:nvPr/>
        </p:nvSpPr>
        <p:spPr>
          <a:xfrm>
            <a:off x="5358125" y="445025"/>
            <a:ext cx="164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Size </a:t>
            </a:r>
            <a:r>
              <a:rPr lang="en" sz="2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T·2</a:t>
            </a:r>
            <a:r>
              <a:rPr lang="en" sz="2000" baseline="30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|M|</a:t>
            </a:r>
            <a:endParaRPr sz="2000" baseline="30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1299550" y="4030475"/>
            <a:ext cx="6574800" cy="9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Pr[</a:t>
            </a:r>
            <a:r>
              <a:rPr lang="en" sz="22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(·,</a:t>
            </a:r>
            <a:r>
              <a:rPr lang="en" sz="22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 queried by </a:t>
            </a:r>
            <a:r>
              <a:rPr lang="en" sz="22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22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(·,</a:t>
            </a:r>
            <a:r>
              <a:rPr lang="en" sz="22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)] ≤ </a:t>
            </a:r>
            <a:r>
              <a:rPr lang="en" sz="2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T·2</a:t>
            </a:r>
            <a:r>
              <a:rPr lang="en" sz="2000" baseline="30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|M|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/2</a:t>
            </a:r>
            <a:r>
              <a:rPr lang="en" sz="2200" baseline="30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|Z1|</a:t>
            </a:r>
            <a:r>
              <a:rPr lang="en" sz="2200" baseline="30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≤ T/2</a:t>
            </a:r>
            <a:r>
              <a:rPr lang="en" sz="2200" baseline="30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endParaRPr sz="2200" baseline="30000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judge combiners?</a:t>
            </a: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Output Length</a:t>
            </a:r>
            <a:endParaRPr/>
          </a:p>
        </p:txBody>
      </p:sp>
      <p:sp>
        <p:nvSpPr>
          <p:cNvPr id="345" name="Google Shape;345;p37"/>
          <p:cNvSpPr txBox="1">
            <a:spLocks noGrp="1"/>
          </p:cNvSpPr>
          <p:nvPr>
            <p:ph type="body" idx="1"/>
          </p:nvPr>
        </p:nvSpPr>
        <p:spPr>
          <a:xfrm>
            <a:off x="311700" y="221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2. Security Properties</a:t>
            </a:r>
            <a:endParaRPr dirty="0"/>
          </a:p>
        </p:txBody>
      </p:sp>
      <p:sp>
        <p:nvSpPr>
          <p:cNvPr id="346" name="Google Shape;346;p37"/>
          <p:cNvSpPr txBox="1">
            <a:spLocks noGrp="1"/>
          </p:cNvSpPr>
          <p:nvPr>
            <p:ph type="body" idx="1"/>
          </p:nvPr>
        </p:nvSpPr>
        <p:spPr>
          <a:xfrm>
            <a:off x="311700" y="3286075"/>
            <a:ext cx="85206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3. Efficiency</a:t>
            </a:r>
            <a:endParaRPr dirty="0"/>
          </a:p>
        </p:txBody>
      </p:sp>
      <p:sp>
        <p:nvSpPr>
          <p:cNvPr id="347" name="Google Shape;347;p37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Same as original</a:t>
            </a:r>
            <a:endParaRPr b="1"/>
          </a:p>
        </p:txBody>
      </p:sp>
      <p:sp>
        <p:nvSpPr>
          <p:cNvPr id="348" name="Google Shape;348;p37"/>
          <p:cNvSpPr txBox="1">
            <a:spLocks noGrp="1"/>
          </p:cNvSpPr>
          <p:nvPr>
            <p:ph type="body" idx="1"/>
          </p:nvPr>
        </p:nvSpPr>
        <p:spPr>
          <a:xfrm>
            <a:off x="311700" y="2600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Random Oracle Combiner</a:t>
            </a:r>
            <a:endParaRPr b="1" dirty="0"/>
          </a:p>
        </p:txBody>
      </p:sp>
      <p:sp>
        <p:nvSpPr>
          <p:cNvPr id="349" name="Google Shape;349;p37"/>
          <p:cNvSpPr txBox="1">
            <a:spLocks noGrp="1"/>
          </p:cNvSpPr>
          <p:nvPr>
            <p:ph type="body" idx="1"/>
          </p:nvPr>
        </p:nvSpPr>
        <p:spPr>
          <a:xfrm>
            <a:off x="311700" y="3743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/>
              <a:t>One call</a:t>
            </a:r>
            <a:endParaRPr b="1" dirty="0"/>
          </a:p>
        </p:txBody>
      </p:sp>
      <p:sp>
        <p:nvSpPr>
          <p:cNvPr id="350" name="Google Shape;350;p37"/>
          <p:cNvSpPr txBox="1"/>
          <p:nvPr/>
        </p:nvSpPr>
        <p:spPr>
          <a:xfrm>
            <a:off x="3895200" y="4315975"/>
            <a:ext cx="524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Construction: 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1800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Z1,Z2</a:t>
            </a:r>
            <a:r>
              <a:rPr lang="en" sz="18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00" baseline="300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1800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sz="18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sz="18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 sz="18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sz="18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sz="18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/>
        </p:nvSpPr>
        <p:spPr>
          <a:xfrm>
            <a:off x="327250" y="260300"/>
            <a:ext cx="3307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Courier New"/>
                <a:ea typeface="Courier New"/>
                <a:cs typeface="Courier New"/>
                <a:sym typeface="Courier New"/>
              </a:rPr>
              <a:t>PART 4</a:t>
            </a:r>
            <a:endParaRPr sz="5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8"/>
          <p:cNvSpPr txBox="1"/>
          <p:nvPr/>
        </p:nvSpPr>
        <p:spPr>
          <a:xfrm>
            <a:off x="1432850" y="2260025"/>
            <a:ext cx="553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Real-world hash functions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9"/>
          <p:cNvSpPr/>
          <p:nvPr/>
        </p:nvSpPr>
        <p:spPr>
          <a:xfrm>
            <a:off x="5291525" y="1124188"/>
            <a:ext cx="175200" cy="1682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Hash Functions</a:t>
            </a:r>
            <a:endParaRPr/>
          </a:p>
        </p:txBody>
      </p:sp>
      <p:sp>
        <p:nvSpPr>
          <p:cNvPr id="365" name="Google Shape;365;p39"/>
          <p:cNvSpPr txBox="1">
            <a:spLocks noGrp="1"/>
          </p:cNvSpPr>
          <p:nvPr>
            <p:ph type="body" idx="1"/>
          </p:nvPr>
        </p:nvSpPr>
        <p:spPr>
          <a:xfrm>
            <a:off x="1284050" y="2941013"/>
            <a:ext cx="68022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840"/>
              <a:t>Merkle–Damgård: </a:t>
            </a:r>
            <a:r>
              <a:rPr lang="en" sz="184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4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(x</a:t>
            </a:r>
            <a:r>
              <a:rPr lang="en" sz="1840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, …, x</a:t>
            </a:r>
            <a:r>
              <a:rPr lang="en" sz="1840" baseline="-250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) = </a:t>
            </a:r>
            <a:r>
              <a:rPr lang="en" sz="184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(x</a:t>
            </a:r>
            <a:r>
              <a:rPr lang="en" sz="1840" baseline="-25000">
                <a:latin typeface="Cambria Math"/>
                <a:ea typeface="Cambria Math"/>
                <a:cs typeface="Cambria Math"/>
                <a:sym typeface="Cambria Math"/>
              </a:rPr>
              <a:t>m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lang="en" sz="184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(x</a:t>
            </a:r>
            <a:r>
              <a:rPr lang="en" sz="1840" baseline="-25000">
                <a:latin typeface="Cambria Math"/>
                <a:ea typeface="Cambria Math"/>
                <a:cs typeface="Cambria Math"/>
                <a:sym typeface="Cambria Math"/>
              </a:rPr>
              <a:t>m-1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, …, </a:t>
            </a:r>
            <a:r>
              <a:rPr lang="en" sz="184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(x</a:t>
            </a:r>
            <a:r>
              <a:rPr lang="en" sz="1840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 sz="1840">
                <a:latin typeface="Cambria Math"/>
                <a:ea typeface="Cambria Math"/>
                <a:cs typeface="Cambria Math"/>
                <a:sym typeface="Cambria Math"/>
              </a:rPr>
              <a:t>, 0)...))</a:t>
            </a:r>
            <a:endParaRPr sz="184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6" name="Google Shape;366;p39"/>
          <p:cNvSpPr/>
          <p:nvPr/>
        </p:nvSpPr>
        <p:spPr>
          <a:xfrm flipH="1">
            <a:off x="2547010" y="3760596"/>
            <a:ext cx="462207" cy="101715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67" name="Google Shape;367;p39"/>
          <p:cNvSpPr txBox="1"/>
          <p:nvPr/>
        </p:nvSpPr>
        <p:spPr>
          <a:xfrm>
            <a:off x="1926821" y="4491149"/>
            <a:ext cx="23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68" name="Google Shape;368;p39"/>
          <p:cNvCxnSpPr>
            <a:stCxn id="367" idx="3"/>
          </p:cNvCxnSpPr>
          <p:nvPr/>
        </p:nvCxnSpPr>
        <p:spPr>
          <a:xfrm>
            <a:off x="2159321" y="4691249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9" name="Google Shape;369;p39"/>
          <p:cNvSpPr txBox="1"/>
          <p:nvPr/>
        </p:nvSpPr>
        <p:spPr>
          <a:xfrm>
            <a:off x="2032194" y="3352922"/>
            <a:ext cx="4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70" name="Google Shape;370;p39"/>
          <p:cNvCxnSpPr>
            <a:stCxn id="369" idx="2"/>
          </p:cNvCxnSpPr>
          <p:nvPr/>
        </p:nvCxnSpPr>
        <p:spPr>
          <a:xfrm>
            <a:off x="2246694" y="3753122"/>
            <a:ext cx="2940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1" name="Google Shape;371;p39"/>
          <p:cNvSpPr/>
          <p:nvPr/>
        </p:nvSpPr>
        <p:spPr>
          <a:xfrm flipH="1">
            <a:off x="3400858" y="3760596"/>
            <a:ext cx="462207" cy="101715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72" name="Google Shape;372;p39"/>
          <p:cNvCxnSpPr/>
          <p:nvPr/>
        </p:nvCxnSpPr>
        <p:spPr>
          <a:xfrm>
            <a:off x="3013111" y="4637714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3" name="Google Shape;373;p39"/>
          <p:cNvSpPr txBox="1"/>
          <p:nvPr/>
        </p:nvSpPr>
        <p:spPr>
          <a:xfrm>
            <a:off x="2886042" y="3352922"/>
            <a:ext cx="4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74" name="Google Shape;374;p39"/>
          <p:cNvCxnSpPr>
            <a:stCxn id="373" idx="2"/>
          </p:cNvCxnSpPr>
          <p:nvPr/>
        </p:nvCxnSpPr>
        <p:spPr>
          <a:xfrm>
            <a:off x="3100542" y="3753122"/>
            <a:ext cx="2940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5" name="Google Shape;375;p39"/>
          <p:cNvSpPr/>
          <p:nvPr/>
        </p:nvSpPr>
        <p:spPr>
          <a:xfrm flipH="1">
            <a:off x="5492787" y="3760596"/>
            <a:ext cx="462207" cy="1017155"/>
          </a:xfrm>
          <a:prstGeom prst="flowChartManualInpu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>
              <a:solidFill>
                <a:schemeClr val="accent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76" name="Google Shape;376;p39"/>
          <p:cNvCxnSpPr/>
          <p:nvPr/>
        </p:nvCxnSpPr>
        <p:spPr>
          <a:xfrm>
            <a:off x="5105040" y="4637714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7" name="Google Shape;377;p39"/>
          <p:cNvSpPr txBox="1"/>
          <p:nvPr/>
        </p:nvSpPr>
        <p:spPr>
          <a:xfrm>
            <a:off x="4977971" y="3352922"/>
            <a:ext cx="429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x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78" name="Google Shape;378;p39"/>
          <p:cNvCxnSpPr>
            <a:stCxn id="377" idx="2"/>
          </p:cNvCxnSpPr>
          <p:nvPr/>
        </p:nvCxnSpPr>
        <p:spPr>
          <a:xfrm>
            <a:off x="5192471" y="3753122"/>
            <a:ext cx="294000" cy="30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" name="Google Shape;379;p39"/>
          <p:cNvCxnSpPr/>
          <p:nvPr/>
        </p:nvCxnSpPr>
        <p:spPr>
          <a:xfrm>
            <a:off x="3866959" y="4637714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0" name="Google Shape;380;p39"/>
          <p:cNvSpPr txBox="1"/>
          <p:nvPr/>
        </p:nvSpPr>
        <p:spPr>
          <a:xfrm>
            <a:off x="4491644" y="4448457"/>
            <a:ext cx="38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...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81" name="Google Shape;381;p39"/>
          <p:cNvCxnSpPr/>
          <p:nvPr/>
        </p:nvCxnSpPr>
        <p:spPr>
          <a:xfrm>
            <a:off x="5958888" y="4637714"/>
            <a:ext cx="38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2" name="Google Shape;382;p39"/>
          <p:cNvSpPr txBox="1"/>
          <p:nvPr/>
        </p:nvSpPr>
        <p:spPr>
          <a:xfrm>
            <a:off x="6253570" y="4400592"/>
            <a:ext cx="963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(x)</a:t>
            </a:r>
            <a:endParaRPr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83" name="Google Shape;383;p39"/>
          <p:cNvSpPr/>
          <p:nvPr/>
        </p:nvSpPr>
        <p:spPr>
          <a:xfrm>
            <a:off x="1300075" y="1557700"/>
            <a:ext cx="175200" cy="8154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025676" y="1571960"/>
            <a:ext cx="797400" cy="7869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85" name="Google Shape;385;p39"/>
          <p:cNvSpPr/>
          <p:nvPr/>
        </p:nvSpPr>
        <p:spPr>
          <a:xfrm>
            <a:off x="3373480" y="1731453"/>
            <a:ext cx="175200" cy="468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" name="Google Shape;386;p39"/>
          <p:cNvCxnSpPr>
            <a:endCxn id="384" idx="1"/>
          </p:cNvCxnSpPr>
          <p:nvPr/>
        </p:nvCxnSpPr>
        <p:spPr>
          <a:xfrm rot="10800000" flipH="1">
            <a:off x="1475176" y="1965410"/>
            <a:ext cx="550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39"/>
          <p:cNvCxnSpPr>
            <a:endCxn id="385" idx="1"/>
          </p:cNvCxnSpPr>
          <p:nvPr/>
        </p:nvCxnSpPr>
        <p:spPr>
          <a:xfrm rot="10800000" flipH="1">
            <a:off x="2828380" y="1965603"/>
            <a:ext cx="54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9"/>
          <p:cNvSpPr/>
          <p:nvPr/>
        </p:nvSpPr>
        <p:spPr>
          <a:xfrm>
            <a:off x="6036976" y="1571947"/>
            <a:ext cx="797400" cy="786900"/>
          </a:xfrm>
          <a:prstGeom prst="roundRect">
            <a:avLst>
              <a:gd name="adj" fmla="val 16667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300" baseline="30000"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endParaRPr sz="2300" baseline="30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89" name="Google Shape;389;p39"/>
          <p:cNvSpPr/>
          <p:nvPr/>
        </p:nvSpPr>
        <p:spPr>
          <a:xfrm>
            <a:off x="7384780" y="1731440"/>
            <a:ext cx="175200" cy="4683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39"/>
          <p:cNvCxnSpPr>
            <a:endCxn id="388" idx="1"/>
          </p:cNvCxnSpPr>
          <p:nvPr/>
        </p:nvCxnSpPr>
        <p:spPr>
          <a:xfrm rot="10800000" flipH="1">
            <a:off x="5486476" y="1965397"/>
            <a:ext cx="5505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1" name="Google Shape;391;p39"/>
          <p:cNvCxnSpPr>
            <a:endCxn id="389" idx="1"/>
          </p:cNvCxnSpPr>
          <p:nvPr/>
        </p:nvCxnSpPr>
        <p:spPr>
          <a:xfrm rot="10800000" flipH="1">
            <a:off x="6839680" y="1965590"/>
            <a:ext cx="545100" cy="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2" name="Google Shape;392;p39"/>
          <p:cNvSpPr/>
          <p:nvPr/>
        </p:nvSpPr>
        <p:spPr>
          <a:xfrm>
            <a:off x="3648925" y="1707489"/>
            <a:ext cx="1507225" cy="645750"/>
          </a:xfrm>
          <a:custGeom>
            <a:avLst/>
            <a:gdLst/>
            <a:ahLst/>
            <a:cxnLst/>
            <a:rect l="l" t="t" r="r" b="b"/>
            <a:pathLst>
              <a:path w="60289" h="25830" extrusionOk="0">
                <a:moveTo>
                  <a:pt x="0" y="11744"/>
                </a:moveTo>
                <a:cubicBezTo>
                  <a:pt x="0" y="6176"/>
                  <a:pt x="7057" y="-1707"/>
                  <a:pt x="12227" y="361"/>
                </a:cubicBezTo>
                <a:cubicBezTo>
                  <a:pt x="17783" y="2583"/>
                  <a:pt x="14518" y="12121"/>
                  <a:pt x="15178" y="18068"/>
                </a:cubicBezTo>
                <a:cubicBezTo>
                  <a:pt x="15584" y="21724"/>
                  <a:pt x="19581" y="24935"/>
                  <a:pt x="23188" y="25657"/>
                </a:cubicBezTo>
                <a:cubicBezTo>
                  <a:pt x="26641" y="26348"/>
                  <a:pt x="31773" y="24051"/>
                  <a:pt x="32463" y="20598"/>
                </a:cubicBezTo>
                <a:cubicBezTo>
                  <a:pt x="33219" y="16814"/>
                  <a:pt x="33815" y="12999"/>
                  <a:pt x="34571" y="9215"/>
                </a:cubicBezTo>
                <a:cubicBezTo>
                  <a:pt x="35079" y="6674"/>
                  <a:pt x="33744" y="2255"/>
                  <a:pt x="36258" y="1626"/>
                </a:cubicBezTo>
                <a:cubicBezTo>
                  <a:pt x="38543" y="1054"/>
                  <a:pt x="41337" y="2068"/>
                  <a:pt x="43003" y="3734"/>
                </a:cubicBezTo>
                <a:cubicBezTo>
                  <a:pt x="44983" y="5714"/>
                  <a:pt x="43029" y="10492"/>
                  <a:pt x="45533" y="11744"/>
                </a:cubicBezTo>
                <a:cubicBezTo>
                  <a:pt x="49961" y="13958"/>
                  <a:pt x="55338" y="13431"/>
                  <a:pt x="60289" y="13431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3" name="Google Shape;39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our combiner?</a:t>
            </a:r>
            <a:endParaRPr/>
          </a:p>
        </p:txBody>
      </p:sp>
      <p:sp>
        <p:nvSpPr>
          <p:cNvPr id="399" name="Google Shape;3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we plug in </a:t>
            </a:r>
            <a:r>
              <a:rPr lang="en" b="1"/>
              <a:t>Merkle–Damgård</a:t>
            </a:r>
            <a:r>
              <a:rPr lang="en"/>
              <a:t> hash functions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/>
              <a:t> into our combiner?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Z1,Z2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/>
          </a:p>
        </p:txBody>
      </p:sp>
      <p:sp>
        <p:nvSpPr>
          <p:cNvPr id="400" name="Google Shape;40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01" name="Google Shape;401;p40"/>
          <p:cNvSpPr txBox="1">
            <a:spLocks noGrp="1"/>
          </p:cNvSpPr>
          <p:nvPr>
            <p:ph type="body" idx="1"/>
          </p:nvPr>
        </p:nvSpPr>
        <p:spPr>
          <a:xfrm>
            <a:off x="311700" y="2830000"/>
            <a:ext cx="8520600" cy="22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Big Q: Is this “secure”?</a:t>
            </a:r>
            <a:endParaRPr sz="370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Formally, is 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sz="2400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sz="2400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2400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sz="2400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400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2400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sz="24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sz="24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 sz="24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sz="24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sz="24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sz="2400"/>
              <a:t>    a secure RO combiner in our model?</a:t>
            </a:r>
            <a:endParaRPr sz="3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1: Use Composition</a:t>
            </a: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/>
          </a:p>
        </p:txBody>
      </p:sp>
      <p:sp>
        <p:nvSpPr>
          <p:cNvPr id="408" name="Google Shape;40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body" idx="1"/>
          </p:nvPr>
        </p:nvSpPr>
        <p:spPr>
          <a:xfrm>
            <a:off x="311700" y="4339375"/>
            <a:ext cx="39159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Seems like we are done</a:t>
            </a:r>
            <a:endParaRPr dirty="0"/>
          </a:p>
        </p:txBody>
      </p:sp>
      <p:sp>
        <p:nvSpPr>
          <p:cNvPr id="410" name="Google Shape;410;p41"/>
          <p:cNvSpPr/>
          <p:nvPr/>
        </p:nvSpPr>
        <p:spPr>
          <a:xfrm>
            <a:off x="938625" y="1785725"/>
            <a:ext cx="1987500" cy="91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is RO Combiner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41"/>
          <p:cNvSpPr/>
          <p:nvPr/>
        </p:nvSpPr>
        <p:spPr>
          <a:xfrm>
            <a:off x="938625" y="3174575"/>
            <a:ext cx="1987500" cy="91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is indifferentiable from RO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41"/>
          <p:cNvSpPr/>
          <p:nvPr/>
        </p:nvSpPr>
        <p:spPr>
          <a:xfrm>
            <a:off x="5982725" y="2453375"/>
            <a:ext cx="1686600" cy="91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is RO Combiner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41"/>
          <p:cNvSpPr txBox="1"/>
          <p:nvPr/>
        </p:nvSpPr>
        <p:spPr>
          <a:xfrm>
            <a:off x="-87825" y="3432425"/>
            <a:ext cx="10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[CDMP05]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1"/>
          <p:cNvSpPr txBox="1"/>
          <p:nvPr/>
        </p:nvSpPr>
        <p:spPr>
          <a:xfrm>
            <a:off x="3609350" y="2603525"/>
            <a:ext cx="147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Composition Lemma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5" name="Google Shape;415;p41"/>
          <p:cNvSpPr txBox="1">
            <a:spLocks noGrp="1"/>
          </p:cNvSpPr>
          <p:nvPr>
            <p:ph type="body" idx="1"/>
          </p:nvPr>
        </p:nvSpPr>
        <p:spPr>
          <a:xfrm>
            <a:off x="4760850" y="1147275"/>
            <a:ext cx="4260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/>
          </a:p>
        </p:txBody>
      </p:sp>
      <p:cxnSp>
        <p:nvCxnSpPr>
          <p:cNvPr id="416" name="Google Shape;416;p41"/>
          <p:cNvCxnSpPr>
            <a:stCxn id="410" idx="3"/>
          </p:cNvCxnSpPr>
          <p:nvPr/>
        </p:nvCxnSpPr>
        <p:spPr>
          <a:xfrm>
            <a:off x="2926125" y="2243675"/>
            <a:ext cx="3041700" cy="4731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7" name="Google Shape;417;p41"/>
          <p:cNvCxnSpPr>
            <a:stCxn id="411" idx="3"/>
          </p:cNvCxnSpPr>
          <p:nvPr/>
        </p:nvCxnSpPr>
        <p:spPr>
          <a:xfrm rot="10800000" flipH="1">
            <a:off x="2926125" y="3121325"/>
            <a:ext cx="3064500" cy="51120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8" name="Google Shape;418;p41"/>
          <p:cNvSpPr txBox="1">
            <a:spLocks noGrp="1"/>
          </p:cNvSpPr>
          <p:nvPr>
            <p:ph type="body" idx="1"/>
          </p:nvPr>
        </p:nvSpPr>
        <p:spPr>
          <a:xfrm>
            <a:off x="4045500" y="4339375"/>
            <a:ext cx="5487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:)</a:t>
            </a:r>
            <a:endParaRPr dirty="0"/>
          </a:p>
        </p:txBody>
      </p:sp>
      <p:sp>
        <p:nvSpPr>
          <p:cNvPr id="419" name="Google Shape;419;p41"/>
          <p:cNvSpPr txBox="1">
            <a:spLocks noGrp="1"/>
          </p:cNvSpPr>
          <p:nvPr>
            <p:ph type="body" idx="1"/>
          </p:nvPr>
        </p:nvSpPr>
        <p:spPr>
          <a:xfrm>
            <a:off x="4760850" y="1147275"/>
            <a:ext cx="4260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E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,M)⊕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,M)</a:t>
            </a:r>
            <a:endParaRPr dirty="0"/>
          </a:p>
        </p:txBody>
      </p:sp>
      <p:sp>
        <p:nvSpPr>
          <p:cNvPr id="420" name="Google Shape;420;p41"/>
          <p:cNvSpPr txBox="1">
            <a:spLocks noGrp="1"/>
          </p:cNvSpPr>
          <p:nvPr>
            <p:ph type="body" idx="1"/>
          </p:nvPr>
        </p:nvSpPr>
        <p:spPr>
          <a:xfrm>
            <a:off x="3922374" y="3775517"/>
            <a:ext cx="7914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0" dirty="0">
                <a:solidFill>
                  <a:srgbClr val="980000"/>
                </a:solidFill>
              </a:rPr>
              <a:t>?</a:t>
            </a:r>
            <a:endParaRPr sz="8000" dirty="0">
              <a:solidFill>
                <a:srgbClr val="980000"/>
              </a:solidFill>
            </a:endParaRPr>
          </a:p>
        </p:txBody>
      </p:sp>
      <p:cxnSp>
        <p:nvCxnSpPr>
          <p:cNvPr id="421" name="Google Shape;421;p41"/>
          <p:cNvCxnSpPr/>
          <p:nvPr/>
        </p:nvCxnSpPr>
        <p:spPr>
          <a:xfrm rot="10800000">
            <a:off x="4929725" y="3090525"/>
            <a:ext cx="1022700" cy="10380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2" name="Google Shape;422;p41"/>
          <p:cNvSpPr txBox="1"/>
          <p:nvPr/>
        </p:nvSpPr>
        <p:spPr>
          <a:xfrm>
            <a:off x="6005850" y="4006425"/>
            <a:ext cx="3151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Only holds for single-stage games. Are we?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3" name="Google Shape;423;p41"/>
          <p:cNvCxnSpPr/>
          <p:nvPr/>
        </p:nvCxnSpPr>
        <p:spPr>
          <a:xfrm flipH="1">
            <a:off x="3724075" y="1984150"/>
            <a:ext cx="1221000" cy="19995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" name="Google Shape;421;p41">
            <a:extLst>
              <a:ext uri="{FF2B5EF4-FFF2-40B4-BE49-F238E27FC236}">
                <a16:creationId xmlns:a16="http://schemas.microsoft.com/office/drawing/2014/main" id="{560DA1CE-0703-EFAD-7524-BAD4172F9283}"/>
              </a:ext>
            </a:extLst>
          </p:cNvPr>
          <p:cNvCxnSpPr>
            <a:cxnSpLocks/>
          </p:cNvCxnSpPr>
          <p:nvPr/>
        </p:nvCxnSpPr>
        <p:spPr>
          <a:xfrm flipH="1" flipV="1">
            <a:off x="7157975" y="1601725"/>
            <a:ext cx="363481" cy="333975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422;p41">
            <a:extLst>
              <a:ext uri="{FF2B5EF4-FFF2-40B4-BE49-F238E27FC236}">
                <a16:creationId xmlns:a16="http://schemas.microsoft.com/office/drawing/2014/main" id="{FF469E47-7B72-AB79-4D69-8F83EA460F14}"/>
              </a:ext>
            </a:extLst>
          </p:cNvPr>
          <p:cNvSpPr txBox="1"/>
          <p:nvPr/>
        </p:nvSpPr>
        <p:spPr>
          <a:xfrm>
            <a:off x="6563886" y="1956150"/>
            <a:ext cx="31518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Prefix Construction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412;p41">
            <a:extLst>
              <a:ext uri="{FF2B5EF4-FFF2-40B4-BE49-F238E27FC236}">
                <a16:creationId xmlns:a16="http://schemas.microsoft.com/office/drawing/2014/main" id="{386ED888-6E55-4E61-D46C-FCA2B8AA4821}"/>
              </a:ext>
            </a:extLst>
          </p:cNvPr>
          <p:cNvSpPr/>
          <p:nvPr/>
        </p:nvSpPr>
        <p:spPr>
          <a:xfrm>
            <a:off x="5982725" y="2461025"/>
            <a:ext cx="1686600" cy="9159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/>
                <a:ea typeface="Cambria Math"/>
                <a:cs typeface="Courier New"/>
                <a:sym typeface="Cambria Math"/>
              </a:rPr>
              <a:t>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is RO Combiner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combiners?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13" y="1475463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942" y="1770025"/>
            <a:ext cx="1479492" cy="140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2224730" y="3159825"/>
            <a:ext cx="69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4A86E8"/>
                </a:solidFill>
                <a:latin typeface="Cambria Math"/>
                <a:ea typeface="Cambria Math"/>
                <a:cs typeface="Cambria Math"/>
                <a:sym typeface="Cambria Math"/>
              </a:rPr>
              <a:t>SHA3</a:t>
            </a:r>
            <a:endParaRPr sz="1600" dirty="0">
              <a:solidFill>
                <a:srgbClr val="4A86E8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36450" y="3159825"/>
            <a:ext cx="106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CoinHash</a:t>
            </a:r>
            <a:endParaRPr sz="16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622575" y="4443700"/>
            <a:ext cx="975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Coin</a:t>
            </a:r>
            <a:r>
              <a:rPr lang="en" sz="1600">
                <a:solidFill>
                  <a:srgbClr val="4A86E8"/>
                </a:solidFill>
                <a:latin typeface="Cambria Math"/>
                <a:ea typeface="Cambria Math"/>
                <a:cs typeface="Cambria Math"/>
                <a:sym typeface="Cambria Math"/>
              </a:rPr>
              <a:t>SHA</a:t>
            </a:r>
            <a:endParaRPr sz="1600">
              <a:solidFill>
                <a:srgbClr val="4A86E8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288375" y="3038750"/>
            <a:ext cx="1644000" cy="106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80" name="Google Shape;80;p15"/>
          <p:cNvCxnSpPr>
            <a:endCxn id="79" idx="1"/>
          </p:cNvCxnSpPr>
          <p:nvPr/>
        </p:nvCxnSpPr>
        <p:spPr>
          <a:xfrm>
            <a:off x="2874975" y="3375200"/>
            <a:ext cx="4134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/>
          <p:nvPr/>
        </p:nvCxnSpPr>
        <p:spPr>
          <a:xfrm flipH="1">
            <a:off x="4932375" y="3375200"/>
            <a:ext cx="413400" cy="19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9" idx="2"/>
            <a:endCxn id="78" idx="0"/>
          </p:cNvCxnSpPr>
          <p:nvPr/>
        </p:nvCxnSpPr>
        <p:spPr>
          <a:xfrm>
            <a:off x="4110375" y="4105850"/>
            <a:ext cx="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1: Use Composition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30" name="Google Shape;430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1" name="Google Shape;431;p42"/>
          <p:cNvSpPr txBox="1">
            <a:spLocks noGrp="1"/>
          </p:cNvSpPr>
          <p:nvPr>
            <p:ph type="body" idx="1"/>
          </p:nvPr>
        </p:nvSpPr>
        <p:spPr>
          <a:xfrm>
            <a:off x="4760850" y="1147275"/>
            <a:ext cx="42603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E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,M)⊕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,M)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32" name="Google Shape;432;p42"/>
          <p:cNvSpPr txBox="1">
            <a:spLocks noGrp="1"/>
          </p:cNvSpPr>
          <p:nvPr>
            <p:ph type="body" idx="1"/>
          </p:nvPr>
        </p:nvSpPr>
        <p:spPr>
          <a:xfrm>
            <a:off x="311700" y="3743275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 dirty="0"/>
              <a:t>Intuition</a:t>
            </a:r>
            <a:r>
              <a:rPr lang="en" dirty="0"/>
              <a:t>: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,M) =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),M)</a:t>
            </a:r>
            <a:r>
              <a:rPr lang="en" dirty="0">
                <a:ea typeface="Cambria Math"/>
              </a:rPr>
              <a:t> and so a </a:t>
            </a:r>
            <a:r>
              <a:rPr lang="en" dirty="0"/>
              <a:t>long salt acts like a short one, leading to attack.</a:t>
            </a:r>
            <a:endParaRPr dirty="0"/>
          </a:p>
        </p:txBody>
      </p:sp>
      <p:sp>
        <p:nvSpPr>
          <p:cNvPr id="433" name="Google Shape;433;p42"/>
          <p:cNvSpPr txBox="1">
            <a:spLocks noGrp="1"/>
          </p:cNvSpPr>
          <p:nvPr>
            <p:ph type="body" idx="1"/>
          </p:nvPr>
        </p:nvSpPr>
        <p:spPr>
          <a:xfrm>
            <a:off x="311700" y="3286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u="sng" dirty="0"/>
              <a:t>Theorem</a:t>
            </a:r>
            <a:r>
              <a:rPr lang="en" sz="2000" dirty="0"/>
              <a:t>: </a:t>
            </a:r>
            <a:r>
              <a:rPr lang="en" sz="2000" dirty="0">
                <a:latin typeface="Cambria Math"/>
                <a:ea typeface="Cambria Math"/>
                <a:cs typeface="Cambria Math"/>
                <a:sym typeface="Cambria Math"/>
              </a:rPr>
              <a:t>E</a:t>
            </a:r>
            <a:r>
              <a:rPr lang="en" sz="2000" dirty="0"/>
              <a:t> is not a RO Combiner. :(</a:t>
            </a:r>
            <a:endParaRPr sz="20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2: Direct Proof?</a:t>
            </a:r>
            <a:endParaRPr/>
          </a:p>
        </p:txBody>
      </p:sp>
      <p:sp>
        <p:nvSpPr>
          <p:cNvPr id="439" name="Google Shape;43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40" name="Google Shape;440;p43"/>
          <p:cNvSpPr txBox="1">
            <a:spLocks noGrp="1"/>
          </p:cNvSpPr>
          <p:nvPr>
            <p:ph type="body" idx="1"/>
          </p:nvPr>
        </p:nvSpPr>
        <p:spPr>
          <a:xfrm>
            <a:off x="311700" y="2600275"/>
            <a:ext cx="8520600" cy="14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/>
              <a:t>Big Q: Is </a:t>
            </a:r>
            <a:r>
              <a:rPr lang="en" sz="3700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sz="3700"/>
              <a:t> a RO Combiner?</a:t>
            </a:r>
            <a:endParaRPr/>
          </a:p>
        </p:txBody>
      </p:sp>
      <p:sp>
        <p:nvSpPr>
          <p:cNvPr id="441" name="Google Shape;441;p43"/>
          <p:cNvSpPr txBox="1"/>
          <p:nvPr/>
        </p:nvSpPr>
        <p:spPr>
          <a:xfrm rot="-954258">
            <a:off x="3826768" y="3140538"/>
            <a:ext cx="4365924" cy="153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C27BA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</a:t>
            </a:r>
            <a:endParaRPr sz="8800">
              <a:solidFill>
                <a:srgbClr val="C27BA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2" name="Google Shape;442;p43"/>
          <p:cNvSpPr txBox="1">
            <a:spLocks noGrp="1"/>
          </p:cNvSpPr>
          <p:nvPr>
            <p:ph type="body" idx="1"/>
          </p:nvPr>
        </p:nvSpPr>
        <p:spPr>
          <a:xfrm>
            <a:off x="348150" y="1147275"/>
            <a:ext cx="8520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(M)=C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448" name="Google Shape;448;p44"/>
          <p:cNvSpPr txBox="1">
            <a:spLocks noGrp="1"/>
          </p:cNvSpPr>
          <p:nvPr>
            <p:ph type="body" idx="1"/>
          </p:nvPr>
        </p:nvSpPr>
        <p:spPr>
          <a:xfrm>
            <a:off x="311700" y="2066875"/>
            <a:ext cx="85206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Can we show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/>
              <a:t> satisfies collision-resistance?</a:t>
            </a:r>
            <a:endParaRPr/>
          </a:p>
        </p:txBody>
      </p:sp>
      <p:sp>
        <p:nvSpPr>
          <p:cNvPr id="449" name="Google Shape;449;p44"/>
          <p:cNvSpPr txBox="1"/>
          <p:nvPr/>
        </p:nvSpPr>
        <p:spPr>
          <a:xfrm rot="-954258">
            <a:off x="3826768" y="3140538"/>
            <a:ext cx="4365924" cy="153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>
                <a:solidFill>
                  <a:srgbClr val="6AA84F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</a:t>
            </a:r>
            <a:endParaRPr sz="8800">
              <a:solidFill>
                <a:srgbClr val="6AA84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3: Cryptophia Style</a:t>
            </a:r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body" idx="1"/>
          </p:nvPr>
        </p:nvSpPr>
        <p:spPr>
          <a:xfrm>
            <a:off x="348150" y="1147275"/>
            <a:ext cx="85206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(M)=C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)⊕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452" name="Google Shape;452;p44"/>
          <p:cNvSpPr txBox="1">
            <a:spLocks noGrp="1"/>
          </p:cNvSpPr>
          <p:nvPr>
            <p:ph type="body" idx="1"/>
          </p:nvPr>
        </p:nvSpPr>
        <p:spPr>
          <a:xfrm>
            <a:off x="311700" y="2524075"/>
            <a:ext cx="85206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Note: Composition still doesn’t apply (so cannot get less efficient result from [Mittelbach13]+[CDMP05])</a:t>
            </a:r>
            <a:endParaRPr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Result</a:t>
            </a:r>
            <a:endParaRPr/>
          </a:p>
        </p:txBody>
      </p:sp>
      <p:sp>
        <p:nvSpPr>
          <p:cNvPr id="458" name="Google Shape;45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/>
              <a:t>Informal Theorem</a:t>
            </a:r>
            <a:r>
              <a:rPr lang="en" dirty="0"/>
              <a:t>: 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D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-25000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(M,Z1)⊕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(M,Z2)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|=|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| ≥ |M|(1 + o(1))+λ</a:t>
            </a:r>
            <a:endParaRPr dirty="0"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satisfies collision resistance as long as one of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/>
              <a:t> or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/>
              <a:t> is instantiated with a random oracle.</a:t>
            </a:r>
            <a:endParaRPr dirty="0"/>
          </a:p>
        </p:txBody>
      </p:sp>
      <p:sp>
        <p:nvSpPr>
          <p:cNvPr id="459" name="Google Shape;45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Intuition</a:t>
            </a:r>
            <a:endParaRPr dirty="0"/>
          </a:p>
        </p:txBody>
      </p:sp>
      <p:sp>
        <p:nvSpPr>
          <p:cNvPr id="465" name="Google Shape;46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/>
              <a:t>Key property of MD:</a:t>
            </a:r>
            <a:r>
              <a:rPr lang="en-US" dirty="0"/>
              <a:t> </a:t>
            </a:r>
            <a:r>
              <a:rPr lang="en" dirty="0"/>
              <a:t>For any 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" dirty="0"/>
              <a:t>, any process which computes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sym typeface="Cambria Math"/>
              </a:rPr>
              <a:t>H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(X)</a:t>
            </a:r>
            <a:r>
              <a:rPr lang="en" dirty="0"/>
              <a:t> must query each round of MD.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attacker finds a collision </a:t>
            </a:r>
            <a:r>
              <a:rPr lang="en" dirty="0">
                <a:latin typeface="Cambria Math"/>
                <a:ea typeface="Cambria Math"/>
                <a:sym typeface="Cambria Math"/>
              </a:rPr>
              <a:t>D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(M)=D(M’)</a:t>
            </a:r>
            <a:r>
              <a:rPr lang="en" dirty="0"/>
              <a:t>, then either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/>
              <a:t> or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 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(M’,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/>
              <a:t> must compute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sym typeface="Cambria Math"/>
              </a:rPr>
              <a:t>H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endParaRPr dirty="0"/>
          </a:p>
        </p:txBody>
      </p:sp>
      <p:sp>
        <p:nvSpPr>
          <p:cNvPr id="466" name="Google Shape;466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67" name="Google Shape;467;p46"/>
          <p:cNvSpPr txBox="1">
            <a:spLocks noGrp="1"/>
          </p:cNvSpPr>
          <p:nvPr>
            <p:ph type="body" idx="1"/>
          </p:nvPr>
        </p:nvSpPr>
        <p:spPr>
          <a:xfrm>
            <a:off x="311700" y="3971875"/>
            <a:ext cx="8520600" cy="15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" i="1" dirty="0"/>
              <a:t>Random</a:t>
            </a:r>
            <a:r>
              <a:rPr lang="en" dirty="0"/>
              <a:t> </a:t>
            </a:r>
            <a:r>
              <a:rPr lang="en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" dirty="0">
                <a:solidFill>
                  <a:srgbClr val="3876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Z1,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 Z2</a:t>
            </a:r>
            <a:r>
              <a:rPr lang="en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/>
              <a:t> can be described by 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" dirty="0"/>
              <a:t>/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M’</a:t>
            </a:r>
            <a:r>
              <a:rPr lang="en" dirty="0"/>
              <a:t> + index of queries made by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68" name="Google Shape;468;p46"/>
          <p:cNvCxnSpPr/>
          <p:nvPr/>
        </p:nvCxnSpPr>
        <p:spPr>
          <a:xfrm>
            <a:off x="4572000" y="3181005"/>
            <a:ext cx="0" cy="838200"/>
          </a:xfrm>
          <a:prstGeom prst="straightConnector1">
            <a:avLst/>
          </a:prstGeom>
          <a:noFill/>
          <a:ln w="38100" cap="flat" cmpd="sng">
            <a:solidFill>
              <a:srgbClr val="0097A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68A52E-6E23-97A8-0CD0-D03C8F90C77A}"/>
              </a:ext>
            </a:extLst>
          </p:cNvPr>
          <p:cNvSpPr txBox="1"/>
          <p:nvPr/>
        </p:nvSpPr>
        <p:spPr>
          <a:xfrm>
            <a:off x="4579620" y="3429000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 key property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339EA-90B7-F15F-6F7A-BBAB6DF7CA5D}"/>
              </a:ext>
            </a:extLst>
          </p:cNvPr>
          <p:cNvSpPr txBox="1"/>
          <p:nvPr/>
        </p:nvSpPr>
        <p:spPr>
          <a:xfrm>
            <a:off x="4773478" y="4429130"/>
            <a:ext cx="35750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200" dirty="0">
                <a:solidFill>
                  <a:srgbClr val="59595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which is </a:t>
            </a:r>
            <a:r>
              <a:rPr lang="en" sz="2200" dirty="0">
                <a:solidFill>
                  <a:srgbClr val="59595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&lt; |</a:t>
            </a:r>
            <a:r>
              <a:rPr lang="en" sz="2200" dirty="0">
                <a:solidFill>
                  <a:srgbClr val="3876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Z1</a:t>
            </a:r>
            <a:r>
              <a:rPr lang="en" sz="2200" dirty="0">
                <a:solidFill>
                  <a:srgbClr val="59595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|+|</a:t>
            </a:r>
            <a:r>
              <a:rPr lang="en" sz="2200" dirty="0">
                <a:solidFill>
                  <a:srgbClr val="38761D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Z2</a:t>
            </a:r>
            <a:r>
              <a:rPr lang="en" sz="2200" dirty="0">
                <a:solidFill>
                  <a:srgbClr val="595959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" sz="22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Questions</a:t>
            </a:r>
            <a:endParaRPr/>
          </a:p>
        </p:txBody>
      </p:sp>
      <p:sp>
        <p:nvSpPr>
          <p:cNvPr id="474" name="Google Shape;474;p47"/>
          <p:cNvSpPr txBox="1">
            <a:spLocks noGrp="1"/>
          </p:cNvSpPr>
          <p:nvPr>
            <p:ph type="body" idx="1"/>
          </p:nvPr>
        </p:nvSpPr>
        <p:spPr>
          <a:xfrm>
            <a:off x="311700" y="12789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6100" lvl="0" indent="-457200" algn="l" rtl="0">
              <a:spcBef>
                <a:spcPts val="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dirty="0"/>
              <a:t>Is </a:t>
            </a: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" dirty="0"/>
              <a:t> a random oracle combiner (i.e. does our construction compose with MD transform)?</a:t>
            </a:r>
            <a:endParaRPr dirty="0"/>
          </a:p>
          <a:p>
            <a:pPr marL="546100" lvl="0" indent="-457200" algn="l" rtl="0">
              <a:spcBef>
                <a:spcPts val="12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dirty="0"/>
              <a:t>Is there any combiner which composes nicely with (restricted) indifferentiability?</a:t>
            </a:r>
            <a:endParaRPr dirty="0"/>
          </a:p>
          <a:p>
            <a:pPr marL="546100" lvl="0" indent="-457200" algn="l" rtl="0">
              <a:spcBef>
                <a:spcPts val="1200"/>
              </a:spcBef>
              <a:spcAft>
                <a:spcPts val="0"/>
              </a:spcAft>
              <a:buSzPts val="2200"/>
              <a:buFont typeface="+mj-lt"/>
              <a:buAutoNum type="arabicPeriod"/>
            </a:pPr>
            <a:r>
              <a:rPr lang="en" dirty="0"/>
              <a:t>Can we construct a random oracle combiner that only uses 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λ</a:t>
            </a:r>
            <a:r>
              <a:rPr lang="en" dirty="0"/>
              <a:t> bits of randomness?</a:t>
            </a:r>
            <a:endParaRPr dirty="0"/>
          </a:p>
        </p:txBody>
      </p:sp>
      <p:sp>
        <p:nvSpPr>
          <p:cNvPr id="475" name="Google Shape;47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8"/>
          <p:cNvSpPr txBox="1">
            <a:spLocks noGrp="1"/>
          </p:cNvSpPr>
          <p:nvPr>
            <p:ph type="title"/>
          </p:nvPr>
        </p:nvSpPr>
        <p:spPr>
          <a:xfrm>
            <a:off x="311700" y="1935450"/>
            <a:ext cx="8520600" cy="1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900"/>
              <a:t>Thank you!</a:t>
            </a:r>
            <a:endParaRPr sz="590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AF89-AE6A-B18F-8B00-9385525F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</a:t>
            </a:r>
            <a:r>
              <a:rPr lang="en-US" dirty="0" err="1"/>
              <a:t>indifferentiability</a:t>
            </a:r>
            <a:r>
              <a:rPr lang="en-US" dirty="0"/>
              <a:t> hard?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3CB47-8A0D-1DE9-5AE4-33B8C53D4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" dirty="0">
                <a:solidFill>
                  <a:srgbClr val="595959"/>
                </a:solidFill>
                <a:latin typeface="Courier New" panose="02070309020205020404" pitchFamily="49" charset="0"/>
                <a:ea typeface="Cambria Math"/>
                <a:cs typeface="Courier New" panose="02070309020205020404" pitchFamily="49" charset="0"/>
                <a:sym typeface="Cambria Math"/>
              </a:rPr>
              <a:t>Recall “monolothic combiner” proof showed that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>
                <a:solidFill>
                  <a:srgbClr val="595959"/>
                </a:solidFill>
                <a:latin typeface="Courier New" panose="02070309020205020404" pitchFamily="49" charset="0"/>
                <a:ea typeface="Cambria Math"/>
                <a:cs typeface="Courier New" panose="02070309020205020404" pitchFamily="49" charset="0"/>
                <a:sym typeface="Cambria Math"/>
              </a:rPr>
              <a:t> is independent of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(·,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 lang="en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88900" indent="0">
              <a:buNone/>
            </a:pPr>
            <a:endParaRPr lang="en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88900" indent="0">
              <a:buNone/>
            </a:pPr>
            <a:r>
              <a:rPr lang="en" dirty="0">
                <a:solidFill>
                  <a:srgbClr val="595959"/>
                </a:solidFill>
                <a:latin typeface="Courier New" panose="02070309020205020404" pitchFamily="49" charset="0"/>
                <a:ea typeface="Cambria Math"/>
                <a:cs typeface="Courier New" panose="02070309020205020404" pitchFamily="49" charset="0"/>
                <a:sym typeface="Cambria Math"/>
              </a:rPr>
              <a:t>Not true here!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 dirty="0"/>
              <a:t> is NOT independent of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(·,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-US" dirty="0"/>
              <a:t>.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For example, if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 =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(0, 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&lt;k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 || 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baseline="-25000" dirty="0">
                <a:solidFill>
                  <a:schemeClr val="tx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 dirty="0"/>
              <a:t> then </a:t>
            </a:r>
            <a:r>
              <a:rPr lang="en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(M, 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Z2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lang="en" dirty="0">
                <a:latin typeface="Courier New" panose="02070309020205020404" pitchFamily="49" charset="0"/>
                <a:ea typeface="Cambria Math"/>
                <a:cs typeface="Courier New" panose="02070309020205020404" pitchFamily="49" charset="0"/>
                <a:sym typeface="Cambria Math"/>
              </a:rPr>
              <a:t> can easily compute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*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(0, </a:t>
            </a:r>
            <a:r>
              <a:rPr lang="en" dirty="0">
                <a:solidFill>
                  <a:srgbClr val="38761D"/>
                </a:solidFill>
                <a:latin typeface="Cambria Math"/>
                <a:ea typeface="Cambria Math"/>
                <a:cs typeface="Cambria Math"/>
                <a:sym typeface="Cambria Math"/>
              </a:rPr>
              <a:t>Z1</a:t>
            </a:r>
            <a:r>
              <a:rPr lang="en" dirty="0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8625B-8FCE-C8D0-5BB4-2458D5130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10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combiners?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23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3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2300" baseline="30000" dirty="0">
                <a:solidFill>
                  <a:srgbClr val="CC0000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/>
              <a:t> is a “secure” hash function as long as </a:t>
            </a:r>
            <a:r>
              <a:rPr lang="en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dirty="0"/>
              <a:t> or </a:t>
            </a:r>
            <a:r>
              <a:rPr lang="en" dirty="0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 dirty="0"/>
              <a:t> is “secure”.</a:t>
            </a:r>
            <a:endParaRPr dirty="0"/>
          </a:p>
        </p:txBody>
      </p:sp>
      <p:sp>
        <p:nvSpPr>
          <p:cNvPr id="90" name="Google Shape;90;p16"/>
          <p:cNvSpPr txBox="1"/>
          <p:nvPr/>
        </p:nvSpPr>
        <p:spPr>
          <a:xfrm>
            <a:off x="3397732" y="2073200"/>
            <a:ext cx="38211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A86E8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endParaRPr sz="2300">
              <a:solidFill>
                <a:srgbClr val="4A86E8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7592456" y="2073200"/>
            <a:ext cx="525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endParaRPr sz="2300">
              <a:solidFill>
                <a:srgbClr val="E0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356198" y="4197800"/>
            <a:ext cx="633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sz="2300" baseline="30000" dirty="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sz="2300" baseline="30000" dirty="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sz="2300" baseline="30000" dirty="0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endParaRPr sz="2300" baseline="30000" dirty="0">
              <a:solidFill>
                <a:srgbClr val="E06666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4413454" y="2045002"/>
            <a:ext cx="2519100" cy="163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Combiner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94" name="Google Shape;94;p16"/>
          <p:cNvCxnSpPr>
            <a:endCxn id="93" idx="1"/>
          </p:cNvCxnSpPr>
          <p:nvPr/>
        </p:nvCxnSpPr>
        <p:spPr>
          <a:xfrm>
            <a:off x="3779854" y="2560552"/>
            <a:ext cx="633600" cy="3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6"/>
          <p:cNvCxnSpPr/>
          <p:nvPr/>
        </p:nvCxnSpPr>
        <p:spPr>
          <a:xfrm flipH="1">
            <a:off x="6932578" y="2560573"/>
            <a:ext cx="633600" cy="3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6"/>
          <p:cNvCxnSpPr>
            <a:stCxn id="93" idx="2"/>
            <a:endCxn id="92" idx="0"/>
          </p:cNvCxnSpPr>
          <p:nvPr/>
        </p:nvCxnSpPr>
        <p:spPr>
          <a:xfrm>
            <a:off x="5673004" y="3680302"/>
            <a:ext cx="0" cy="5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judge combiners?</a:t>
            </a: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Output length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311700" y="2219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2. Security properties they work for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3286075"/>
            <a:ext cx="85206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Efficiency (number of calls to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/>
              <a:t> and </a:t>
            </a:r>
            <a:r>
              <a:rPr lang="en">
                <a:solidFill>
                  <a:srgbClr val="E06666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/>
              <a:t>)</a:t>
            </a:r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327250" y="260300"/>
            <a:ext cx="33072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Courier New"/>
                <a:ea typeface="Courier New"/>
                <a:cs typeface="Courier New"/>
                <a:sym typeface="Courier New"/>
              </a:rPr>
              <a:t>PART 1</a:t>
            </a:r>
            <a:endParaRPr sz="5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1432850" y="2260025"/>
            <a:ext cx="5537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Courier New"/>
                <a:ea typeface="Courier New"/>
                <a:cs typeface="Courier New"/>
                <a:sym typeface="Courier New"/>
              </a:rPr>
              <a:t>Prior Work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Concrete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Properties</a:t>
            </a:r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Collision resistance combiner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 =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 || </a:t>
            </a:r>
            <a:r>
              <a:rPr lang="en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One-wayness combiner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, m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 =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 || </a:t>
            </a:r>
            <a:r>
              <a:rPr lang="en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</a:t>
            </a:r>
            <a:r>
              <a:rPr lang="en" baseline="-25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Pseudorandomness combiner (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/>
              <a:t> and </a:t>
            </a:r>
            <a:r>
              <a:rPr lang="en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/>
              <a:t> keyed)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" baseline="30000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 baseline="30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lang="en" baseline="30000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 = </a:t>
            </a:r>
            <a:r>
              <a:rPr lang="en">
                <a:solidFill>
                  <a:schemeClr val="accent1"/>
                </a:solidFill>
                <a:latin typeface="Cambria Math"/>
                <a:ea typeface="Cambria Math"/>
                <a:cs typeface="Cambria Math"/>
                <a:sym typeface="Cambria Math"/>
              </a:rPr>
              <a:t>h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 ⊕ </a:t>
            </a:r>
            <a:r>
              <a:rPr lang="en">
                <a:solidFill>
                  <a:srgbClr val="CC4125"/>
                </a:solidFill>
                <a:latin typeface="Cambria Math"/>
                <a:ea typeface="Cambria Math"/>
                <a:cs typeface="Cambria Math"/>
                <a:sym typeface="Cambria Math"/>
              </a:rPr>
              <a:t>g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(m)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Multi-Property Combiners</a:t>
            </a:r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[FL08,FLP09] Multi-Property Preserving combiner for collision resistance, pseudorandomness, target collision resistance, MAC, one-wayness.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2433075"/>
            <a:ext cx="84375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Output length: 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2n</a:t>
            </a:r>
            <a:endParaRPr sz="2200">
              <a:solidFill>
                <a:schemeClr val="dk2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Efficiency: Calls each hash function </a:t>
            </a:r>
            <a:r>
              <a:rPr lang="en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" sz="2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times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2800700" y="2963775"/>
            <a:ext cx="548700" cy="5487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Combiners?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just collision-resistance, can we get output length to </a:t>
            </a:r>
            <a:r>
              <a:rPr lang="en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"/>
              <a:t>?</a:t>
            </a: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3438475"/>
            <a:ext cx="85206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[BB06][Pietrzak07/08] </a:t>
            </a:r>
            <a:r>
              <a:rPr lang="en" sz="4200"/>
              <a:t>IMPOSSIBLE!</a:t>
            </a:r>
            <a:endParaRPr sz="4200"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1754</Words>
  <Application>Microsoft Office PowerPoint</Application>
  <PresentationFormat>On-screen Show (16:9)</PresentationFormat>
  <Paragraphs>290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Impact</vt:lpstr>
      <vt:lpstr>Comic Sans MS</vt:lpstr>
      <vt:lpstr>Cambria Math</vt:lpstr>
      <vt:lpstr>Courier New</vt:lpstr>
      <vt:lpstr>Arial</vt:lpstr>
      <vt:lpstr>Simple Light</vt:lpstr>
      <vt:lpstr>Random Oracle Combiners</vt:lpstr>
      <vt:lpstr>What are combiners?</vt:lpstr>
      <vt:lpstr>What are combiners?</vt:lpstr>
      <vt:lpstr>What are combiners?</vt:lpstr>
      <vt:lpstr>How do we judge combiners?</vt:lpstr>
      <vt:lpstr>PowerPoint Presentation</vt:lpstr>
      <vt:lpstr>Focused on Concrete  Security Properties</vt:lpstr>
      <vt:lpstr>Multi-Property Combiners</vt:lpstr>
      <vt:lpstr>Short Combiners?</vt:lpstr>
      <vt:lpstr>PowerPoint Presentation</vt:lpstr>
      <vt:lpstr>Random Oracles to the Rescue</vt:lpstr>
      <vt:lpstr>Cryptophia’s Short  Combiner Modelling</vt:lpstr>
      <vt:lpstr>Efficiency of  Cryptophia Construction</vt:lpstr>
      <vt:lpstr>Are Concrete Properties Enough?</vt:lpstr>
      <vt:lpstr>PowerPoint Presentation</vt:lpstr>
      <vt:lpstr>Random Oracle Combiner</vt:lpstr>
      <vt:lpstr>Indifferentiability  [MRH04,CDMP05]</vt:lpstr>
      <vt:lpstr>Random Oracle Combiners</vt:lpstr>
      <vt:lpstr>Random Oracle Combiners  Don’t Exist :’(</vt:lpstr>
      <vt:lpstr>Salt to the Rescue!</vt:lpstr>
      <vt:lpstr>PowerPoint Presentation</vt:lpstr>
      <vt:lpstr>Construction</vt:lpstr>
      <vt:lpstr>Proof of Main Theorem</vt:lpstr>
      <vt:lpstr>Proof of Main Claim </vt:lpstr>
      <vt:lpstr>How do we judge combiners?</vt:lpstr>
      <vt:lpstr>PowerPoint Presentation</vt:lpstr>
      <vt:lpstr>Real World Hash Functions</vt:lpstr>
      <vt:lpstr>What about our combiner?</vt:lpstr>
      <vt:lpstr>Attempt 1: Use Composition</vt:lpstr>
      <vt:lpstr>Attempt 1: Use Composition</vt:lpstr>
      <vt:lpstr>Attempt 2: Direct Proof?</vt:lpstr>
      <vt:lpstr>Attempt 3: Cryptophia Style</vt:lpstr>
      <vt:lpstr>Practical Result</vt:lpstr>
      <vt:lpstr>Intuition</vt:lpstr>
      <vt:lpstr>Open Questions</vt:lpstr>
      <vt:lpstr>Thank you!</vt:lpstr>
      <vt:lpstr>Why is indifferentiability hard?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Oracle Combiners</dc:title>
  <cp:lastModifiedBy>Eli Goldin</cp:lastModifiedBy>
  <cp:revision>31</cp:revision>
  <dcterms:modified xsi:type="dcterms:W3CDTF">2023-08-21T01:29:08Z</dcterms:modified>
</cp:coreProperties>
</file>