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5" r:id="rId6"/>
    <p:sldId id="261" r:id="rId7"/>
    <p:sldId id="260" r:id="rId8"/>
    <p:sldId id="262" r:id="rId9"/>
    <p:sldId id="264" r:id="rId10"/>
    <p:sldId id="263"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B6669-C89D-EBB9-AF54-387F8CFCD8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7664BD6-40CB-9F85-BB97-B942109A041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EE61901-4F60-93EC-A88A-FAFF56EDD665}"/>
              </a:ext>
            </a:extLst>
          </p:cNvPr>
          <p:cNvSpPr>
            <a:spLocks noGrp="1"/>
          </p:cNvSpPr>
          <p:nvPr>
            <p:ph type="dt" sz="half" idx="10"/>
          </p:nvPr>
        </p:nvSpPr>
        <p:spPr/>
        <p:txBody>
          <a:bodyPr/>
          <a:lstStyle/>
          <a:p>
            <a:fld id="{A79C4F6E-0EA6-4F6E-B5CA-3B9C8CC570BE}" type="datetimeFigureOut">
              <a:rPr lang="en-US" smtClean="0"/>
              <a:t>12/31/2023</a:t>
            </a:fld>
            <a:endParaRPr lang="en-US"/>
          </a:p>
        </p:txBody>
      </p:sp>
      <p:sp>
        <p:nvSpPr>
          <p:cNvPr id="5" name="Footer Placeholder 4">
            <a:extLst>
              <a:ext uri="{FF2B5EF4-FFF2-40B4-BE49-F238E27FC236}">
                <a16:creationId xmlns:a16="http://schemas.microsoft.com/office/drawing/2014/main" id="{EFF54983-F681-8AB4-925A-7EC319A224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283CC7-6686-E971-74BB-D91B093280D7}"/>
              </a:ext>
            </a:extLst>
          </p:cNvPr>
          <p:cNvSpPr>
            <a:spLocks noGrp="1"/>
          </p:cNvSpPr>
          <p:nvPr>
            <p:ph type="sldNum" sz="quarter" idx="12"/>
          </p:nvPr>
        </p:nvSpPr>
        <p:spPr/>
        <p:txBody>
          <a:bodyPr/>
          <a:lstStyle/>
          <a:p>
            <a:fld id="{60ABC435-D296-4A28-83B2-0B25D0D757B5}" type="slidenum">
              <a:rPr lang="en-US" smtClean="0"/>
              <a:t>‹#›</a:t>
            </a:fld>
            <a:endParaRPr lang="en-US"/>
          </a:p>
        </p:txBody>
      </p:sp>
    </p:spTree>
    <p:extLst>
      <p:ext uri="{BB962C8B-B14F-4D97-AF65-F5344CB8AC3E}">
        <p14:creationId xmlns:p14="http://schemas.microsoft.com/office/powerpoint/2010/main" val="37078306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231D6-E8A0-D9FD-0377-BDC09145B28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7B3D5EB-0F85-7CD7-975A-34829DADEFC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458A71-B79A-4CAB-9749-3868E024F7E4}"/>
              </a:ext>
            </a:extLst>
          </p:cNvPr>
          <p:cNvSpPr>
            <a:spLocks noGrp="1"/>
          </p:cNvSpPr>
          <p:nvPr>
            <p:ph type="dt" sz="half" idx="10"/>
          </p:nvPr>
        </p:nvSpPr>
        <p:spPr/>
        <p:txBody>
          <a:bodyPr/>
          <a:lstStyle/>
          <a:p>
            <a:fld id="{A79C4F6E-0EA6-4F6E-B5CA-3B9C8CC570BE}" type="datetimeFigureOut">
              <a:rPr lang="en-US" smtClean="0"/>
              <a:t>12/31/2023</a:t>
            </a:fld>
            <a:endParaRPr lang="en-US"/>
          </a:p>
        </p:txBody>
      </p:sp>
      <p:sp>
        <p:nvSpPr>
          <p:cNvPr id="5" name="Footer Placeholder 4">
            <a:extLst>
              <a:ext uri="{FF2B5EF4-FFF2-40B4-BE49-F238E27FC236}">
                <a16:creationId xmlns:a16="http://schemas.microsoft.com/office/drawing/2014/main" id="{0F9DBFD0-1480-5B20-0DD3-0BD7A06A24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BCB8DF-CCB5-56E1-4B21-A74A987F6DDA}"/>
              </a:ext>
            </a:extLst>
          </p:cNvPr>
          <p:cNvSpPr>
            <a:spLocks noGrp="1"/>
          </p:cNvSpPr>
          <p:nvPr>
            <p:ph type="sldNum" sz="quarter" idx="12"/>
          </p:nvPr>
        </p:nvSpPr>
        <p:spPr/>
        <p:txBody>
          <a:bodyPr/>
          <a:lstStyle/>
          <a:p>
            <a:fld id="{60ABC435-D296-4A28-83B2-0B25D0D757B5}" type="slidenum">
              <a:rPr lang="en-US" smtClean="0"/>
              <a:t>‹#›</a:t>
            </a:fld>
            <a:endParaRPr lang="en-US"/>
          </a:p>
        </p:txBody>
      </p:sp>
    </p:spTree>
    <p:extLst>
      <p:ext uri="{BB962C8B-B14F-4D97-AF65-F5344CB8AC3E}">
        <p14:creationId xmlns:p14="http://schemas.microsoft.com/office/powerpoint/2010/main" val="24597910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6E9A67-B3AA-C351-4D28-3041BC1EE42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B82C0B8-DE4A-E873-9E22-32B3754C74B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3B2289-A7C0-36A1-5536-39C54907CF67}"/>
              </a:ext>
            </a:extLst>
          </p:cNvPr>
          <p:cNvSpPr>
            <a:spLocks noGrp="1"/>
          </p:cNvSpPr>
          <p:nvPr>
            <p:ph type="dt" sz="half" idx="10"/>
          </p:nvPr>
        </p:nvSpPr>
        <p:spPr/>
        <p:txBody>
          <a:bodyPr/>
          <a:lstStyle/>
          <a:p>
            <a:fld id="{A79C4F6E-0EA6-4F6E-B5CA-3B9C8CC570BE}" type="datetimeFigureOut">
              <a:rPr lang="en-US" smtClean="0"/>
              <a:t>12/31/2023</a:t>
            </a:fld>
            <a:endParaRPr lang="en-US"/>
          </a:p>
        </p:txBody>
      </p:sp>
      <p:sp>
        <p:nvSpPr>
          <p:cNvPr id="5" name="Footer Placeholder 4">
            <a:extLst>
              <a:ext uri="{FF2B5EF4-FFF2-40B4-BE49-F238E27FC236}">
                <a16:creationId xmlns:a16="http://schemas.microsoft.com/office/drawing/2014/main" id="{E7050189-8D48-2C44-302D-A1F1335922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3D019E-4745-4720-639B-A7F55BFF3282}"/>
              </a:ext>
            </a:extLst>
          </p:cNvPr>
          <p:cNvSpPr>
            <a:spLocks noGrp="1"/>
          </p:cNvSpPr>
          <p:nvPr>
            <p:ph type="sldNum" sz="quarter" idx="12"/>
          </p:nvPr>
        </p:nvSpPr>
        <p:spPr/>
        <p:txBody>
          <a:bodyPr/>
          <a:lstStyle/>
          <a:p>
            <a:fld id="{60ABC435-D296-4A28-83B2-0B25D0D757B5}" type="slidenum">
              <a:rPr lang="en-US" smtClean="0"/>
              <a:t>‹#›</a:t>
            </a:fld>
            <a:endParaRPr lang="en-US"/>
          </a:p>
        </p:txBody>
      </p:sp>
    </p:spTree>
    <p:extLst>
      <p:ext uri="{BB962C8B-B14F-4D97-AF65-F5344CB8AC3E}">
        <p14:creationId xmlns:p14="http://schemas.microsoft.com/office/powerpoint/2010/main" val="25675881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15CCE-1653-7E95-A737-6BEA9E2AB75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548E6E0-1CDD-CEF2-7325-6F92C31F4EA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48FABD-0272-DE90-D606-A2F803AAED19}"/>
              </a:ext>
            </a:extLst>
          </p:cNvPr>
          <p:cNvSpPr>
            <a:spLocks noGrp="1"/>
          </p:cNvSpPr>
          <p:nvPr>
            <p:ph type="dt" sz="half" idx="10"/>
          </p:nvPr>
        </p:nvSpPr>
        <p:spPr/>
        <p:txBody>
          <a:bodyPr/>
          <a:lstStyle/>
          <a:p>
            <a:fld id="{A79C4F6E-0EA6-4F6E-B5CA-3B9C8CC570BE}" type="datetimeFigureOut">
              <a:rPr lang="en-US" smtClean="0"/>
              <a:t>12/31/2023</a:t>
            </a:fld>
            <a:endParaRPr lang="en-US"/>
          </a:p>
        </p:txBody>
      </p:sp>
      <p:sp>
        <p:nvSpPr>
          <p:cNvPr id="5" name="Footer Placeholder 4">
            <a:extLst>
              <a:ext uri="{FF2B5EF4-FFF2-40B4-BE49-F238E27FC236}">
                <a16:creationId xmlns:a16="http://schemas.microsoft.com/office/drawing/2014/main" id="{3E430158-79DA-08EF-5AE5-B3774A6D60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093365-B02C-D5F0-25A7-20D668CB5442}"/>
              </a:ext>
            </a:extLst>
          </p:cNvPr>
          <p:cNvSpPr>
            <a:spLocks noGrp="1"/>
          </p:cNvSpPr>
          <p:nvPr>
            <p:ph type="sldNum" sz="quarter" idx="12"/>
          </p:nvPr>
        </p:nvSpPr>
        <p:spPr/>
        <p:txBody>
          <a:bodyPr/>
          <a:lstStyle/>
          <a:p>
            <a:fld id="{60ABC435-D296-4A28-83B2-0B25D0D757B5}" type="slidenum">
              <a:rPr lang="en-US" smtClean="0"/>
              <a:t>‹#›</a:t>
            </a:fld>
            <a:endParaRPr lang="en-US"/>
          </a:p>
        </p:txBody>
      </p:sp>
    </p:spTree>
    <p:extLst>
      <p:ext uri="{BB962C8B-B14F-4D97-AF65-F5344CB8AC3E}">
        <p14:creationId xmlns:p14="http://schemas.microsoft.com/office/powerpoint/2010/main" val="8722127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47520-D43F-0AD2-56C9-A7F3BB92054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68CC9EC-A289-0189-537B-4C1044143C4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9C57B9F-133D-FACD-91F7-6F7527433D40}"/>
              </a:ext>
            </a:extLst>
          </p:cNvPr>
          <p:cNvSpPr>
            <a:spLocks noGrp="1"/>
          </p:cNvSpPr>
          <p:nvPr>
            <p:ph type="dt" sz="half" idx="10"/>
          </p:nvPr>
        </p:nvSpPr>
        <p:spPr/>
        <p:txBody>
          <a:bodyPr/>
          <a:lstStyle/>
          <a:p>
            <a:fld id="{A79C4F6E-0EA6-4F6E-B5CA-3B9C8CC570BE}" type="datetimeFigureOut">
              <a:rPr lang="en-US" smtClean="0"/>
              <a:t>12/31/2023</a:t>
            </a:fld>
            <a:endParaRPr lang="en-US"/>
          </a:p>
        </p:txBody>
      </p:sp>
      <p:sp>
        <p:nvSpPr>
          <p:cNvPr id="5" name="Footer Placeholder 4">
            <a:extLst>
              <a:ext uri="{FF2B5EF4-FFF2-40B4-BE49-F238E27FC236}">
                <a16:creationId xmlns:a16="http://schemas.microsoft.com/office/drawing/2014/main" id="{B979277F-EFA3-7084-0CED-DD8DA1EAEE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29DD11-97BB-CFA4-E2B7-D9AD3D682669}"/>
              </a:ext>
            </a:extLst>
          </p:cNvPr>
          <p:cNvSpPr>
            <a:spLocks noGrp="1"/>
          </p:cNvSpPr>
          <p:nvPr>
            <p:ph type="sldNum" sz="quarter" idx="12"/>
          </p:nvPr>
        </p:nvSpPr>
        <p:spPr/>
        <p:txBody>
          <a:bodyPr/>
          <a:lstStyle/>
          <a:p>
            <a:fld id="{60ABC435-D296-4A28-83B2-0B25D0D757B5}" type="slidenum">
              <a:rPr lang="en-US" smtClean="0"/>
              <a:t>‹#›</a:t>
            </a:fld>
            <a:endParaRPr lang="en-US"/>
          </a:p>
        </p:txBody>
      </p:sp>
    </p:spTree>
    <p:extLst>
      <p:ext uri="{BB962C8B-B14F-4D97-AF65-F5344CB8AC3E}">
        <p14:creationId xmlns:p14="http://schemas.microsoft.com/office/powerpoint/2010/main" val="26619175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BC74F-638C-8249-CB45-188997A6402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3CE1D9-523D-218E-4A2A-1FB32EEB0B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1823675-8BFB-3040-E68A-40AF51C64E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D5F467C-1136-62F1-C607-53325E111EC2}"/>
              </a:ext>
            </a:extLst>
          </p:cNvPr>
          <p:cNvSpPr>
            <a:spLocks noGrp="1"/>
          </p:cNvSpPr>
          <p:nvPr>
            <p:ph type="dt" sz="half" idx="10"/>
          </p:nvPr>
        </p:nvSpPr>
        <p:spPr/>
        <p:txBody>
          <a:bodyPr/>
          <a:lstStyle/>
          <a:p>
            <a:fld id="{A79C4F6E-0EA6-4F6E-B5CA-3B9C8CC570BE}" type="datetimeFigureOut">
              <a:rPr lang="en-US" smtClean="0"/>
              <a:t>12/31/2023</a:t>
            </a:fld>
            <a:endParaRPr lang="en-US"/>
          </a:p>
        </p:txBody>
      </p:sp>
      <p:sp>
        <p:nvSpPr>
          <p:cNvPr id="6" name="Footer Placeholder 5">
            <a:extLst>
              <a:ext uri="{FF2B5EF4-FFF2-40B4-BE49-F238E27FC236}">
                <a16:creationId xmlns:a16="http://schemas.microsoft.com/office/drawing/2014/main" id="{0187A18E-6C88-2ABE-3DEA-CA7C43CE54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F736A5-AF89-F6DF-D809-D66A9D6A2A56}"/>
              </a:ext>
            </a:extLst>
          </p:cNvPr>
          <p:cNvSpPr>
            <a:spLocks noGrp="1"/>
          </p:cNvSpPr>
          <p:nvPr>
            <p:ph type="sldNum" sz="quarter" idx="12"/>
          </p:nvPr>
        </p:nvSpPr>
        <p:spPr/>
        <p:txBody>
          <a:bodyPr/>
          <a:lstStyle/>
          <a:p>
            <a:fld id="{60ABC435-D296-4A28-83B2-0B25D0D757B5}" type="slidenum">
              <a:rPr lang="en-US" smtClean="0"/>
              <a:t>‹#›</a:t>
            </a:fld>
            <a:endParaRPr lang="en-US"/>
          </a:p>
        </p:txBody>
      </p:sp>
    </p:spTree>
    <p:extLst>
      <p:ext uri="{BB962C8B-B14F-4D97-AF65-F5344CB8AC3E}">
        <p14:creationId xmlns:p14="http://schemas.microsoft.com/office/powerpoint/2010/main" val="1960033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470D0-BFC9-EBED-2565-9D02629F485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0273917-2E18-ADD6-66D7-DA6B9DA9B19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C564BF5-5450-6B3D-1A4F-563D9690B6F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88ABBBC-AD68-B2E6-0920-D419A38473C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5DC4CF-0CF6-CD12-E057-765C801DAB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E7DA173-04E7-D202-1BE2-70C0BAFB10F5}"/>
              </a:ext>
            </a:extLst>
          </p:cNvPr>
          <p:cNvSpPr>
            <a:spLocks noGrp="1"/>
          </p:cNvSpPr>
          <p:nvPr>
            <p:ph type="dt" sz="half" idx="10"/>
          </p:nvPr>
        </p:nvSpPr>
        <p:spPr/>
        <p:txBody>
          <a:bodyPr/>
          <a:lstStyle/>
          <a:p>
            <a:fld id="{A79C4F6E-0EA6-4F6E-B5CA-3B9C8CC570BE}" type="datetimeFigureOut">
              <a:rPr lang="en-US" smtClean="0"/>
              <a:t>12/31/2023</a:t>
            </a:fld>
            <a:endParaRPr lang="en-US"/>
          </a:p>
        </p:txBody>
      </p:sp>
      <p:sp>
        <p:nvSpPr>
          <p:cNvPr id="8" name="Footer Placeholder 7">
            <a:extLst>
              <a:ext uri="{FF2B5EF4-FFF2-40B4-BE49-F238E27FC236}">
                <a16:creationId xmlns:a16="http://schemas.microsoft.com/office/drawing/2014/main" id="{5E70616B-57FD-DFC8-C20C-8615D99D17A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D9127BA-887B-B5F9-993C-E8EFC44F3DB7}"/>
              </a:ext>
            </a:extLst>
          </p:cNvPr>
          <p:cNvSpPr>
            <a:spLocks noGrp="1"/>
          </p:cNvSpPr>
          <p:nvPr>
            <p:ph type="sldNum" sz="quarter" idx="12"/>
          </p:nvPr>
        </p:nvSpPr>
        <p:spPr/>
        <p:txBody>
          <a:bodyPr/>
          <a:lstStyle/>
          <a:p>
            <a:fld id="{60ABC435-D296-4A28-83B2-0B25D0D757B5}" type="slidenum">
              <a:rPr lang="en-US" smtClean="0"/>
              <a:t>‹#›</a:t>
            </a:fld>
            <a:endParaRPr lang="en-US"/>
          </a:p>
        </p:txBody>
      </p:sp>
    </p:spTree>
    <p:extLst>
      <p:ext uri="{BB962C8B-B14F-4D97-AF65-F5344CB8AC3E}">
        <p14:creationId xmlns:p14="http://schemas.microsoft.com/office/powerpoint/2010/main" val="2249359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60925-3B09-BCD4-A25D-701D7FD8370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CF672A1-87C8-12F3-BA32-B3494DC3313F}"/>
              </a:ext>
            </a:extLst>
          </p:cNvPr>
          <p:cNvSpPr>
            <a:spLocks noGrp="1"/>
          </p:cNvSpPr>
          <p:nvPr>
            <p:ph type="dt" sz="half" idx="10"/>
          </p:nvPr>
        </p:nvSpPr>
        <p:spPr/>
        <p:txBody>
          <a:bodyPr/>
          <a:lstStyle/>
          <a:p>
            <a:fld id="{A79C4F6E-0EA6-4F6E-B5CA-3B9C8CC570BE}" type="datetimeFigureOut">
              <a:rPr lang="en-US" smtClean="0"/>
              <a:t>12/31/2023</a:t>
            </a:fld>
            <a:endParaRPr lang="en-US"/>
          </a:p>
        </p:txBody>
      </p:sp>
      <p:sp>
        <p:nvSpPr>
          <p:cNvPr id="4" name="Footer Placeholder 3">
            <a:extLst>
              <a:ext uri="{FF2B5EF4-FFF2-40B4-BE49-F238E27FC236}">
                <a16:creationId xmlns:a16="http://schemas.microsoft.com/office/drawing/2014/main" id="{4B7299C5-D2FC-5BF3-7E18-9CCB501C9CA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C664C8D-4F6E-2A1E-9068-64A7F75D3D18}"/>
              </a:ext>
            </a:extLst>
          </p:cNvPr>
          <p:cNvSpPr>
            <a:spLocks noGrp="1"/>
          </p:cNvSpPr>
          <p:nvPr>
            <p:ph type="sldNum" sz="quarter" idx="12"/>
          </p:nvPr>
        </p:nvSpPr>
        <p:spPr/>
        <p:txBody>
          <a:bodyPr/>
          <a:lstStyle/>
          <a:p>
            <a:fld id="{60ABC435-D296-4A28-83B2-0B25D0D757B5}" type="slidenum">
              <a:rPr lang="en-US" smtClean="0"/>
              <a:t>‹#›</a:t>
            </a:fld>
            <a:endParaRPr lang="en-US"/>
          </a:p>
        </p:txBody>
      </p:sp>
    </p:spTree>
    <p:extLst>
      <p:ext uri="{BB962C8B-B14F-4D97-AF65-F5344CB8AC3E}">
        <p14:creationId xmlns:p14="http://schemas.microsoft.com/office/powerpoint/2010/main" val="1593111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BF41623-627A-6B4D-6A60-61A54621EF9B}"/>
              </a:ext>
            </a:extLst>
          </p:cNvPr>
          <p:cNvSpPr>
            <a:spLocks noGrp="1"/>
          </p:cNvSpPr>
          <p:nvPr>
            <p:ph type="dt" sz="half" idx="10"/>
          </p:nvPr>
        </p:nvSpPr>
        <p:spPr/>
        <p:txBody>
          <a:bodyPr/>
          <a:lstStyle/>
          <a:p>
            <a:fld id="{A79C4F6E-0EA6-4F6E-B5CA-3B9C8CC570BE}" type="datetimeFigureOut">
              <a:rPr lang="en-US" smtClean="0"/>
              <a:t>12/31/2023</a:t>
            </a:fld>
            <a:endParaRPr lang="en-US"/>
          </a:p>
        </p:txBody>
      </p:sp>
      <p:sp>
        <p:nvSpPr>
          <p:cNvPr id="3" name="Footer Placeholder 2">
            <a:extLst>
              <a:ext uri="{FF2B5EF4-FFF2-40B4-BE49-F238E27FC236}">
                <a16:creationId xmlns:a16="http://schemas.microsoft.com/office/drawing/2014/main" id="{3FCE8FE5-E2DD-9F46-1A70-F9990A1C033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EEA72B4-78B4-D52A-60B1-6BAE4EE2370D}"/>
              </a:ext>
            </a:extLst>
          </p:cNvPr>
          <p:cNvSpPr>
            <a:spLocks noGrp="1"/>
          </p:cNvSpPr>
          <p:nvPr>
            <p:ph type="sldNum" sz="quarter" idx="12"/>
          </p:nvPr>
        </p:nvSpPr>
        <p:spPr/>
        <p:txBody>
          <a:bodyPr/>
          <a:lstStyle/>
          <a:p>
            <a:fld id="{60ABC435-D296-4A28-83B2-0B25D0D757B5}" type="slidenum">
              <a:rPr lang="en-US" smtClean="0"/>
              <a:t>‹#›</a:t>
            </a:fld>
            <a:endParaRPr lang="en-US"/>
          </a:p>
        </p:txBody>
      </p:sp>
    </p:spTree>
    <p:extLst>
      <p:ext uri="{BB962C8B-B14F-4D97-AF65-F5344CB8AC3E}">
        <p14:creationId xmlns:p14="http://schemas.microsoft.com/office/powerpoint/2010/main" val="8071517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AB309-E3FB-6D61-54E6-20BD1CAB39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BC92A7F-AA72-4DDA-95FB-AC180F88167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418B5CC-C50E-C918-67F1-8220383B76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C21BC8-AE6A-E444-7C75-BFA8E8BA942D}"/>
              </a:ext>
            </a:extLst>
          </p:cNvPr>
          <p:cNvSpPr>
            <a:spLocks noGrp="1"/>
          </p:cNvSpPr>
          <p:nvPr>
            <p:ph type="dt" sz="half" idx="10"/>
          </p:nvPr>
        </p:nvSpPr>
        <p:spPr/>
        <p:txBody>
          <a:bodyPr/>
          <a:lstStyle/>
          <a:p>
            <a:fld id="{A79C4F6E-0EA6-4F6E-B5CA-3B9C8CC570BE}" type="datetimeFigureOut">
              <a:rPr lang="en-US" smtClean="0"/>
              <a:t>12/31/2023</a:t>
            </a:fld>
            <a:endParaRPr lang="en-US"/>
          </a:p>
        </p:txBody>
      </p:sp>
      <p:sp>
        <p:nvSpPr>
          <p:cNvPr id="6" name="Footer Placeholder 5">
            <a:extLst>
              <a:ext uri="{FF2B5EF4-FFF2-40B4-BE49-F238E27FC236}">
                <a16:creationId xmlns:a16="http://schemas.microsoft.com/office/drawing/2014/main" id="{143EBF61-B7C1-21D9-7C09-672C7B39D0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C9D685-2DE8-A16E-30BF-323F72734BEC}"/>
              </a:ext>
            </a:extLst>
          </p:cNvPr>
          <p:cNvSpPr>
            <a:spLocks noGrp="1"/>
          </p:cNvSpPr>
          <p:nvPr>
            <p:ph type="sldNum" sz="quarter" idx="12"/>
          </p:nvPr>
        </p:nvSpPr>
        <p:spPr/>
        <p:txBody>
          <a:bodyPr/>
          <a:lstStyle/>
          <a:p>
            <a:fld id="{60ABC435-D296-4A28-83B2-0B25D0D757B5}" type="slidenum">
              <a:rPr lang="en-US" smtClean="0"/>
              <a:t>‹#›</a:t>
            </a:fld>
            <a:endParaRPr lang="en-US"/>
          </a:p>
        </p:txBody>
      </p:sp>
    </p:spTree>
    <p:extLst>
      <p:ext uri="{BB962C8B-B14F-4D97-AF65-F5344CB8AC3E}">
        <p14:creationId xmlns:p14="http://schemas.microsoft.com/office/powerpoint/2010/main" val="25386093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1EFD8-415D-A20E-6246-9C08482D8C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1D88720-0C9E-3584-DBCB-B9989CA91AE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6A5F2D0-CCA0-7FD9-B52A-BD062BCB13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19F735-D1E7-8869-C53C-A4C652665563}"/>
              </a:ext>
            </a:extLst>
          </p:cNvPr>
          <p:cNvSpPr>
            <a:spLocks noGrp="1"/>
          </p:cNvSpPr>
          <p:nvPr>
            <p:ph type="dt" sz="half" idx="10"/>
          </p:nvPr>
        </p:nvSpPr>
        <p:spPr/>
        <p:txBody>
          <a:bodyPr/>
          <a:lstStyle/>
          <a:p>
            <a:fld id="{A79C4F6E-0EA6-4F6E-B5CA-3B9C8CC570BE}" type="datetimeFigureOut">
              <a:rPr lang="en-US" smtClean="0"/>
              <a:t>12/31/2023</a:t>
            </a:fld>
            <a:endParaRPr lang="en-US"/>
          </a:p>
        </p:txBody>
      </p:sp>
      <p:sp>
        <p:nvSpPr>
          <p:cNvPr id="6" name="Footer Placeholder 5">
            <a:extLst>
              <a:ext uri="{FF2B5EF4-FFF2-40B4-BE49-F238E27FC236}">
                <a16:creationId xmlns:a16="http://schemas.microsoft.com/office/drawing/2014/main" id="{4B7CB125-CCF4-E939-EA7E-AF42CDEBC3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C1DBAC-F540-D7D8-FC2F-FAA9199BA996}"/>
              </a:ext>
            </a:extLst>
          </p:cNvPr>
          <p:cNvSpPr>
            <a:spLocks noGrp="1"/>
          </p:cNvSpPr>
          <p:nvPr>
            <p:ph type="sldNum" sz="quarter" idx="12"/>
          </p:nvPr>
        </p:nvSpPr>
        <p:spPr/>
        <p:txBody>
          <a:bodyPr/>
          <a:lstStyle/>
          <a:p>
            <a:fld id="{60ABC435-D296-4A28-83B2-0B25D0D757B5}" type="slidenum">
              <a:rPr lang="en-US" smtClean="0"/>
              <a:t>‹#›</a:t>
            </a:fld>
            <a:endParaRPr lang="en-US"/>
          </a:p>
        </p:txBody>
      </p:sp>
    </p:spTree>
    <p:extLst>
      <p:ext uri="{BB962C8B-B14F-4D97-AF65-F5344CB8AC3E}">
        <p14:creationId xmlns:p14="http://schemas.microsoft.com/office/powerpoint/2010/main" val="12044957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49753BA-F00B-5160-A3EC-0E52007AE99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7627D04-56BA-E487-8627-0C9F2D9A55D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B76D5B-FBBF-7973-FF5F-1454C0AB74A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9C4F6E-0EA6-4F6E-B5CA-3B9C8CC570BE}" type="datetimeFigureOut">
              <a:rPr lang="en-US" smtClean="0"/>
              <a:t>12/31/2023</a:t>
            </a:fld>
            <a:endParaRPr lang="en-US"/>
          </a:p>
        </p:txBody>
      </p:sp>
      <p:sp>
        <p:nvSpPr>
          <p:cNvPr id="5" name="Footer Placeholder 4">
            <a:extLst>
              <a:ext uri="{FF2B5EF4-FFF2-40B4-BE49-F238E27FC236}">
                <a16:creationId xmlns:a16="http://schemas.microsoft.com/office/drawing/2014/main" id="{116A5193-F492-2AB6-56D3-5284EFF4244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DBD8EF3-8D30-1002-0584-10F959D5E3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ABC435-D296-4A28-83B2-0B25D0D757B5}" type="slidenum">
              <a:rPr lang="en-US" smtClean="0"/>
              <a:t>‹#›</a:t>
            </a:fld>
            <a:endParaRPr lang="en-US"/>
          </a:p>
        </p:txBody>
      </p:sp>
    </p:spTree>
    <p:extLst>
      <p:ext uri="{BB962C8B-B14F-4D97-AF65-F5344CB8AC3E}">
        <p14:creationId xmlns:p14="http://schemas.microsoft.com/office/powerpoint/2010/main" val="5274173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4A8BC-3FED-09E7-2771-174DB9DC0225}"/>
              </a:ext>
            </a:extLst>
          </p:cNvPr>
          <p:cNvSpPr>
            <a:spLocks noGrp="1"/>
          </p:cNvSpPr>
          <p:nvPr>
            <p:ph type="ctrTitle"/>
          </p:nvPr>
        </p:nvSpPr>
        <p:spPr>
          <a:xfrm>
            <a:off x="1524000" y="621437"/>
            <a:ext cx="9144000" cy="978763"/>
          </a:xfrm>
        </p:spPr>
        <p:txBody>
          <a:bodyPr>
            <a:normAutofit/>
          </a:bodyPr>
          <a:lstStyle/>
          <a:p>
            <a:r>
              <a:rPr lang="en-US" b="1" dirty="0"/>
              <a:t>Nonlinear ARX Identification</a:t>
            </a:r>
          </a:p>
        </p:txBody>
      </p:sp>
      <p:sp>
        <p:nvSpPr>
          <p:cNvPr id="3" name="Subtitle 2">
            <a:extLst>
              <a:ext uri="{FF2B5EF4-FFF2-40B4-BE49-F238E27FC236}">
                <a16:creationId xmlns:a16="http://schemas.microsoft.com/office/drawing/2014/main" id="{4AAE53A2-73A0-206A-2175-E947CECD856C}"/>
              </a:ext>
            </a:extLst>
          </p:cNvPr>
          <p:cNvSpPr>
            <a:spLocks noGrp="1"/>
          </p:cNvSpPr>
          <p:nvPr>
            <p:ph type="subTitle" idx="1"/>
          </p:nvPr>
        </p:nvSpPr>
        <p:spPr>
          <a:xfrm>
            <a:off x="6738151" y="3283319"/>
            <a:ext cx="3929849" cy="1538056"/>
          </a:xfrm>
        </p:spPr>
        <p:txBody>
          <a:bodyPr>
            <a:normAutofit/>
          </a:bodyPr>
          <a:lstStyle/>
          <a:p>
            <a:r>
              <a:rPr lang="en-US" sz="2800" dirty="0" err="1"/>
              <a:t>Petcuț</a:t>
            </a:r>
            <a:r>
              <a:rPr lang="en-US" sz="2800" dirty="0"/>
              <a:t> Adrian-</a:t>
            </a:r>
            <a:r>
              <a:rPr lang="en-US" sz="2800" dirty="0" err="1"/>
              <a:t>Axente</a:t>
            </a:r>
            <a:endParaRPr lang="en-US" sz="2800" dirty="0"/>
          </a:p>
          <a:p>
            <a:r>
              <a:rPr lang="en-US" sz="2800" dirty="0"/>
              <a:t>Ilea Cosmin-</a:t>
            </a:r>
            <a:r>
              <a:rPr lang="en-US" sz="2800" dirty="0" err="1"/>
              <a:t>Ionuț</a:t>
            </a:r>
            <a:endParaRPr lang="en-US" sz="2800" dirty="0"/>
          </a:p>
          <a:p>
            <a:r>
              <a:rPr lang="en-US" sz="2800" dirty="0" err="1"/>
              <a:t>Szakacs</a:t>
            </a:r>
            <a:r>
              <a:rPr lang="en-US" sz="2800" dirty="0"/>
              <a:t> Armand-Antonio</a:t>
            </a:r>
          </a:p>
        </p:txBody>
      </p:sp>
      <p:sp>
        <p:nvSpPr>
          <p:cNvPr id="4" name="TextBox 3">
            <a:extLst>
              <a:ext uri="{FF2B5EF4-FFF2-40B4-BE49-F238E27FC236}">
                <a16:creationId xmlns:a16="http://schemas.microsoft.com/office/drawing/2014/main" id="{82CF7889-B0FD-1F5A-61CF-08C7DC43DB25}"/>
              </a:ext>
            </a:extLst>
          </p:cNvPr>
          <p:cNvSpPr txBox="1"/>
          <p:nvPr/>
        </p:nvSpPr>
        <p:spPr>
          <a:xfrm>
            <a:off x="1963444" y="1600200"/>
            <a:ext cx="8265111" cy="1077218"/>
          </a:xfrm>
          <a:prstGeom prst="rect">
            <a:avLst/>
          </a:prstGeom>
          <a:noFill/>
        </p:spPr>
        <p:txBody>
          <a:bodyPr wrap="square" rtlCol="0">
            <a:spAutoFit/>
          </a:bodyPr>
          <a:lstStyle/>
          <a:p>
            <a:pPr algn="ctr"/>
            <a:r>
              <a:rPr lang="en-US" sz="3200" dirty="0"/>
              <a:t>SYSTEM IDENTIFICATION 2023-2024</a:t>
            </a:r>
          </a:p>
          <a:p>
            <a:pPr algn="ctr"/>
            <a:r>
              <a:rPr lang="en-US" sz="3200" dirty="0"/>
              <a:t>Project part 2</a:t>
            </a:r>
          </a:p>
        </p:txBody>
      </p:sp>
      <p:sp>
        <p:nvSpPr>
          <p:cNvPr id="5" name="TextBox 4">
            <a:extLst>
              <a:ext uri="{FF2B5EF4-FFF2-40B4-BE49-F238E27FC236}">
                <a16:creationId xmlns:a16="http://schemas.microsoft.com/office/drawing/2014/main" id="{4ABF50E1-D2D7-450E-5D72-8A2D9D5CCBDE}"/>
              </a:ext>
            </a:extLst>
          </p:cNvPr>
          <p:cNvSpPr txBox="1"/>
          <p:nvPr/>
        </p:nvSpPr>
        <p:spPr>
          <a:xfrm>
            <a:off x="7945516" y="5140171"/>
            <a:ext cx="1491448" cy="400110"/>
          </a:xfrm>
          <a:prstGeom prst="rect">
            <a:avLst/>
          </a:prstGeom>
          <a:noFill/>
        </p:spPr>
        <p:txBody>
          <a:bodyPr wrap="square" rtlCol="0">
            <a:spAutoFit/>
          </a:bodyPr>
          <a:lstStyle/>
          <a:p>
            <a:r>
              <a:rPr lang="en-US" sz="2000" dirty="0"/>
              <a:t>Group Id: 11</a:t>
            </a:r>
          </a:p>
        </p:txBody>
      </p:sp>
      <p:pic>
        <p:nvPicPr>
          <p:cNvPr id="1026" name="Picture 2" descr="UTCN - PANDA">
            <a:extLst>
              <a:ext uri="{FF2B5EF4-FFF2-40B4-BE49-F238E27FC236}">
                <a16:creationId xmlns:a16="http://schemas.microsoft.com/office/drawing/2014/main" id="{7CD9967F-99CF-F258-2298-ABA5D3A819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7661" y="2884998"/>
            <a:ext cx="3929848" cy="30229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2532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7281B-F2A8-53C2-2D8B-28B1A0A4F221}"/>
              </a:ext>
            </a:extLst>
          </p:cNvPr>
          <p:cNvSpPr>
            <a:spLocks noGrp="1"/>
          </p:cNvSpPr>
          <p:nvPr>
            <p:ph type="title"/>
          </p:nvPr>
        </p:nvSpPr>
        <p:spPr/>
        <p:txBody>
          <a:bodyPr/>
          <a:lstStyle/>
          <a:p>
            <a:r>
              <a:rPr lang="en-US" b="1" dirty="0"/>
              <a:t>Conclusions</a:t>
            </a:r>
          </a:p>
        </p:txBody>
      </p:sp>
      <p:sp>
        <p:nvSpPr>
          <p:cNvPr id="3" name="Content Placeholder 2">
            <a:extLst>
              <a:ext uri="{FF2B5EF4-FFF2-40B4-BE49-F238E27FC236}">
                <a16:creationId xmlns:a16="http://schemas.microsoft.com/office/drawing/2014/main" id="{97FDCE54-C525-109A-1C1B-CFCC63145A5D}"/>
              </a:ext>
            </a:extLst>
          </p:cNvPr>
          <p:cNvSpPr>
            <a:spLocks noGrp="1"/>
          </p:cNvSpPr>
          <p:nvPr>
            <p:ph idx="1"/>
          </p:nvPr>
        </p:nvSpPr>
        <p:spPr/>
        <p:txBody>
          <a:bodyPr/>
          <a:lstStyle/>
          <a:p>
            <a:r>
              <a:rPr lang="en-US" dirty="0"/>
              <a:t>Using the </a:t>
            </a:r>
            <a:r>
              <a:rPr lang="en-US" dirty="0" err="1"/>
              <a:t>narx</a:t>
            </a:r>
            <a:r>
              <a:rPr lang="en-US" dirty="0"/>
              <a:t> method we can identify easier black box systems concluding that </a:t>
            </a:r>
            <a:r>
              <a:rPr lang="en-US" dirty="0" err="1"/>
              <a:t>narx</a:t>
            </a:r>
            <a:r>
              <a:rPr lang="en-US" dirty="0"/>
              <a:t> is a great method of finding the best model for the data set given</a:t>
            </a:r>
          </a:p>
          <a:p>
            <a:r>
              <a:rPr lang="en-US" dirty="0"/>
              <a:t>We managed to find the model that is the closest to the real one</a:t>
            </a:r>
          </a:p>
          <a:p>
            <a:r>
              <a:rPr lang="en-US" dirty="0"/>
              <a:t>We found an efficient  algorithm to generate the polynomial p</a:t>
            </a:r>
          </a:p>
          <a:p>
            <a:pPr marL="0" indent="0">
              <a:buNone/>
            </a:pPr>
            <a:endParaRPr lang="en-US" dirty="0"/>
          </a:p>
          <a:p>
            <a:endParaRPr lang="en-US" dirty="0"/>
          </a:p>
        </p:txBody>
      </p:sp>
    </p:spTree>
    <p:extLst>
      <p:ext uri="{BB962C8B-B14F-4D97-AF65-F5344CB8AC3E}">
        <p14:creationId xmlns:p14="http://schemas.microsoft.com/office/powerpoint/2010/main" val="22624747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179A4-0E2E-F83D-ACD1-8F02D3ECFB5E}"/>
              </a:ext>
            </a:extLst>
          </p:cNvPr>
          <p:cNvSpPr>
            <a:spLocks noGrp="1"/>
          </p:cNvSpPr>
          <p:nvPr>
            <p:ph type="title"/>
          </p:nvPr>
        </p:nvSpPr>
        <p:spPr/>
        <p:txBody>
          <a:bodyPr/>
          <a:lstStyle/>
          <a:p>
            <a:r>
              <a:rPr lang="en-US" dirty="0"/>
              <a:t>List of code</a:t>
            </a:r>
          </a:p>
        </p:txBody>
      </p:sp>
      <p:sp>
        <p:nvSpPr>
          <p:cNvPr id="9" name="TextBox 8">
            <a:extLst>
              <a:ext uri="{FF2B5EF4-FFF2-40B4-BE49-F238E27FC236}">
                <a16:creationId xmlns:a16="http://schemas.microsoft.com/office/drawing/2014/main" id="{6A2E5C58-AE2A-E28A-6030-B59C99AA2E9A}"/>
              </a:ext>
            </a:extLst>
          </p:cNvPr>
          <p:cNvSpPr txBox="1"/>
          <p:nvPr/>
        </p:nvSpPr>
        <p:spPr>
          <a:xfrm>
            <a:off x="310299" y="1684551"/>
            <a:ext cx="4148579" cy="2585323"/>
          </a:xfrm>
          <a:prstGeom prst="rect">
            <a:avLst/>
          </a:prstGeom>
          <a:noFill/>
        </p:spPr>
        <p:txBody>
          <a:bodyPr wrap="square" rtlCol="0">
            <a:spAutoFit/>
          </a:bodyPr>
          <a:lstStyle/>
          <a:p>
            <a:r>
              <a:rPr lang="en-US" sz="1800" b="0" i="0" dirty="0">
                <a:solidFill>
                  <a:srgbClr val="0E00FF"/>
                </a:solidFill>
                <a:effectLst/>
                <a:latin typeface="Menlo"/>
              </a:rPr>
              <a:t>function </a:t>
            </a:r>
            <a:r>
              <a:rPr lang="en-US" sz="1800" b="0" i="0" dirty="0">
                <a:effectLst/>
                <a:latin typeface="Menlo"/>
              </a:rPr>
              <a:t>[MSE] = </a:t>
            </a:r>
            <a:r>
              <a:rPr lang="en-US" sz="1800" b="0" i="0" dirty="0" err="1">
                <a:effectLst/>
                <a:latin typeface="Menlo"/>
              </a:rPr>
              <a:t>compMSE</a:t>
            </a:r>
            <a:r>
              <a:rPr lang="en-US" sz="1800" b="0" i="0" dirty="0">
                <a:effectLst/>
                <a:latin typeface="Menlo"/>
              </a:rPr>
              <a:t>(</a:t>
            </a:r>
            <a:r>
              <a:rPr lang="en-US" sz="1800" b="0" i="0" dirty="0" err="1">
                <a:effectLst/>
                <a:latin typeface="Menlo"/>
              </a:rPr>
              <a:t>approx</a:t>
            </a:r>
            <a:r>
              <a:rPr lang="en-US" sz="1800" b="0" i="0" dirty="0">
                <a:effectLst/>
                <a:latin typeface="Menlo"/>
              </a:rPr>
              <a:t>, </a:t>
            </a:r>
            <a:r>
              <a:rPr lang="en-US" sz="1800" b="0" i="0" dirty="0" err="1">
                <a:effectLst/>
                <a:latin typeface="Menlo"/>
              </a:rPr>
              <a:t>trueVal</a:t>
            </a:r>
            <a:r>
              <a:rPr lang="en-US" sz="1800" b="0" i="0" dirty="0">
                <a:effectLst/>
                <a:latin typeface="Menlo"/>
              </a:rPr>
              <a:t>)</a:t>
            </a:r>
          </a:p>
          <a:p>
            <a:r>
              <a:rPr lang="en-US" sz="1800" b="0" i="0" dirty="0">
                <a:effectLst/>
                <a:latin typeface="Menlo"/>
              </a:rPr>
              <a:t>MSE = 0;</a:t>
            </a:r>
          </a:p>
          <a:p>
            <a:r>
              <a:rPr lang="en-US" sz="1800" b="0" i="0" dirty="0">
                <a:solidFill>
                  <a:srgbClr val="0E00FF"/>
                </a:solidFill>
                <a:effectLst/>
                <a:latin typeface="Menlo"/>
              </a:rPr>
              <a:t>for </a:t>
            </a:r>
            <a:r>
              <a:rPr lang="en-US" sz="1800" b="0" i="0" dirty="0" err="1">
                <a:effectLst/>
                <a:latin typeface="Menlo"/>
              </a:rPr>
              <a:t>i</a:t>
            </a:r>
            <a:r>
              <a:rPr lang="en-US" sz="1800" b="0" i="0" dirty="0">
                <a:effectLst/>
                <a:latin typeface="Menlo"/>
              </a:rPr>
              <a:t>=1:length(</a:t>
            </a:r>
            <a:r>
              <a:rPr lang="en-US" sz="1800" b="0" i="0" dirty="0" err="1">
                <a:effectLst/>
                <a:latin typeface="Menlo"/>
              </a:rPr>
              <a:t>approx</a:t>
            </a:r>
            <a:r>
              <a:rPr lang="en-US" sz="1800" b="0" i="0" dirty="0">
                <a:effectLst/>
                <a:latin typeface="Menlo"/>
              </a:rPr>
              <a:t>)</a:t>
            </a:r>
          </a:p>
          <a:p>
            <a:r>
              <a:rPr lang="en-US" sz="1800" b="0" i="0" dirty="0">
                <a:effectLst/>
                <a:latin typeface="Menlo"/>
              </a:rPr>
              <a:t>MSE = MSE + (</a:t>
            </a:r>
            <a:r>
              <a:rPr lang="en-US" sz="1800" b="0" i="0" dirty="0" err="1">
                <a:effectLst/>
                <a:latin typeface="Menlo"/>
              </a:rPr>
              <a:t>approx</a:t>
            </a:r>
            <a:r>
              <a:rPr lang="en-US" sz="1800" b="0" i="0" dirty="0">
                <a:effectLst/>
                <a:latin typeface="Menlo"/>
              </a:rPr>
              <a:t>(</a:t>
            </a:r>
            <a:r>
              <a:rPr lang="en-US" sz="1800" b="0" i="0" dirty="0" err="1">
                <a:effectLst/>
                <a:latin typeface="Menlo"/>
              </a:rPr>
              <a:t>i</a:t>
            </a:r>
            <a:r>
              <a:rPr lang="en-US" sz="1800" b="0" i="0" dirty="0">
                <a:effectLst/>
                <a:latin typeface="Menlo"/>
              </a:rPr>
              <a:t>) - </a:t>
            </a:r>
            <a:r>
              <a:rPr lang="en-US" sz="1800" b="0" i="0" dirty="0" err="1">
                <a:effectLst/>
                <a:latin typeface="Menlo"/>
              </a:rPr>
              <a:t>trueVal</a:t>
            </a:r>
            <a:r>
              <a:rPr lang="en-US" sz="1800" b="0" i="0" dirty="0">
                <a:effectLst/>
                <a:latin typeface="Menlo"/>
              </a:rPr>
              <a:t>(</a:t>
            </a:r>
            <a:r>
              <a:rPr lang="en-US" sz="1800" b="0" i="0" dirty="0" err="1">
                <a:effectLst/>
                <a:latin typeface="Menlo"/>
              </a:rPr>
              <a:t>i</a:t>
            </a:r>
            <a:r>
              <a:rPr lang="en-US" sz="1800" b="0" i="0" dirty="0">
                <a:effectLst/>
                <a:latin typeface="Menlo"/>
              </a:rPr>
              <a:t>))^2;</a:t>
            </a:r>
          </a:p>
          <a:p>
            <a:r>
              <a:rPr lang="en-US" sz="1800" b="0" i="0" dirty="0">
                <a:solidFill>
                  <a:srgbClr val="0E00FF"/>
                </a:solidFill>
                <a:effectLst/>
                <a:latin typeface="Menlo"/>
              </a:rPr>
              <a:t>end</a:t>
            </a:r>
            <a:endParaRPr lang="en-US" sz="1800" b="0" i="0" dirty="0">
              <a:effectLst/>
              <a:latin typeface="Menlo"/>
            </a:endParaRPr>
          </a:p>
          <a:p>
            <a:r>
              <a:rPr lang="en-US" sz="1800" b="0" i="0" dirty="0">
                <a:effectLst/>
                <a:latin typeface="Menlo"/>
              </a:rPr>
              <a:t>MSE = MSE / length(</a:t>
            </a:r>
            <a:r>
              <a:rPr lang="en-US" sz="1800" b="0" i="0" dirty="0" err="1">
                <a:effectLst/>
                <a:latin typeface="Menlo"/>
              </a:rPr>
              <a:t>approx</a:t>
            </a:r>
            <a:r>
              <a:rPr lang="en-US" sz="1800" b="0" i="0" dirty="0">
                <a:effectLst/>
                <a:latin typeface="Menlo"/>
              </a:rPr>
              <a:t>);</a:t>
            </a:r>
          </a:p>
          <a:p>
            <a:r>
              <a:rPr lang="en-US" sz="1800" b="0" i="0" dirty="0">
                <a:solidFill>
                  <a:srgbClr val="0E00FF"/>
                </a:solidFill>
                <a:effectLst/>
                <a:latin typeface="Menlo"/>
              </a:rPr>
              <a:t>end</a:t>
            </a:r>
            <a:endParaRPr lang="en-US" sz="1800" b="0" i="0" dirty="0">
              <a:effectLst/>
              <a:latin typeface="Menlo"/>
            </a:endParaRPr>
          </a:p>
          <a:p>
            <a:endParaRPr lang="en-US" dirty="0"/>
          </a:p>
        </p:txBody>
      </p:sp>
      <p:sp>
        <p:nvSpPr>
          <p:cNvPr id="10" name="TextBox 9">
            <a:extLst>
              <a:ext uri="{FF2B5EF4-FFF2-40B4-BE49-F238E27FC236}">
                <a16:creationId xmlns:a16="http://schemas.microsoft.com/office/drawing/2014/main" id="{EA54C93E-99DD-C467-01BF-5DA656E4B373}"/>
              </a:ext>
            </a:extLst>
          </p:cNvPr>
          <p:cNvSpPr txBox="1"/>
          <p:nvPr/>
        </p:nvSpPr>
        <p:spPr>
          <a:xfrm>
            <a:off x="6352097" y="181957"/>
            <a:ext cx="4326904" cy="6494085"/>
          </a:xfrm>
          <a:prstGeom prst="rect">
            <a:avLst/>
          </a:prstGeom>
          <a:noFill/>
        </p:spPr>
        <p:txBody>
          <a:bodyPr wrap="square" rtlCol="0">
            <a:spAutoFit/>
          </a:bodyPr>
          <a:lstStyle/>
          <a:p>
            <a:r>
              <a:rPr lang="en-US" sz="1600" b="0" i="0" dirty="0">
                <a:solidFill>
                  <a:srgbClr val="0E00FF"/>
                </a:solidFill>
                <a:effectLst/>
                <a:latin typeface="Menlo"/>
              </a:rPr>
              <a:t>function </a:t>
            </a:r>
            <a:r>
              <a:rPr lang="en-US" sz="1600" b="0" i="0" dirty="0">
                <a:effectLst/>
                <a:latin typeface="Menlo"/>
              </a:rPr>
              <a:t>[phi] = </a:t>
            </a:r>
            <a:r>
              <a:rPr lang="en-US" sz="1600" b="0" i="0" dirty="0" err="1">
                <a:effectLst/>
                <a:latin typeface="Menlo"/>
              </a:rPr>
              <a:t>compPhi</a:t>
            </a:r>
            <a:r>
              <a:rPr lang="en-US" sz="1600" b="0" i="0" dirty="0">
                <a:effectLst/>
                <a:latin typeface="Menlo"/>
              </a:rPr>
              <a:t>(</a:t>
            </a:r>
            <a:r>
              <a:rPr lang="en-US" sz="1600" b="0" i="0" dirty="0" err="1">
                <a:effectLst/>
                <a:latin typeface="Menlo"/>
              </a:rPr>
              <a:t>na,nb,u,y,powerMatrix</a:t>
            </a:r>
            <a:r>
              <a:rPr lang="en-US" sz="1600" b="0" i="0" dirty="0">
                <a:effectLst/>
                <a:latin typeface="Menlo"/>
              </a:rPr>
              <a:t>)</a:t>
            </a:r>
          </a:p>
          <a:p>
            <a:r>
              <a:rPr lang="en-US" sz="1600" b="0" i="0" dirty="0">
                <a:effectLst/>
                <a:latin typeface="Menlo"/>
              </a:rPr>
              <a:t>phi = [];</a:t>
            </a:r>
          </a:p>
          <a:p>
            <a:r>
              <a:rPr lang="en-US" sz="1600" b="0" i="0" dirty="0">
                <a:solidFill>
                  <a:srgbClr val="0E00FF"/>
                </a:solidFill>
                <a:effectLst/>
                <a:latin typeface="Menlo"/>
              </a:rPr>
              <a:t>for </a:t>
            </a:r>
            <a:r>
              <a:rPr lang="en-US" sz="1600" b="0" i="0" dirty="0">
                <a:effectLst/>
                <a:latin typeface="Menlo"/>
              </a:rPr>
              <a:t>k = 1:length(u)</a:t>
            </a:r>
          </a:p>
          <a:p>
            <a:r>
              <a:rPr lang="en-US" sz="1600" b="0" i="0" dirty="0">
                <a:effectLst/>
                <a:latin typeface="Menlo"/>
              </a:rPr>
              <a:t>elements = [];</a:t>
            </a:r>
          </a:p>
          <a:p>
            <a:r>
              <a:rPr lang="en-US" sz="1600" b="0" i="0" dirty="0">
                <a:solidFill>
                  <a:srgbClr val="0E00FF"/>
                </a:solidFill>
                <a:effectLst/>
                <a:latin typeface="Menlo"/>
              </a:rPr>
              <a:t>for </a:t>
            </a:r>
            <a:r>
              <a:rPr lang="en-US" sz="1600" b="0" i="0" dirty="0" err="1">
                <a:effectLst/>
                <a:latin typeface="Menlo"/>
              </a:rPr>
              <a:t>i</a:t>
            </a:r>
            <a:r>
              <a:rPr lang="en-US" sz="1600" b="0" i="0" dirty="0">
                <a:effectLst/>
                <a:latin typeface="Menlo"/>
              </a:rPr>
              <a:t> = 1:na</a:t>
            </a:r>
          </a:p>
          <a:p>
            <a:r>
              <a:rPr lang="en-US" sz="1600" b="0" i="0" dirty="0">
                <a:solidFill>
                  <a:srgbClr val="0E00FF"/>
                </a:solidFill>
                <a:effectLst/>
                <a:latin typeface="Menlo"/>
              </a:rPr>
              <a:t>if </a:t>
            </a:r>
            <a:r>
              <a:rPr lang="en-US" sz="1600" b="0" i="0" dirty="0">
                <a:effectLst/>
                <a:latin typeface="Menlo"/>
              </a:rPr>
              <a:t>k - </a:t>
            </a:r>
            <a:r>
              <a:rPr lang="en-US" sz="1600" b="0" i="0" dirty="0" err="1">
                <a:effectLst/>
                <a:latin typeface="Menlo"/>
              </a:rPr>
              <a:t>i</a:t>
            </a:r>
            <a:r>
              <a:rPr lang="en-US" sz="1600" b="0" i="0" dirty="0">
                <a:effectLst/>
                <a:latin typeface="Menlo"/>
              </a:rPr>
              <a:t> &gt; 0</a:t>
            </a:r>
          </a:p>
          <a:p>
            <a:r>
              <a:rPr lang="en-US" sz="1600" b="0" i="0" dirty="0">
                <a:effectLst/>
                <a:latin typeface="Menlo"/>
              </a:rPr>
              <a:t>elements = [elements y(k-</a:t>
            </a:r>
            <a:r>
              <a:rPr lang="en-US" sz="1600" b="0" i="0" dirty="0" err="1">
                <a:effectLst/>
                <a:latin typeface="Menlo"/>
              </a:rPr>
              <a:t>i</a:t>
            </a:r>
            <a:r>
              <a:rPr lang="en-US" sz="1600" b="0" i="0" dirty="0">
                <a:effectLst/>
                <a:latin typeface="Menlo"/>
              </a:rPr>
              <a:t>)];</a:t>
            </a:r>
          </a:p>
          <a:p>
            <a:r>
              <a:rPr lang="en-US" sz="1600" b="0" i="0" dirty="0">
                <a:solidFill>
                  <a:srgbClr val="0E00FF"/>
                </a:solidFill>
                <a:effectLst/>
                <a:latin typeface="Menlo"/>
              </a:rPr>
              <a:t>else</a:t>
            </a:r>
            <a:endParaRPr lang="en-US" sz="1600" b="0" i="0" dirty="0">
              <a:effectLst/>
              <a:latin typeface="Menlo"/>
            </a:endParaRPr>
          </a:p>
          <a:p>
            <a:r>
              <a:rPr lang="en-US" sz="1600" b="0" i="0" dirty="0">
                <a:effectLst/>
                <a:latin typeface="Menlo"/>
              </a:rPr>
              <a:t>elements = [elements 0];</a:t>
            </a:r>
          </a:p>
          <a:p>
            <a:r>
              <a:rPr lang="en-US" sz="1600" b="0" i="0" dirty="0">
                <a:solidFill>
                  <a:srgbClr val="0E00FF"/>
                </a:solidFill>
                <a:effectLst/>
                <a:latin typeface="Menlo"/>
              </a:rPr>
              <a:t>end</a:t>
            </a:r>
            <a:endParaRPr lang="en-US" sz="1600" b="0" i="0" dirty="0">
              <a:effectLst/>
              <a:latin typeface="Menlo"/>
            </a:endParaRPr>
          </a:p>
          <a:p>
            <a:r>
              <a:rPr lang="en-US" sz="1600" b="0" i="0" dirty="0">
                <a:solidFill>
                  <a:srgbClr val="0E00FF"/>
                </a:solidFill>
                <a:effectLst/>
                <a:latin typeface="Menlo"/>
              </a:rPr>
              <a:t>end</a:t>
            </a:r>
            <a:endParaRPr lang="en-US" sz="1600" b="0" i="0" dirty="0">
              <a:effectLst/>
              <a:latin typeface="Menlo"/>
            </a:endParaRPr>
          </a:p>
          <a:p>
            <a:r>
              <a:rPr lang="en-US" sz="1600" b="0" i="0" dirty="0">
                <a:solidFill>
                  <a:srgbClr val="0E00FF"/>
                </a:solidFill>
                <a:effectLst/>
                <a:latin typeface="Menlo"/>
              </a:rPr>
              <a:t>for </a:t>
            </a:r>
            <a:r>
              <a:rPr lang="en-US" sz="1600" b="0" i="0" dirty="0" err="1">
                <a:effectLst/>
                <a:latin typeface="Menlo"/>
              </a:rPr>
              <a:t>i</a:t>
            </a:r>
            <a:r>
              <a:rPr lang="en-US" sz="1600" b="0" i="0" dirty="0">
                <a:effectLst/>
                <a:latin typeface="Menlo"/>
              </a:rPr>
              <a:t> = 1:nb</a:t>
            </a:r>
          </a:p>
          <a:p>
            <a:r>
              <a:rPr lang="en-US" sz="1600" b="0" i="0" dirty="0">
                <a:solidFill>
                  <a:srgbClr val="0E00FF"/>
                </a:solidFill>
                <a:effectLst/>
                <a:latin typeface="Menlo"/>
              </a:rPr>
              <a:t>if </a:t>
            </a:r>
            <a:r>
              <a:rPr lang="en-US" sz="1600" b="0" i="0" dirty="0">
                <a:effectLst/>
                <a:latin typeface="Menlo"/>
              </a:rPr>
              <a:t>k - </a:t>
            </a:r>
            <a:r>
              <a:rPr lang="en-US" sz="1600" b="0" i="0" dirty="0" err="1">
                <a:effectLst/>
                <a:latin typeface="Menlo"/>
              </a:rPr>
              <a:t>i</a:t>
            </a:r>
            <a:r>
              <a:rPr lang="en-US" sz="1600" b="0" i="0" dirty="0">
                <a:effectLst/>
                <a:latin typeface="Menlo"/>
              </a:rPr>
              <a:t> &gt; 0</a:t>
            </a:r>
          </a:p>
          <a:p>
            <a:r>
              <a:rPr lang="en-US" sz="1600" b="0" i="0" dirty="0">
                <a:effectLst/>
                <a:latin typeface="Menlo"/>
              </a:rPr>
              <a:t>elements = [elements u(k-</a:t>
            </a:r>
            <a:r>
              <a:rPr lang="en-US" sz="1600" b="0" i="0" dirty="0" err="1">
                <a:effectLst/>
                <a:latin typeface="Menlo"/>
              </a:rPr>
              <a:t>i</a:t>
            </a:r>
            <a:r>
              <a:rPr lang="en-US" sz="1600" b="0" i="0" dirty="0">
                <a:effectLst/>
                <a:latin typeface="Menlo"/>
              </a:rPr>
              <a:t>)];</a:t>
            </a:r>
          </a:p>
          <a:p>
            <a:r>
              <a:rPr lang="en-US" sz="1600" b="0" i="0" dirty="0">
                <a:solidFill>
                  <a:srgbClr val="0E00FF"/>
                </a:solidFill>
                <a:effectLst/>
                <a:latin typeface="Menlo"/>
              </a:rPr>
              <a:t>else</a:t>
            </a:r>
            <a:endParaRPr lang="en-US" sz="1600" b="0" i="0" dirty="0">
              <a:effectLst/>
              <a:latin typeface="Menlo"/>
            </a:endParaRPr>
          </a:p>
          <a:p>
            <a:r>
              <a:rPr lang="en-US" sz="1600" b="0" i="0" dirty="0">
                <a:effectLst/>
                <a:latin typeface="Menlo"/>
              </a:rPr>
              <a:t>elements = [elements 0];</a:t>
            </a:r>
          </a:p>
          <a:p>
            <a:r>
              <a:rPr lang="en-US" sz="1600" b="0" i="0" dirty="0">
                <a:solidFill>
                  <a:srgbClr val="0E00FF"/>
                </a:solidFill>
                <a:effectLst/>
                <a:latin typeface="Menlo"/>
              </a:rPr>
              <a:t>end</a:t>
            </a:r>
            <a:endParaRPr lang="en-US" sz="1600" b="0" i="0" dirty="0">
              <a:effectLst/>
              <a:latin typeface="Menlo"/>
            </a:endParaRPr>
          </a:p>
          <a:p>
            <a:r>
              <a:rPr lang="en-US" sz="1600" b="0" i="0" dirty="0">
                <a:solidFill>
                  <a:srgbClr val="0E00FF"/>
                </a:solidFill>
                <a:effectLst/>
                <a:latin typeface="Menlo"/>
              </a:rPr>
              <a:t>end</a:t>
            </a:r>
            <a:endParaRPr lang="en-US" sz="1600" b="0" i="0" dirty="0">
              <a:effectLst/>
              <a:latin typeface="Menlo"/>
            </a:endParaRPr>
          </a:p>
          <a:p>
            <a:r>
              <a:rPr lang="en-US" sz="1600" b="0" i="0" dirty="0">
                <a:effectLst/>
                <a:latin typeface="Menlo"/>
              </a:rPr>
              <a:t>aux = [];</a:t>
            </a:r>
          </a:p>
          <a:p>
            <a:r>
              <a:rPr lang="en-US" sz="1600" b="0" i="0" dirty="0">
                <a:solidFill>
                  <a:srgbClr val="0E00FF"/>
                </a:solidFill>
                <a:effectLst/>
                <a:latin typeface="Menlo"/>
              </a:rPr>
              <a:t>for </a:t>
            </a:r>
            <a:r>
              <a:rPr lang="en-US" sz="1600" b="0" i="0" dirty="0" err="1">
                <a:effectLst/>
                <a:latin typeface="Menlo"/>
              </a:rPr>
              <a:t>i</a:t>
            </a:r>
            <a:r>
              <a:rPr lang="en-US" sz="1600" b="0" i="0" dirty="0">
                <a:effectLst/>
                <a:latin typeface="Menlo"/>
              </a:rPr>
              <a:t> = 1:length(</a:t>
            </a:r>
            <a:r>
              <a:rPr lang="en-US" sz="1600" b="0" i="0" dirty="0" err="1">
                <a:effectLst/>
                <a:latin typeface="Menlo"/>
              </a:rPr>
              <a:t>powerMatrix</a:t>
            </a:r>
            <a:r>
              <a:rPr lang="en-US" sz="1600" b="0" i="0" dirty="0">
                <a:effectLst/>
                <a:latin typeface="Menlo"/>
              </a:rPr>
              <a:t>)</a:t>
            </a:r>
          </a:p>
          <a:p>
            <a:r>
              <a:rPr lang="en-US" sz="1600" b="0" i="0" dirty="0">
                <a:effectLst/>
                <a:latin typeface="Menlo"/>
              </a:rPr>
              <a:t>aux = [aux prod(elements .^ </a:t>
            </a:r>
            <a:r>
              <a:rPr lang="en-US" sz="1600" b="0" i="0" dirty="0" err="1">
                <a:effectLst/>
                <a:latin typeface="Menlo"/>
              </a:rPr>
              <a:t>powerMatrix</a:t>
            </a:r>
            <a:r>
              <a:rPr lang="en-US" sz="1600" b="0" i="0" dirty="0">
                <a:effectLst/>
                <a:latin typeface="Menlo"/>
              </a:rPr>
              <a:t>(</a:t>
            </a:r>
            <a:r>
              <a:rPr lang="en-US" sz="1600" b="0" i="0" dirty="0" err="1">
                <a:effectLst/>
                <a:latin typeface="Menlo"/>
              </a:rPr>
              <a:t>i</a:t>
            </a:r>
            <a:r>
              <a:rPr lang="en-US" sz="1600" b="0" i="0" dirty="0">
                <a:effectLst/>
                <a:latin typeface="Menlo"/>
              </a:rPr>
              <a:t>,:))];</a:t>
            </a:r>
          </a:p>
          <a:p>
            <a:r>
              <a:rPr lang="en-US" sz="1600" b="0" i="0" dirty="0">
                <a:solidFill>
                  <a:srgbClr val="0E00FF"/>
                </a:solidFill>
                <a:effectLst/>
                <a:latin typeface="Menlo"/>
              </a:rPr>
              <a:t>end</a:t>
            </a:r>
            <a:endParaRPr lang="en-US" sz="1600" b="0" i="0" dirty="0">
              <a:effectLst/>
              <a:latin typeface="Menlo"/>
            </a:endParaRPr>
          </a:p>
          <a:p>
            <a:r>
              <a:rPr lang="en-US" sz="1600" b="0" i="0" dirty="0">
                <a:effectLst/>
                <a:latin typeface="Menlo"/>
              </a:rPr>
              <a:t>phi = [phi; aux];</a:t>
            </a:r>
          </a:p>
          <a:p>
            <a:r>
              <a:rPr lang="en-US" sz="1600" b="0" i="0" dirty="0">
                <a:solidFill>
                  <a:srgbClr val="0E00FF"/>
                </a:solidFill>
                <a:effectLst/>
                <a:latin typeface="Menlo"/>
              </a:rPr>
              <a:t>end</a:t>
            </a:r>
            <a:endParaRPr lang="en-US" sz="1600" b="0" i="0" dirty="0">
              <a:effectLst/>
              <a:latin typeface="Menlo"/>
            </a:endParaRPr>
          </a:p>
          <a:p>
            <a:r>
              <a:rPr lang="en-US" sz="1600" b="0" i="0" dirty="0">
                <a:solidFill>
                  <a:srgbClr val="0E00FF"/>
                </a:solidFill>
                <a:effectLst/>
                <a:latin typeface="Menlo"/>
              </a:rPr>
              <a:t>end</a:t>
            </a:r>
            <a:endParaRPr lang="en-US" sz="1600" b="0" i="0" dirty="0">
              <a:effectLst/>
              <a:latin typeface="Menlo"/>
            </a:endParaRPr>
          </a:p>
          <a:p>
            <a:endParaRPr lang="en-US" sz="1600" dirty="0"/>
          </a:p>
        </p:txBody>
      </p:sp>
    </p:spTree>
    <p:extLst>
      <p:ext uri="{BB962C8B-B14F-4D97-AF65-F5344CB8AC3E}">
        <p14:creationId xmlns:p14="http://schemas.microsoft.com/office/powerpoint/2010/main" val="38197112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A87E0AF-3D00-065D-7F21-928D5E6B87BA}"/>
              </a:ext>
            </a:extLst>
          </p:cNvPr>
          <p:cNvSpPr txBox="1"/>
          <p:nvPr/>
        </p:nvSpPr>
        <p:spPr>
          <a:xfrm>
            <a:off x="488620" y="433632"/>
            <a:ext cx="4204355" cy="6771084"/>
          </a:xfrm>
          <a:prstGeom prst="rect">
            <a:avLst/>
          </a:prstGeom>
          <a:noFill/>
        </p:spPr>
        <p:txBody>
          <a:bodyPr wrap="square" rtlCol="0">
            <a:spAutoFit/>
          </a:bodyPr>
          <a:lstStyle/>
          <a:p>
            <a:r>
              <a:rPr lang="en-US" sz="1600" b="0" i="0" dirty="0">
                <a:solidFill>
                  <a:srgbClr val="0E00FF"/>
                </a:solidFill>
                <a:effectLst/>
                <a:latin typeface="Menlo"/>
              </a:rPr>
              <a:t>function </a:t>
            </a:r>
            <a:r>
              <a:rPr lang="en-US" sz="1600" b="0" i="0" dirty="0">
                <a:effectLst/>
                <a:latin typeface="Menlo"/>
              </a:rPr>
              <a:t>[</a:t>
            </a:r>
            <a:r>
              <a:rPr lang="en-US" sz="1600" b="0" i="0" dirty="0" err="1">
                <a:effectLst/>
                <a:latin typeface="Menlo"/>
              </a:rPr>
              <a:t>y_sim</a:t>
            </a:r>
            <a:r>
              <a:rPr lang="en-US" sz="1600" b="0" i="0" dirty="0">
                <a:effectLst/>
                <a:latin typeface="Menlo"/>
              </a:rPr>
              <a:t>] = </a:t>
            </a:r>
            <a:r>
              <a:rPr lang="en-US" sz="1600" b="0" i="0" dirty="0" err="1">
                <a:effectLst/>
                <a:latin typeface="Menlo"/>
              </a:rPr>
              <a:t>compYSim</a:t>
            </a:r>
            <a:r>
              <a:rPr lang="en-US" sz="1600" b="0" i="0" dirty="0">
                <a:effectLst/>
                <a:latin typeface="Menlo"/>
              </a:rPr>
              <a:t>(</a:t>
            </a:r>
            <a:r>
              <a:rPr lang="en-US" sz="1600" b="0" i="0" dirty="0" err="1">
                <a:effectLst/>
                <a:latin typeface="Menlo"/>
              </a:rPr>
              <a:t>na</a:t>
            </a:r>
            <a:r>
              <a:rPr lang="en-US" sz="1600" b="0" i="0" dirty="0">
                <a:effectLst/>
                <a:latin typeface="Menlo"/>
              </a:rPr>
              <a:t>, </a:t>
            </a:r>
            <a:r>
              <a:rPr lang="en-US" sz="1600" b="0" i="0" dirty="0" err="1">
                <a:effectLst/>
                <a:latin typeface="Menlo"/>
              </a:rPr>
              <a:t>nb</a:t>
            </a:r>
            <a:r>
              <a:rPr lang="en-US" sz="1600" b="0" i="0" dirty="0">
                <a:effectLst/>
                <a:latin typeface="Menlo"/>
              </a:rPr>
              <a:t>, u, </a:t>
            </a:r>
            <a:r>
              <a:rPr lang="en-US" sz="1600" b="0" i="0" dirty="0" err="1">
                <a:effectLst/>
                <a:latin typeface="Menlo"/>
              </a:rPr>
              <a:t>PowerMatrix</a:t>
            </a:r>
            <a:r>
              <a:rPr lang="en-US" sz="1600" b="0" i="0" dirty="0">
                <a:effectLst/>
                <a:latin typeface="Menlo"/>
              </a:rPr>
              <a:t>, theta)</a:t>
            </a:r>
          </a:p>
          <a:p>
            <a:r>
              <a:rPr lang="en-US" sz="1600" b="0" i="0" dirty="0" err="1">
                <a:effectLst/>
                <a:latin typeface="Menlo"/>
              </a:rPr>
              <a:t>y_sim</a:t>
            </a:r>
            <a:r>
              <a:rPr lang="en-US" sz="1600" b="0" i="0" dirty="0">
                <a:effectLst/>
                <a:latin typeface="Menlo"/>
              </a:rPr>
              <a:t> = zeros(length(u),1);</a:t>
            </a:r>
          </a:p>
          <a:p>
            <a:r>
              <a:rPr lang="en-US" sz="1600" b="0" i="0" dirty="0">
                <a:solidFill>
                  <a:srgbClr val="0E00FF"/>
                </a:solidFill>
                <a:effectLst/>
                <a:latin typeface="Menlo"/>
              </a:rPr>
              <a:t>for </a:t>
            </a:r>
            <a:r>
              <a:rPr lang="en-US" sz="1600" b="0" i="0" dirty="0">
                <a:effectLst/>
                <a:latin typeface="Menlo"/>
              </a:rPr>
              <a:t>k = 1:length(u)</a:t>
            </a:r>
          </a:p>
          <a:p>
            <a:r>
              <a:rPr lang="en-US" sz="1600" b="0" i="0" dirty="0">
                <a:effectLst/>
                <a:latin typeface="Menlo"/>
              </a:rPr>
              <a:t>line = [];</a:t>
            </a:r>
          </a:p>
          <a:p>
            <a:r>
              <a:rPr lang="en-US" sz="1600" b="0" i="0" dirty="0">
                <a:solidFill>
                  <a:srgbClr val="0E00FF"/>
                </a:solidFill>
                <a:effectLst/>
                <a:latin typeface="Menlo"/>
              </a:rPr>
              <a:t>for </a:t>
            </a:r>
            <a:r>
              <a:rPr lang="en-US" sz="1600" b="0" i="0" dirty="0" err="1">
                <a:effectLst/>
                <a:latin typeface="Menlo"/>
              </a:rPr>
              <a:t>i</a:t>
            </a:r>
            <a:r>
              <a:rPr lang="en-US" sz="1600" b="0" i="0" dirty="0">
                <a:effectLst/>
                <a:latin typeface="Menlo"/>
              </a:rPr>
              <a:t> = 1:na</a:t>
            </a:r>
          </a:p>
          <a:p>
            <a:r>
              <a:rPr lang="en-US" sz="1600" b="0" i="0" dirty="0">
                <a:solidFill>
                  <a:srgbClr val="0E00FF"/>
                </a:solidFill>
                <a:effectLst/>
                <a:latin typeface="Menlo"/>
              </a:rPr>
              <a:t>if </a:t>
            </a:r>
            <a:r>
              <a:rPr lang="en-US" sz="1600" b="0" i="0" dirty="0">
                <a:effectLst/>
                <a:latin typeface="Menlo"/>
              </a:rPr>
              <a:t>k - </a:t>
            </a:r>
            <a:r>
              <a:rPr lang="en-US" sz="1600" b="0" i="0" dirty="0" err="1">
                <a:effectLst/>
                <a:latin typeface="Menlo"/>
              </a:rPr>
              <a:t>i</a:t>
            </a:r>
            <a:r>
              <a:rPr lang="en-US" sz="1600" b="0" i="0" dirty="0">
                <a:effectLst/>
                <a:latin typeface="Menlo"/>
              </a:rPr>
              <a:t> &gt; 0</a:t>
            </a:r>
          </a:p>
          <a:p>
            <a:r>
              <a:rPr lang="en-US" sz="1600" b="0" i="0" dirty="0">
                <a:effectLst/>
                <a:latin typeface="Menlo"/>
              </a:rPr>
              <a:t>line = [line </a:t>
            </a:r>
            <a:r>
              <a:rPr lang="en-US" sz="1600" b="0" i="0" dirty="0" err="1">
                <a:effectLst/>
                <a:latin typeface="Menlo"/>
              </a:rPr>
              <a:t>y_sim</a:t>
            </a:r>
            <a:r>
              <a:rPr lang="en-US" sz="1600" b="0" i="0" dirty="0">
                <a:effectLst/>
                <a:latin typeface="Menlo"/>
              </a:rPr>
              <a:t>(k-</a:t>
            </a:r>
            <a:r>
              <a:rPr lang="en-US" sz="1600" b="0" i="0" dirty="0" err="1">
                <a:effectLst/>
                <a:latin typeface="Menlo"/>
              </a:rPr>
              <a:t>i</a:t>
            </a:r>
            <a:r>
              <a:rPr lang="en-US" sz="1600" b="0" i="0" dirty="0">
                <a:effectLst/>
                <a:latin typeface="Menlo"/>
              </a:rPr>
              <a:t>)];</a:t>
            </a:r>
          </a:p>
          <a:p>
            <a:r>
              <a:rPr lang="en-US" sz="1600" b="0" i="0" dirty="0">
                <a:solidFill>
                  <a:srgbClr val="0E00FF"/>
                </a:solidFill>
                <a:effectLst/>
                <a:latin typeface="Menlo"/>
              </a:rPr>
              <a:t>else</a:t>
            </a:r>
            <a:endParaRPr lang="en-US" sz="1600" b="0" i="0" dirty="0">
              <a:effectLst/>
              <a:latin typeface="Menlo"/>
            </a:endParaRPr>
          </a:p>
          <a:p>
            <a:r>
              <a:rPr lang="en-US" sz="1600" b="0" i="0" dirty="0">
                <a:effectLst/>
                <a:latin typeface="Menlo"/>
              </a:rPr>
              <a:t>line = [line 0];</a:t>
            </a:r>
          </a:p>
          <a:p>
            <a:r>
              <a:rPr lang="en-US" sz="1600" b="0" i="0" dirty="0">
                <a:solidFill>
                  <a:srgbClr val="0E00FF"/>
                </a:solidFill>
                <a:effectLst/>
                <a:latin typeface="Menlo"/>
              </a:rPr>
              <a:t>end</a:t>
            </a:r>
            <a:endParaRPr lang="en-US" sz="1600" b="0" i="0" dirty="0">
              <a:effectLst/>
              <a:latin typeface="Menlo"/>
            </a:endParaRPr>
          </a:p>
          <a:p>
            <a:r>
              <a:rPr lang="en-US" sz="1600" b="0" i="0" dirty="0">
                <a:solidFill>
                  <a:srgbClr val="0E00FF"/>
                </a:solidFill>
                <a:effectLst/>
                <a:latin typeface="Menlo"/>
              </a:rPr>
              <a:t>end</a:t>
            </a:r>
            <a:endParaRPr lang="en-US" sz="1600" b="0" i="0" dirty="0">
              <a:effectLst/>
              <a:latin typeface="Menlo"/>
            </a:endParaRPr>
          </a:p>
          <a:p>
            <a:r>
              <a:rPr lang="en-US" sz="1600" b="0" i="0" dirty="0">
                <a:solidFill>
                  <a:srgbClr val="0E00FF"/>
                </a:solidFill>
                <a:effectLst/>
                <a:latin typeface="Menlo"/>
              </a:rPr>
              <a:t>for </a:t>
            </a:r>
            <a:r>
              <a:rPr lang="en-US" sz="1600" b="0" i="0" dirty="0" err="1">
                <a:effectLst/>
                <a:latin typeface="Menlo"/>
              </a:rPr>
              <a:t>i</a:t>
            </a:r>
            <a:r>
              <a:rPr lang="en-US" sz="1600" b="0" i="0" dirty="0">
                <a:effectLst/>
                <a:latin typeface="Menlo"/>
              </a:rPr>
              <a:t> = 1:nb</a:t>
            </a:r>
          </a:p>
          <a:p>
            <a:r>
              <a:rPr lang="en-US" sz="1600" b="0" i="0" dirty="0">
                <a:solidFill>
                  <a:srgbClr val="0E00FF"/>
                </a:solidFill>
                <a:effectLst/>
                <a:latin typeface="Menlo"/>
              </a:rPr>
              <a:t>if </a:t>
            </a:r>
            <a:r>
              <a:rPr lang="en-US" sz="1600" b="0" i="0" dirty="0">
                <a:effectLst/>
                <a:latin typeface="Menlo"/>
              </a:rPr>
              <a:t>k - </a:t>
            </a:r>
            <a:r>
              <a:rPr lang="en-US" sz="1600" b="0" i="0" dirty="0" err="1">
                <a:effectLst/>
                <a:latin typeface="Menlo"/>
              </a:rPr>
              <a:t>i</a:t>
            </a:r>
            <a:r>
              <a:rPr lang="en-US" sz="1600" b="0" i="0" dirty="0">
                <a:effectLst/>
                <a:latin typeface="Menlo"/>
              </a:rPr>
              <a:t> &gt; 0</a:t>
            </a:r>
          </a:p>
          <a:p>
            <a:r>
              <a:rPr lang="en-US" sz="1600" b="0" i="0" dirty="0">
                <a:effectLst/>
                <a:latin typeface="Menlo"/>
              </a:rPr>
              <a:t>line = [line u(k-</a:t>
            </a:r>
            <a:r>
              <a:rPr lang="en-US" sz="1600" b="0" i="0" dirty="0" err="1">
                <a:effectLst/>
                <a:latin typeface="Menlo"/>
              </a:rPr>
              <a:t>i</a:t>
            </a:r>
            <a:r>
              <a:rPr lang="en-US" sz="1600" b="0" i="0" dirty="0">
                <a:effectLst/>
                <a:latin typeface="Menlo"/>
              </a:rPr>
              <a:t>)];</a:t>
            </a:r>
          </a:p>
          <a:p>
            <a:r>
              <a:rPr lang="en-US" sz="1600" b="0" i="0" dirty="0">
                <a:solidFill>
                  <a:srgbClr val="0E00FF"/>
                </a:solidFill>
                <a:effectLst/>
                <a:latin typeface="Menlo"/>
              </a:rPr>
              <a:t>else</a:t>
            </a:r>
            <a:endParaRPr lang="en-US" sz="1600" b="0" i="0" dirty="0">
              <a:effectLst/>
              <a:latin typeface="Menlo"/>
            </a:endParaRPr>
          </a:p>
          <a:p>
            <a:r>
              <a:rPr lang="en-US" sz="1600" b="0" i="0" dirty="0">
                <a:effectLst/>
                <a:latin typeface="Menlo"/>
              </a:rPr>
              <a:t>line = [line 0];</a:t>
            </a:r>
          </a:p>
          <a:p>
            <a:r>
              <a:rPr lang="en-US" sz="1600" b="0" i="0" dirty="0">
                <a:solidFill>
                  <a:srgbClr val="0E00FF"/>
                </a:solidFill>
                <a:effectLst/>
                <a:latin typeface="Menlo"/>
              </a:rPr>
              <a:t>end</a:t>
            </a:r>
            <a:endParaRPr lang="en-US" sz="1600" b="0" i="0" dirty="0">
              <a:effectLst/>
              <a:latin typeface="Menlo"/>
            </a:endParaRPr>
          </a:p>
          <a:p>
            <a:r>
              <a:rPr lang="en-US" sz="1600" b="0" i="0" dirty="0">
                <a:solidFill>
                  <a:srgbClr val="0E00FF"/>
                </a:solidFill>
                <a:effectLst/>
                <a:latin typeface="Menlo"/>
              </a:rPr>
              <a:t>end</a:t>
            </a:r>
            <a:endParaRPr lang="en-US" sz="1600" b="0" i="0" dirty="0">
              <a:effectLst/>
              <a:latin typeface="Menlo"/>
            </a:endParaRPr>
          </a:p>
          <a:p>
            <a:r>
              <a:rPr lang="en-US" sz="1600" b="0" i="0" dirty="0">
                <a:effectLst/>
                <a:latin typeface="Menlo"/>
              </a:rPr>
              <a:t>aux = [];</a:t>
            </a:r>
          </a:p>
          <a:p>
            <a:r>
              <a:rPr lang="en-US" sz="1600" b="0" i="0" dirty="0">
                <a:solidFill>
                  <a:srgbClr val="0E00FF"/>
                </a:solidFill>
                <a:effectLst/>
                <a:latin typeface="Menlo"/>
              </a:rPr>
              <a:t>for </a:t>
            </a:r>
            <a:r>
              <a:rPr lang="en-US" sz="1600" b="0" i="0" dirty="0" err="1">
                <a:effectLst/>
                <a:latin typeface="Menlo"/>
              </a:rPr>
              <a:t>i</a:t>
            </a:r>
            <a:r>
              <a:rPr lang="en-US" sz="1600" b="0" i="0" dirty="0">
                <a:effectLst/>
                <a:latin typeface="Menlo"/>
              </a:rPr>
              <a:t> = 1:length(</a:t>
            </a:r>
            <a:r>
              <a:rPr lang="en-US" sz="1600" b="0" i="0" dirty="0" err="1">
                <a:effectLst/>
                <a:latin typeface="Menlo"/>
              </a:rPr>
              <a:t>PowerMatrix</a:t>
            </a:r>
            <a:r>
              <a:rPr lang="en-US" sz="1600" b="0" i="0" dirty="0">
                <a:effectLst/>
                <a:latin typeface="Menlo"/>
              </a:rPr>
              <a:t>)</a:t>
            </a:r>
          </a:p>
          <a:p>
            <a:r>
              <a:rPr lang="en-US" sz="1600" b="0" i="0" dirty="0">
                <a:effectLst/>
                <a:latin typeface="Menlo"/>
              </a:rPr>
              <a:t>aux = [aux prod(line .^ </a:t>
            </a:r>
            <a:r>
              <a:rPr lang="en-US" sz="1600" b="0" i="0" dirty="0" err="1">
                <a:effectLst/>
                <a:latin typeface="Menlo"/>
              </a:rPr>
              <a:t>PowerMatrix</a:t>
            </a:r>
            <a:r>
              <a:rPr lang="en-US" sz="1600" b="0" i="0" dirty="0">
                <a:effectLst/>
                <a:latin typeface="Menlo"/>
              </a:rPr>
              <a:t>(</a:t>
            </a:r>
            <a:r>
              <a:rPr lang="en-US" sz="1600" b="0" i="0" dirty="0" err="1">
                <a:effectLst/>
                <a:latin typeface="Menlo"/>
              </a:rPr>
              <a:t>i</a:t>
            </a:r>
            <a:r>
              <a:rPr lang="en-US" sz="1600" b="0" i="0" dirty="0">
                <a:effectLst/>
                <a:latin typeface="Menlo"/>
              </a:rPr>
              <a:t>,:))];</a:t>
            </a:r>
          </a:p>
          <a:p>
            <a:r>
              <a:rPr lang="en-US" sz="1600" b="0" i="0" dirty="0">
                <a:solidFill>
                  <a:srgbClr val="0E00FF"/>
                </a:solidFill>
                <a:effectLst/>
                <a:latin typeface="Menlo"/>
              </a:rPr>
              <a:t>end</a:t>
            </a:r>
            <a:endParaRPr lang="en-US" sz="1600" b="0" i="0" dirty="0">
              <a:effectLst/>
              <a:latin typeface="Menlo"/>
            </a:endParaRPr>
          </a:p>
          <a:p>
            <a:r>
              <a:rPr lang="en-US" sz="1600" b="0" i="0" dirty="0" err="1">
                <a:effectLst/>
                <a:latin typeface="Menlo"/>
              </a:rPr>
              <a:t>y_sim</a:t>
            </a:r>
            <a:r>
              <a:rPr lang="en-US" sz="1600" b="0" i="0" dirty="0">
                <a:effectLst/>
                <a:latin typeface="Menlo"/>
              </a:rPr>
              <a:t>(k) = aux * theta;</a:t>
            </a:r>
          </a:p>
          <a:p>
            <a:r>
              <a:rPr lang="en-US" sz="1600" b="0" i="0" dirty="0">
                <a:solidFill>
                  <a:srgbClr val="0E00FF"/>
                </a:solidFill>
                <a:effectLst/>
                <a:latin typeface="Menlo"/>
              </a:rPr>
              <a:t>end</a:t>
            </a:r>
            <a:endParaRPr lang="en-US" sz="1600" b="0" i="0" dirty="0">
              <a:effectLst/>
              <a:latin typeface="Menlo"/>
            </a:endParaRPr>
          </a:p>
          <a:p>
            <a:r>
              <a:rPr lang="en-US" sz="1600" b="0" i="0" dirty="0">
                <a:solidFill>
                  <a:srgbClr val="0E00FF"/>
                </a:solidFill>
                <a:effectLst/>
                <a:latin typeface="Menlo"/>
              </a:rPr>
              <a:t>end</a:t>
            </a:r>
            <a:endParaRPr lang="en-US" sz="1600" b="0" i="0" dirty="0">
              <a:effectLst/>
              <a:latin typeface="Menlo"/>
            </a:endParaRPr>
          </a:p>
          <a:p>
            <a:endParaRPr lang="en-US" dirty="0"/>
          </a:p>
        </p:txBody>
      </p:sp>
      <p:sp>
        <p:nvSpPr>
          <p:cNvPr id="6" name="TextBox 5">
            <a:extLst>
              <a:ext uri="{FF2B5EF4-FFF2-40B4-BE49-F238E27FC236}">
                <a16:creationId xmlns:a16="http://schemas.microsoft.com/office/drawing/2014/main" id="{089E5F55-3854-8567-1ABA-701672350AB2}"/>
              </a:ext>
            </a:extLst>
          </p:cNvPr>
          <p:cNvSpPr txBox="1"/>
          <p:nvPr/>
        </p:nvSpPr>
        <p:spPr>
          <a:xfrm>
            <a:off x="6118783" y="2006352"/>
            <a:ext cx="3002437" cy="5047536"/>
          </a:xfrm>
          <a:prstGeom prst="rect">
            <a:avLst/>
          </a:prstGeom>
          <a:noFill/>
        </p:spPr>
        <p:txBody>
          <a:bodyPr wrap="square" rtlCol="0">
            <a:spAutoFit/>
          </a:bodyPr>
          <a:lstStyle/>
          <a:p>
            <a:r>
              <a:rPr lang="en-US" sz="1600" b="0" i="0" dirty="0">
                <a:solidFill>
                  <a:srgbClr val="0E00FF"/>
                </a:solidFill>
                <a:effectLst/>
                <a:latin typeface="Menlo"/>
              </a:rPr>
              <a:t>function </a:t>
            </a:r>
            <a:r>
              <a:rPr lang="en-US" sz="1600" b="0" i="0" dirty="0">
                <a:effectLst/>
                <a:latin typeface="Menlo"/>
              </a:rPr>
              <a:t>[</a:t>
            </a:r>
            <a:r>
              <a:rPr lang="en-US" sz="1600" b="0" i="0" dirty="0" err="1">
                <a:effectLst/>
                <a:latin typeface="Menlo"/>
              </a:rPr>
              <a:t>power_mat</a:t>
            </a:r>
            <a:r>
              <a:rPr lang="en-US" sz="1600" b="0" i="0" dirty="0">
                <a:effectLst/>
                <a:latin typeface="Menlo"/>
              </a:rPr>
              <a:t>] = </a:t>
            </a:r>
            <a:r>
              <a:rPr lang="en-US" sz="1600" b="0" i="0" dirty="0" err="1">
                <a:effectLst/>
                <a:latin typeface="Menlo"/>
              </a:rPr>
              <a:t>powerGen</a:t>
            </a:r>
            <a:r>
              <a:rPr lang="en-US" sz="1600" b="0" i="0" dirty="0">
                <a:effectLst/>
                <a:latin typeface="Menlo"/>
              </a:rPr>
              <a:t>(</a:t>
            </a:r>
            <a:r>
              <a:rPr lang="en-US" sz="1600" b="0" i="0" dirty="0" err="1">
                <a:effectLst/>
                <a:latin typeface="Menlo"/>
              </a:rPr>
              <a:t>no_inputs</a:t>
            </a:r>
            <a:r>
              <a:rPr lang="en-US" sz="1600" b="0" i="0" dirty="0">
                <a:effectLst/>
                <a:latin typeface="Menlo"/>
              </a:rPr>
              <a:t>, power)</a:t>
            </a:r>
          </a:p>
          <a:p>
            <a:r>
              <a:rPr lang="en-US" sz="1600" b="0" i="0" dirty="0" err="1">
                <a:effectLst/>
                <a:latin typeface="Menlo"/>
              </a:rPr>
              <a:t>power_mat</a:t>
            </a:r>
            <a:r>
              <a:rPr lang="en-US" sz="1600" b="0" i="0" dirty="0">
                <a:effectLst/>
                <a:latin typeface="Menlo"/>
              </a:rPr>
              <a:t> = [];</a:t>
            </a:r>
          </a:p>
          <a:p>
            <a:r>
              <a:rPr lang="en-US" sz="1600" b="0" i="0" dirty="0">
                <a:effectLst/>
                <a:latin typeface="Menlo"/>
              </a:rPr>
              <a:t>aux = zeros(1,no_inputs);</a:t>
            </a:r>
          </a:p>
          <a:p>
            <a:r>
              <a:rPr lang="en-US" sz="1600" b="0" i="0" dirty="0" err="1">
                <a:effectLst/>
                <a:latin typeface="Menlo"/>
              </a:rPr>
              <a:t>power_mat</a:t>
            </a:r>
            <a:r>
              <a:rPr lang="en-US" sz="1600" b="0" i="0" dirty="0">
                <a:effectLst/>
                <a:latin typeface="Menlo"/>
              </a:rPr>
              <a:t> = aux;</a:t>
            </a:r>
          </a:p>
          <a:p>
            <a:r>
              <a:rPr lang="en-US" sz="1600" b="0" i="0" dirty="0">
                <a:effectLst/>
                <a:latin typeface="Menlo"/>
              </a:rPr>
              <a:t>aux(</a:t>
            </a:r>
            <a:r>
              <a:rPr lang="en-US" sz="1600" b="0" i="0" dirty="0" err="1">
                <a:effectLst/>
                <a:latin typeface="Menlo"/>
              </a:rPr>
              <a:t>no_inputs</a:t>
            </a:r>
            <a:r>
              <a:rPr lang="en-US" sz="1600" b="0" i="0" dirty="0">
                <a:effectLst/>
                <a:latin typeface="Menlo"/>
              </a:rPr>
              <a:t>) = 1;</a:t>
            </a:r>
          </a:p>
          <a:p>
            <a:r>
              <a:rPr lang="en-US" sz="1600" b="0" i="0" dirty="0" err="1">
                <a:effectLst/>
                <a:latin typeface="Menlo"/>
              </a:rPr>
              <a:t>power_mat</a:t>
            </a:r>
            <a:r>
              <a:rPr lang="en-US" sz="1600" b="0" i="0" dirty="0">
                <a:effectLst/>
                <a:latin typeface="Menlo"/>
              </a:rPr>
              <a:t> = [</a:t>
            </a:r>
            <a:r>
              <a:rPr lang="en-US" sz="1600" b="0" i="0" dirty="0" err="1">
                <a:effectLst/>
                <a:latin typeface="Menlo"/>
              </a:rPr>
              <a:t>power_mat</a:t>
            </a:r>
            <a:r>
              <a:rPr lang="en-US" sz="1600" b="0" i="0" dirty="0">
                <a:effectLst/>
                <a:latin typeface="Menlo"/>
              </a:rPr>
              <a:t>; aux];</a:t>
            </a:r>
          </a:p>
          <a:p>
            <a:r>
              <a:rPr lang="en-US" sz="1600" b="0" i="0" dirty="0">
                <a:solidFill>
                  <a:srgbClr val="0E00FF"/>
                </a:solidFill>
                <a:effectLst/>
                <a:latin typeface="Menlo"/>
              </a:rPr>
              <a:t>while </a:t>
            </a:r>
            <a:r>
              <a:rPr lang="en-US" sz="1600" b="0" i="0" dirty="0">
                <a:effectLst/>
                <a:latin typeface="Menlo"/>
              </a:rPr>
              <a:t>aux(1) ~= power</a:t>
            </a:r>
          </a:p>
          <a:p>
            <a:r>
              <a:rPr lang="en-US" sz="1600" b="0" i="0" dirty="0" err="1">
                <a:effectLst/>
                <a:latin typeface="Menlo"/>
              </a:rPr>
              <a:t>sum_aux</a:t>
            </a:r>
            <a:r>
              <a:rPr lang="en-US" sz="1600" b="0" i="0" dirty="0">
                <a:effectLst/>
                <a:latin typeface="Menlo"/>
              </a:rPr>
              <a:t> = sum(aux);</a:t>
            </a:r>
          </a:p>
          <a:p>
            <a:r>
              <a:rPr lang="en-US" sz="1600" b="0" i="0" dirty="0">
                <a:effectLst/>
                <a:latin typeface="Menlo"/>
              </a:rPr>
              <a:t>changed = 0;</a:t>
            </a:r>
          </a:p>
          <a:p>
            <a:r>
              <a:rPr lang="en-US" sz="1600" b="0" i="0" dirty="0" err="1">
                <a:effectLst/>
                <a:latin typeface="Menlo"/>
              </a:rPr>
              <a:t>i</a:t>
            </a:r>
            <a:r>
              <a:rPr lang="en-US" sz="1600" b="0" i="0" dirty="0">
                <a:effectLst/>
                <a:latin typeface="Menlo"/>
              </a:rPr>
              <a:t> = length(aux);</a:t>
            </a:r>
          </a:p>
          <a:p>
            <a:r>
              <a:rPr lang="en-US" sz="1600" b="0" i="0" dirty="0">
                <a:solidFill>
                  <a:srgbClr val="0E00FF"/>
                </a:solidFill>
                <a:effectLst/>
                <a:latin typeface="Menlo"/>
              </a:rPr>
              <a:t>while </a:t>
            </a:r>
            <a:r>
              <a:rPr lang="en-US" sz="1600" b="0" i="0" dirty="0">
                <a:effectLst/>
                <a:latin typeface="Menlo"/>
              </a:rPr>
              <a:t>changed == 0</a:t>
            </a:r>
          </a:p>
          <a:p>
            <a:r>
              <a:rPr lang="en-US" sz="1600" b="0" i="0" dirty="0">
                <a:solidFill>
                  <a:srgbClr val="0E00FF"/>
                </a:solidFill>
                <a:effectLst/>
                <a:latin typeface="Menlo"/>
              </a:rPr>
              <a:t>if </a:t>
            </a:r>
            <a:r>
              <a:rPr lang="en-US" sz="1600" b="0" i="0" dirty="0" err="1">
                <a:effectLst/>
                <a:latin typeface="Menlo"/>
              </a:rPr>
              <a:t>sum_aux</a:t>
            </a:r>
            <a:r>
              <a:rPr lang="en-US" sz="1600" b="0" i="0" dirty="0">
                <a:effectLst/>
                <a:latin typeface="Menlo"/>
              </a:rPr>
              <a:t> &lt; power</a:t>
            </a:r>
          </a:p>
          <a:p>
            <a:r>
              <a:rPr lang="en-US" sz="1600" b="0" i="0" dirty="0">
                <a:effectLst/>
                <a:latin typeface="Menlo"/>
              </a:rPr>
              <a:t>aux(</a:t>
            </a:r>
            <a:r>
              <a:rPr lang="en-US" sz="1600" b="0" i="0" dirty="0" err="1">
                <a:effectLst/>
                <a:latin typeface="Menlo"/>
              </a:rPr>
              <a:t>i</a:t>
            </a:r>
            <a:r>
              <a:rPr lang="en-US" sz="1600" b="0" i="0" dirty="0">
                <a:effectLst/>
                <a:latin typeface="Menlo"/>
              </a:rPr>
              <a:t>) = aux(</a:t>
            </a:r>
            <a:r>
              <a:rPr lang="en-US" sz="1600" b="0" i="0" dirty="0" err="1">
                <a:effectLst/>
                <a:latin typeface="Menlo"/>
              </a:rPr>
              <a:t>i</a:t>
            </a:r>
            <a:r>
              <a:rPr lang="en-US" sz="1600" b="0" i="0" dirty="0">
                <a:effectLst/>
                <a:latin typeface="Menlo"/>
              </a:rPr>
              <a:t>) + 1;</a:t>
            </a:r>
          </a:p>
          <a:p>
            <a:r>
              <a:rPr lang="en-US" sz="1600" b="0" i="0" dirty="0">
                <a:effectLst/>
                <a:latin typeface="Menlo"/>
              </a:rPr>
              <a:t>changed = 1;</a:t>
            </a:r>
          </a:p>
          <a:p>
            <a:r>
              <a:rPr lang="en-US" sz="1600" b="0" i="0" dirty="0">
                <a:solidFill>
                  <a:srgbClr val="0E00FF"/>
                </a:solidFill>
                <a:effectLst/>
                <a:latin typeface="Menlo"/>
              </a:rPr>
              <a:t>else</a:t>
            </a:r>
            <a:endParaRPr lang="en-US" sz="1600" b="0" i="0" dirty="0">
              <a:effectLst/>
              <a:latin typeface="Menlo"/>
            </a:endParaRPr>
          </a:p>
          <a:p>
            <a:r>
              <a:rPr lang="en-US" sz="1600" b="0" i="0" dirty="0">
                <a:effectLst/>
                <a:latin typeface="Menlo"/>
              </a:rPr>
              <a:t>found = 0;</a:t>
            </a:r>
          </a:p>
          <a:p>
            <a:r>
              <a:rPr lang="en-US" sz="1600" b="0" i="0" dirty="0">
                <a:solidFill>
                  <a:srgbClr val="0E00FF"/>
                </a:solidFill>
                <a:effectLst/>
                <a:latin typeface="Menlo"/>
              </a:rPr>
              <a:t>while </a:t>
            </a:r>
            <a:r>
              <a:rPr lang="en-US" sz="1600" b="0" i="0" dirty="0">
                <a:effectLst/>
                <a:latin typeface="Menlo"/>
              </a:rPr>
              <a:t>found == 0</a:t>
            </a:r>
          </a:p>
          <a:p>
            <a:r>
              <a:rPr lang="en-US" sz="1600" b="0" i="0" dirty="0">
                <a:effectLst/>
                <a:latin typeface="Menlo"/>
              </a:rPr>
              <a:t>aux(</a:t>
            </a:r>
            <a:r>
              <a:rPr lang="en-US" sz="1600" b="0" i="0" dirty="0" err="1">
                <a:effectLst/>
                <a:latin typeface="Menlo"/>
              </a:rPr>
              <a:t>i</a:t>
            </a:r>
            <a:r>
              <a:rPr lang="en-US" sz="1600" b="0" i="0" dirty="0">
                <a:effectLst/>
                <a:latin typeface="Menlo"/>
              </a:rPr>
              <a:t>) = 0;</a:t>
            </a:r>
          </a:p>
          <a:p>
            <a:endParaRPr lang="en-US" dirty="0"/>
          </a:p>
        </p:txBody>
      </p:sp>
      <p:sp>
        <p:nvSpPr>
          <p:cNvPr id="7" name="TextBox 6">
            <a:extLst>
              <a:ext uri="{FF2B5EF4-FFF2-40B4-BE49-F238E27FC236}">
                <a16:creationId xmlns:a16="http://schemas.microsoft.com/office/drawing/2014/main" id="{1FEB8E8E-38F5-6D70-184E-35CD543F38D5}"/>
              </a:ext>
            </a:extLst>
          </p:cNvPr>
          <p:cNvSpPr txBox="1"/>
          <p:nvPr/>
        </p:nvSpPr>
        <p:spPr>
          <a:xfrm>
            <a:off x="9261837" y="2539000"/>
            <a:ext cx="2441543" cy="4524315"/>
          </a:xfrm>
          <a:prstGeom prst="rect">
            <a:avLst/>
          </a:prstGeom>
          <a:noFill/>
        </p:spPr>
        <p:txBody>
          <a:bodyPr wrap="square" rtlCol="0">
            <a:spAutoFit/>
          </a:bodyPr>
          <a:lstStyle/>
          <a:p>
            <a:r>
              <a:rPr lang="en-US" sz="1800" b="0" i="0" dirty="0">
                <a:effectLst/>
                <a:latin typeface="Menlo"/>
              </a:rPr>
              <a:t>aux(i-1) = aux(i-1) + 1;</a:t>
            </a:r>
          </a:p>
          <a:p>
            <a:r>
              <a:rPr lang="en-US" sz="1800" b="0" i="0" dirty="0" err="1">
                <a:effectLst/>
                <a:latin typeface="Menlo"/>
              </a:rPr>
              <a:t>sum_aux</a:t>
            </a:r>
            <a:r>
              <a:rPr lang="en-US" sz="1800" b="0" i="0" dirty="0">
                <a:effectLst/>
                <a:latin typeface="Menlo"/>
              </a:rPr>
              <a:t> = sum(aux);</a:t>
            </a:r>
          </a:p>
          <a:p>
            <a:r>
              <a:rPr lang="en-US" sz="1800" b="0" i="0" dirty="0">
                <a:solidFill>
                  <a:srgbClr val="0E00FF"/>
                </a:solidFill>
                <a:effectLst/>
                <a:latin typeface="Menlo"/>
              </a:rPr>
              <a:t>if </a:t>
            </a:r>
            <a:r>
              <a:rPr lang="en-US" sz="1800" b="0" i="0" dirty="0" err="1">
                <a:effectLst/>
                <a:latin typeface="Menlo"/>
              </a:rPr>
              <a:t>sum_aux</a:t>
            </a:r>
            <a:r>
              <a:rPr lang="en-US" sz="1800" b="0" i="0" dirty="0">
                <a:effectLst/>
                <a:latin typeface="Menlo"/>
              </a:rPr>
              <a:t> &lt;= power</a:t>
            </a:r>
          </a:p>
          <a:p>
            <a:r>
              <a:rPr lang="en-US" sz="1800" b="0" i="0" dirty="0">
                <a:effectLst/>
                <a:latin typeface="Menlo"/>
              </a:rPr>
              <a:t>found = 1;</a:t>
            </a:r>
          </a:p>
          <a:p>
            <a:r>
              <a:rPr lang="en-US" sz="1800" b="0" i="0" dirty="0">
                <a:solidFill>
                  <a:srgbClr val="0E00FF"/>
                </a:solidFill>
                <a:effectLst/>
                <a:latin typeface="Menlo"/>
              </a:rPr>
              <a:t>else</a:t>
            </a:r>
            <a:endParaRPr lang="en-US" sz="1800" b="0" i="0" dirty="0">
              <a:effectLst/>
              <a:latin typeface="Menlo"/>
            </a:endParaRPr>
          </a:p>
          <a:p>
            <a:r>
              <a:rPr lang="en-US" sz="1800" b="0" i="0" dirty="0" err="1">
                <a:effectLst/>
                <a:latin typeface="Menlo"/>
              </a:rPr>
              <a:t>i</a:t>
            </a:r>
            <a:r>
              <a:rPr lang="en-US" sz="1800" b="0" i="0" dirty="0">
                <a:effectLst/>
                <a:latin typeface="Menlo"/>
              </a:rPr>
              <a:t> = </a:t>
            </a:r>
            <a:r>
              <a:rPr lang="en-US" sz="1800" b="0" i="0" dirty="0" err="1">
                <a:effectLst/>
                <a:latin typeface="Menlo"/>
              </a:rPr>
              <a:t>i</a:t>
            </a:r>
            <a:r>
              <a:rPr lang="en-US" sz="1800" b="0" i="0" dirty="0">
                <a:effectLst/>
                <a:latin typeface="Menlo"/>
              </a:rPr>
              <a:t> - 1;</a:t>
            </a:r>
          </a:p>
          <a:p>
            <a:r>
              <a:rPr lang="en-US" sz="1800" b="0" i="0" dirty="0">
                <a:solidFill>
                  <a:srgbClr val="0E00FF"/>
                </a:solidFill>
                <a:effectLst/>
                <a:latin typeface="Menlo"/>
              </a:rPr>
              <a:t>end</a:t>
            </a:r>
            <a:endParaRPr lang="en-US" sz="1800" b="0" i="0" dirty="0">
              <a:effectLst/>
              <a:latin typeface="Menlo"/>
            </a:endParaRPr>
          </a:p>
          <a:p>
            <a:r>
              <a:rPr lang="en-US" sz="1800" b="0" i="0" dirty="0">
                <a:solidFill>
                  <a:srgbClr val="0E00FF"/>
                </a:solidFill>
                <a:effectLst/>
                <a:latin typeface="Menlo"/>
              </a:rPr>
              <a:t>end</a:t>
            </a:r>
            <a:endParaRPr lang="en-US" sz="1800" b="0" i="0" dirty="0">
              <a:effectLst/>
              <a:latin typeface="Menlo"/>
            </a:endParaRPr>
          </a:p>
          <a:p>
            <a:r>
              <a:rPr lang="en-US" sz="1800" b="0" i="0" dirty="0">
                <a:effectLst/>
                <a:latin typeface="Menlo"/>
              </a:rPr>
              <a:t>changed = 1;</a:t>
            </a:r>
          </a:p>
          <a:p>
            <a:r>
              <a:rPr lang="en-US" sz="1800" b="0" i="0" dirty="0">
                <a:solidFill>
                  <a:srgbClr val="0E00FF"/>
                </a:solidFill>
                <a:effectLst/>
                <a:latin typeface="Menlo"/>
              </a:rPr>
              <a:t>end</a:t>
            </a:r>
            <a:endParaRPr lang="en-US" sz="1800" b="0" i="0" dirty="0">
              <a:effectLst/>
              <a:latin typeface="Menlo"/>
            </a:endParaRPr>
          </a:p>
          <a:p>
            <a:r>
              <a:rPr lang="en-US" sz="1800" b="0" i="0" dirty="0">
                <a:solidFill>
                  <a:srgbClr val="0E00FF"/>
                </a:solidFill>
                <a:effectLst/>
                <a:latin typeface="Menlo"/>
              </a:rPr>
              <a:t>end</a:t>
            </a:r>
            <a:endParaRPr lang="en-US" sz="1800" b="0" i="0" dirty="0">
              <a:effectLst/>
              <a:latin typeface="Menlo"/>
            </a:endParaRPr>
          </a:p>
          <a:p>
            <a:r>
              <a:rPr lang="en-US" sz="1800" b="0" i="0" dirty="0" err="1">
                <a:effectLst/>
                <a:latin typeface="Menlo"/>
              </a:rPr>
              <a:t>power_mat</a:t>
            </a:r>
            <a:r>
              <a:rPr lang="en-US" sz="1800" b="0" i="0" dirty="0">
                <a:effectLst/>
                <a:latin typeface="Menlo"/>
              </a:rPr>
              <a:t> = [</a:t>
            </a:r>
            <a:r>
              <a:rPr lang="en-US" sz="1800" b="0" i="0" dirty="0" err="1">
                <a:effectLst/>
                <a:latin typeface="Menlo"/>
              </a:rPr>
              <a:t>power_mat</a:t>
            </a:r>
            <a:r>
              <a:rPr lang="en-US" sz="1800" b="0" i="0" dirty="0">
                <a:effectLst/>
                <a:latin typeface="Menlo"/>
              </a:rPr>
              <a:t>; aux];</a:t>
            </a:r>
          </a:p>
          <a:p>
            <a:r>
              <a:rPr lang="en-US" sz="1800" b="0" i="0" dirty="0">
                <a:solidFill>
                  <a:srgbClr val="0E00FF"/>
                </a:solidFill>
                <a:effectLst/>
                <a:latin typeface="Menlo"/>
              </a:rPr>
              <a:t>end</a:t>
            </a:r>
            <a:endParaRPr lang="en-US" sz="1800" b="0" i="0" dirty="0">
              <a:effectLst/>
              <a:latin typeface="Menlo"/>
            </a:endParaRPr>
          </a:p>
          <a:p>
            <a:r>
              <a:rPr lang="en-US" sz="1800" b="0" i="0" dirty="0">
                <a:solidFill>
                  <a:srgbClr val="0E00FF"/>
                </a:solidFill>
                <a:effectLst/>
                <a:latin typeface="Menlo"/>
              </a:rPr>
              <a:t>end</a:t>
            </a:r>
            <a:endParaRPr lang="en-US" sz="1800" b="0" i="0" dirty="0">
              <a:effectLst/>
              <a:latin typeface="Menlo"/>
            </a:endParaRPr>
          </a:p>
          <a:p>
            <a:endParaRPr lang="en-US" dirty="0"/>
          </a:p>
        </p:txBody>
      </p:sp>
      <p:sp>
        <p:nvSpPr>
          <p:cNvPr id="10" name="TextBox 9">
            <a:extLst>
              <a:ext uri="{FF2B5EF4-FFF2-40B4-BE49-F238E27FC236}">
                <a16:creationId xmlns:a16="http://schemas.microsoft.com/office/drawing/2014/main" id="{2E8F441F-73A5-EB8B-895F-F5F1D7815D72}"/>
              </a:ext>
            </a:extLst>
          </p:cNvPr>
          <p:cNvSpPr txBox="1"/>
          <p:nvPr/>
        </p:nvSpPr>
        <p:spPr>
          <a:xfrm>
            <a:off x="7720554" y="1637020"/>
            <a:ext cx="2045616" cy="369332"/>
          </a:xfrm>
          <a:prstGeom prst="rect">
            <a:avLst/>
          </a:prstGeom>
          <a:noFill/>
        </p:spPr>
        <p:txBody>
          <a:bodyPr wrap="square" rtlCol="0">
            <a:spAutoFit/>
          </a:bodyPr>
          <a:lstStyle/>
          <a:p>
            <a:r>
              <a:rPr lang="en-US" dirty="0"/>
              <a:t>Function </a:t>
            </a:r>
            <a:r>
              <a:rPr lang="en-US" dirty="0" err="1"/>
              <a:t>powerGen</a:t>
            </a:r>
            <a:endParaRPr lang="en-US" dirty="0"/>
          </a:p>
        </p:txBody>
      </p:sp>
    </p:spTree>
    <p:extLst>
      <p:ext uri="{BB962C8B-B14F-4D97-AF65-F5344CB8AC3E}">
        <p14:creationId xmlns:p14="http://schemas.microsoft.com/office/powerpoint/2010/main" val="27931429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0564665-4D00-B3D6-A151-CBDCC172DB5B}"/>
              </a:ext>
            </a:extLst>
          </p:cNvPr>
          <p:cNvSpPr txBox="1"/>
          <p:nvPr/>
        </p:nvSpPr>
        <p:spPr>
          <a:xfrm>
            <a:off x="433634" y="697584"/>
            <a:ext cx="3591612" cy="6001643"/>
          </a:xfrm>
          <a:prstGeom prst="rect">
            <a:avLst/>
          </a:prstGeom>
          <a:noFill/>
        </p:spPr>
        <p:txBody>
          <a:bodyPr wrap="square" rtlCol="0">
            <a:spAutoFit/>
          </a:bodyPr>
          <a:lstStyle/>
          <a:p>
            <a:r>
              <a:rPr lang="en-US" sz="1600" b="0" i="0" dirty="0">
                <a:solidFill>
                  <a:srgbClr val="008013"/>
                </a:solidFill>
                <a:effectLst/>
                <a:latin typeface="Menlo"/>
              </a:rPr>
              <a:t>%| Nonlinear ARX Identification |</a:t>
            </a:r>
            <a:endParaRPr lang="en-US" sz="1600" b="0" i="0" dirty="0">
              <a:effectLst/>
              <a:latin typeface="Menlo"/>
            </a:endParaRPr>
          </a:p>
          <a:p>
            <a:r>
              <a:rPr lang="en-US" sz="1600" b="0" i="0" dirty="0">
                <a:solidFill>
                  <a:srgbClr val="008013"/>
                </a:solidFill>
                <a:effectLst/>
                <a:latin typeface="Menlo"/>
              </a:rPr>
              <a:t>%|---------------------------------|</a:t>
            </a:r>
            <a:endParaRPr lang="en-US" sz="1600" b="0" i="0" dirty="0">
              <a:effectLst/>
              <a:latin typeface="Menlo"/>
            </a:endParaRPr>
          </a:p>
          <a:p>
            <a:r>
              <a:rPr lang="en-US" sz="1600" b="0" i="0" dirty="0">
                <a:solidFill>
                  <a:srgbClr val="008013"/>
                </a:solidFill>
                <a:effectLst/>
                <a:latin typeface="Menlo"/>
              </a:rPr>
              <a:t>%| </a:t>
            </a:r>
            <a:r>
              <a:rPr lang="en-US" sz="1600" b="0" i="0" dirty="0" err="1">
                <a:solidFill>
                  <a:srgbClr val="008013"/>
                </a:solidFill>
                <a:effectLst/>
                <a:latin typeface="Menlo"/>
              </a:rPr>
              <a:t>Petcuț</a:t>
            </a:r>
            <a:r>
              <a:rPr lang="en-US" sz="1600" b="0" i="0" dirty="0">
                <a:solidFill>
                  <a:srgbClr val="008013"/>
                </a:solidFill>
                <a:effectLst/>
                <a:latin typeface="Menlo"/>
              </a:rPr>
              <a:t> Adrian-</a:t>
            </a:r>
            <a:r>
              <a:rPr lang="en-US" sz="1600" b="0" i="0" dirty="0" err="1">
                <a:solidFill>
                  <a:srgbClr val="008013"/>
                </a:solidFill>
                <a:effectLst/>
                <a:latin typeface="Menlo"/>
              </a:rPr>
              <a:t>Axente</a:t>
            </a:r>
            <a:r>
              <a:rPr lang="en-US" sz="1600" b="0" i="0" dirty="0">
                <a:solidFill>
                  <a:srgbClr val="008013"/>
                </a:solidFill>
                <a:effectLst/>
                <a:latin typeface="Menlo"/>
              </a:rPr>
              <a:t> |</a:t>
            </a:r>
            <a:endParaRPr lang="en-US" sz="1600" b="0" i="0" dirty="0">
              <a:effectLst/>
              <a:latin typeface="Menlo"/>
            </a:endParaRPr>
          </a:p>
          <a:p>
            <a:r>
              <a:rPr lang="en-US" sz="1600" b="0" i="0" dirty="0">
                <a:solidFill>
                  <a:srgbClr val="008013"/>
                </a:solidFill>
                <a:effectLst/>
                <a:latin typeface="Menlo"/>
              </a:rPr>
              <a:t>%|---------------------------------|</a:t>
            </a:r>
            <a:endParaRPr lang="en-US" sz="1600" b="0" i="0" dirty="0">
              <a:effectLst/>
              <a:latin typeface="Menlo"/>
            </a:endParaRPr>
          </a:p>
          <a:p>
            <a:r>
              <a:rPr lang="en-US" sz="1600" b="0" i="0" dirty="0">
                <a:solidFill>
                  <a:srgbClr val="008013"/>
                </a:solidFill>
                <a:effectLst/>
                <a:latin typeface="Menlo"/>
              </a:rPr>
              <a:t>%| Ilea Cosmin-</a:t>
            </a:r>
            <a:r>
              <a:rPr lang="en-US" sz="1600" b="0" i="0" dirty="0" err="1">
                <a:solidFill>
                  <a:srgbClr val="008013"/>
                </a:solidFill>
                <a:effectLst/>
                <a:latin typeface="Menlo"/>
              </a:rPr>
              <a:t>Ionuț</a:t>
            </a:r>
            <a:r>
              <a:rPr lang="en-US" sz="1600" b="0" i="0" dirty="0">
                <a:solidFill>
                  <a:srgbClr val="008013"/>
                </a:solidFill>
                <a:effectLst/>
                <a:latin typeface="Menlo"/>
              </a:rPr>
              <a:t> |</a:t>
            </a:r>
            <a:endParaRPr lang="en-US" sz="1600" b="0" i="0" dirty="0">
              <a:effectLst/>
              <a:latin typeface="Menlo"/>
            </a:endParaRPr>
          </a:p>
          <a:p>
            <a:r>
              <a:rPr lang="en-US" sz="1600" b="0" i="0" dirty="0">
                <a:solidFill>
                  <a:srgbClr val="008013"/>
                </a:solidFill>
                <a:effectLst/>
                <a:latin typeface="Menlo"/>
              </a:rPr>
              <a:t>%|---------------------------------|</a:t>
            </a:r>
            <a:endParaRPr lang="en-US" sz="1600" b="0" i="0" dirty="0">
              <a:effectLst/>
              <a:latin typeface="Menlo"/>
            </a:endParaRPr>
          </a:p>
          <a:p>
            <a:r>
              <a:rPr lang="en-US" sz="1600" b="0" i="0" dirty="0">
                <a:solidFill>
                  <a:srgbClr val="008013"/>
                </a:solidFill>
                <a:effectLst/>
                <a:latin typeface="Menlo"/>
              </a:rPr>
              <a:t>%| Szakacs Armand-Antonio |</a:t>
            </a:r>
            <a:endParaRPr lang="en-US" sz="1600" b="0" i="0" dirty="0">
              <a:effectLst/>
              <a:latin typeface="Menlo"/>
            </a:endParaRPr>
          </a:p>
          <a:p>
            <a:r>
              <a:rPr lang="en-US" sz="1600" b="0" i="0" dirty="0">
                <a:solidFill>
                  <a:srgbClr val="008013"/>
                </a:solidFill>
                <a:effectLst/>
                <a:latin typeface="Menlo"/>
              </a:rPr>
              <a:t>%|---------------------------------|</a:t>
            </a:r>
            <a:endParaRPr lang="en-US" sz="1600" b="0" i="0" dirty="0">
              <a:effectLst/>
              <a:latin typeface="Menlo"/>
            </a:endParaRPr>
          </a:p>
          <a:p>
            <a:r>
              <a:rPr lang="en-US" sz="1600" b="0" i="0" dirty="0">
                <a:solidFill>
                  <a:srgbClr val="008013"/>
                </a:solidFill>
                <a:effectLst/>
                <a:latin typeface="Menlo"/>
              </a:rPr>
              <a:t>%| SYSTEM IDENTIFICATION 2023-2024 |</a:t>
            </a:r>
            <a:endParaRPr lang="en-US" sz="1600" b="0" i="0" dirty="0">
              <a:effectLst/>
              <a:latin typeface="Menlo"/>
            </a:endParaRPr>
          </a:p>
          <a:p>
            <a:r>
              <a:rPr lang="en-US" sz="1600" b="0" i="0" dirty="0">
                <a:solidFill>
                  <a:srgbClr val="008013"/>
                </a:solidFill>
                <a:effectLst/>
                <a:latin typeface="Menlo"/>
              </a:rPr>
              <a:t>%| TUCN |</a:t>
            </a:r>
            <a:endParaRPr lang="en-US" sz="1600" b="0" i="0" dirty="0">
              <a:effectLst/>
              <a:latin typeface="Menlo"/>
            </a:endParaRPr>
          </a:p>
          <a:p>
            <a:r>
              <a:rPr lang="en-US" sz="1600" b="0" i="0" dirty="0">
                <a:solidFill>
                  <a:srgbClr val="008013"/>
                </a:solidFill>
                <a:effectLst/>
                <a:latin typeface="Menlo"/>
              </a:rPr>
              <a:t>%| Project part 2 |</a:t>
            </a:r>
            <a:endParaRPr lang="en-US" sz="1600" b="0" i="0" dirty="0">
              <a:effectLst/>
              <a:latin typeface="Menlo"/>
            </a:endParaRPr>
          </a:p>
          <a:p>
            <a:r>
              <a:rPr lang="en-US" sz="1600" b="0" i="0" dirty="0">
                <a:solidFill>
                  <a:srgbClr val="008013"/>
                </a:solidFill>
                <a:effectLst/>
                <a:latin typeface="Menlo"/>
              </a:rPr>
              <a:t>%|---------------------------------|</a:t>
            </a:r>
            <a:endParaRPr lang="en-US" sz="1600" b="0" i="0" dirty="0">
              <a:effectLst/>
              <a:latin typeface="Menlo"/>
            </a:endParaRPr>
          </a:p>
          <a:p>
            <a:r>
              <a:rPr lang="en-US" sz="1600" b="0" i="0" dirty="0">
                <a:effectLst/>
                <a:latin typeface="Menlo"/>
              </a:rPr>
              <a:t>clear </a:t>
            </a:r>
            <a:r>
              <a:rPr lang="en-US" sz="1600" b="0" i="0" dirty="0">
                <a:solidFill>
                  <a:srgbClr val="A709F5"/>
                </a:solidFill>
                <a:effectLst/>
                <a:latin typeface="Menlo"/>
              </a:rPr>
              <a:t>all</a:t>
            </a:r>
            <a:r>
              <a:rPr lang="en-US" sz="1600" b="0" i="0" dirty="0">
                <a:effectLst/>
                <a:latin typeface="Menlo"/>
              </a:rPr>
              <a:t>;</a:t>
            </a:r>
          </a:p>
          <a:p>
            <a:r>
              <a:rPr lang="en-US" sz="1600" b="0" i="0" dirty="0">
                <a:effectLst/>
                <a:latin typeface="Menlo"/>
              </a:rPr>
              <a:t>close </a:t>
            </a:r>
            <a:r>
              <a:rPr lang="en-US" sz="1600" b="0" i="0" dirty="0">
                <a:solidFill>
                  <a:srgbClr val="A709F5"/>
                </a:solidFill>
                <a:effectLst/>
                <a:latin typeface="Menlo"/>
              </a:rPr>
              <a:t>all</a:t>
            </a:r>
            <a:r>
              <a:rPr lang="en-US" sz="1600" b="0" i="0" dirty="0">
                <a:effectLst/>
                <a:latin typeface="Menlo"/>
              </a:rPr>
              <a:t>;</a:t>
            </a:r>
          </a:p>
          <a:p>
            <a:r>
              <a:rPr lang="en-US" sz="1600" b="0" i="0" dirty="0" err="1">
                <a:effectLst/>
                <a:latin typeface="Menlo"/>
              </a:rPr>
              <a:t>clc</a:t>
            </a:r>
            <a:r>
              <a:rPr lang="en-US" sz="1600" b="0" i="0" dirty="0">
                <a:effectLst/>
                <a:latin typeface="Menlo"/>
              </a:rPr>
              <a:t>;</a:t>
            </a:r>
          </a:p>
          <a:p>
            <a:r>
              <a:rPr lang="en-US" sz="1600" b="0" i="0" dirty="0">
                <a:effectLst/>
                <a:latin typeface="Menlo"/>
              </a:rPr>
              <a:t>load(</a:t>
            </a:r>
            <a:r>
              <a:rPr lang="en-US" sz="1600" b="0" i="0" dirty="0">
                <a:solidFill>
                  <a:srgbClr val="A709F5"/>
                </a:solidFill>
                <a:effectLst/>
                <a:latin typeface="Menlo"/>
              </a:rPr>
              <a:t>"iddata-11.mat"</a:t>
            </a:r>
            <a:r>
              <a:rPr lang="en-US" sz="1600" b="0" i="0" dirty="0">
                <a:effectLst/>
                <a:latin typeface="Menlo"/>
              </a:rPr>
              <a:t>);</a:t>
            </a:r>
          </a:p>
          <a:p>
            <a:r>
              <a:rPr lang="en-US" sz="1600" b="0" i="0" dirty="0">
                <a:solidFill>
                  <a:srgbClr val="008013"/>
                </a:solidFill>
                <a:effectLst/>
                <a:latin typeface="Menlo"/>
              </a:rPr>
              <a:t>% choosing the parameters</a:t>
            </a:r>
            <a:endParaRPr lang="en-US" sz="1600" b="0" i="0" dirty="0">
              <a:effectLst/>
              <a:latin typeface="Menlo"/>
            </a:endParaRPr>
          </a:p>
          <a:p>
            <a:r>
              <a:rPr lang="en-US" sz="1600" b="0" i="0" dirty="0" err="1">
                <a:effectLst/>
                <a:latin typeface="Menlo"/>
              </a:rPr>
              <a:t>na_max</a:t>
            </a:r>
            <a:r>
              <a:rPr lang="en-US" sz="1600" b="0" i="0" dirty="0">
                <a:effectLst/>
                <a:latin typeface="Menlo"/>
              </a:rPr>
              <a:t>=3;</a:t>
            </a:r>
          </a:p>
          <a:p>
            <a:r>
              <a:rPr lang="en-US" sz="1600" b="0" i="0" dirty="0" err="1">
                <a:effectLst/>
                <a:latin typeface="Menlo"/>
              </a:rPr>
              <a:t>nb_max</a:t>
            </a:r>
            <a:r>
              <a:rPr lang="en-US" sz="1600" b="0" i="0" dirty="0">
                <a:effectLst/>
                <a:latin typeface="Menlo"/>
              </a:rPr>
              <a:t>=3;</a:t>
            </a:r>
          </a:p>
          <a:p>
            <a:r>
              <a:rPr lang="en-US" sz="1600" b="0" i="0" dirty="0" err="1">
                <a:effectLst/>
                <a:latin typeface="Menlo"/>
              </a:rPr>
              <a:t>m_max</a:t>
            </a:r>
            <a:r>
              <a:rPr lang="en-US" sz="1600" b="0" i="0" dirty="0">
                <a:effectLst/>
                <a:latin typeface="Menlo"/>
              </a:rPr>
              <a:t>=4;</a:t>
            </a:r>
          </a:p>
          <a:p>
            <a:r>
              <a:rPr lang="en-US" sz="1600" b="0" i="0" dirty="0">
                <a:solidFill>
                  <a:srgbClr val="008013"/>
                </a:solidFill>
                <a:effectLst/>
                <a:latin typeface="Menlo"/>
              </a:rPr>
              <a:t>% the time vectors</a:t>
            </a:r>
            <a:endParaRPr lang="en-US" sz="1600" b="0" i="0" dirty="0">
              <a:effectLst/>
              <a:latin typeface="Menlo"/>
            </a:endParaRPr>
          </a:p>
          <a:p>
            <a:r>
              <a:rPr lang="en-US" sz="1600" b="0" i="0" dirty="0">
                <a:effectLst/>
                <a:latin typeface="Menlo"/>
              </a:rPr>
              <a:t>Ts=</a:t>
            </a:r>
            <a:r>
              <a:rPr lang="en-US" sz="1600" b="0" i="0" dirty="0" err="1">
                <a:effectLst/>
                <a:latin typeface="Menlo"/>
              </a:rPr>
              <a:t>id.Ts</a:t>
            </a:r>
            <a:r>
              <a:rPr lang="en-US" sz="1600" b="0" i="0" dirty="0">
                <a:effectLst/>
                <a:latin typeface="Menlo"/>
              </a:rPr>
              <a:t>;</a:t>
            </a:r>
          </a:p>
          <a:p>
            <a:r>
              <a:rPr lang="en-US" sz="1600" b="0" i="0" dirty="0" err="1">
                <a:effectLst/>
                <a:latin typeface="Menlo"/>
              </a:rPr>
              <a:t>t_id</a:t>
            </a:r>
            <a:r>
              <a:rPr lang="en-US" sz="1600" b="0" i="0" dirty="0">
                <a:effectLst/>
                <a:latin typeface="Menlo"/>
              </a:rPr>
              <a:t> = </a:t>
            </a:r>
            <a:r>
              <a:rPr lang="en-US" sz="1600" b="0" i="0" dirty="0" err="1">
                <a:effectLst/>
                <a:latin typeface="Menlo"/>
              </a:rPr>
              <a:t>id_array</a:t>
            </a:r>
            <a:r>
              <a:rPr lang="en-US" sz="1600" b="0" i="0" dirty="0">
                <a:effectLst/>
                <a:latin typeface="Menlo"/>
              </a:rPr>
              <a:t>(:,1);</a:t>
            </a:r>
          </a:p>
          <a:p>
            <a:r>
              <a:rPr lang="en-US" sz="1600" b="0" i="0" dirty="0" err="1">
                <a:effectLst/>
                <a:latin typeface="Menlo"/>
              </a:rPr>
              <a:t>t_val</a:t>
            </a:r>
            <a:r>
              <a:rPr lang="en-US" sz="1600" b="0" i="0" dirty="0">
                <a:effectLst/>
                <a:latin typeface="Menlo"/>
              </a:rPr>
              <a:t> = </a:t>
            </a:r>
            <a:r>
              <a:rPr lang="en-US" sz="1600" b="0" i="0" dirty="0" err="1">
                <a:effectLst/>
                <a:latin typeface="Menlo"/>
              </a:rPr>
              <a:t>val_array</a:t>
            </a:r>
            <a:r>
              <a:rPr lang="en-US" sz="1600" b="0" i="0" dirty="0">
                <a:effectLst/>
                <a:latin typeface="Menlo"/>
              </a:rPr>
              <a:t>(:,1);</a:t>
            </a:r>
          </a:p>
        </p:txBody>
      </p:sp>
      <p:sp>
        <p:nvSpPr>
          <p:cNvPr id="5" name="TextBox 4">
            <a:extLst>
              <a:ext uri="{FF2B5EF4-FFF2-40B4-BE49-F238E27FC236}">
                <a16:creationId xmlns:a16="http://schemas.microsoft.com/office/drawing/2014/main" id="{582BD5BA-8F12-7B88-8643-02467EC79BBD}"/>
              </a:ext>
            </a:extLst>
          </p:cNvPr>
          <p:cNvSpPr txBox="1"/>
          <p:nvPr/>
        </p:nvSpPr>
        <p:spPr>
          <a:xfrm>
            <a:off x="7305773" y="1357460"/>
            <a:ext cx="4119513" cy="3693319"/>
          </a:xfrm>
          <a:prstGeom prst="rect">
            <a:avLst/>
          </a:prstGeom>
          <a:noFill/>
        </p:spPr>
        <p:txBody>
          <a:bodyPr wrap="square" rtlCol="0">
            <a:spAutoFit/>
          </a:bodyPr>
          <a:lstStyle/>
          <a:p>
            <a:r>
              <a:rPr lang="en-US" sz="1800" b="0" i="0" dirty="0" err="1">
                <a:effectLst/>
                <a:latin typeface="Menlo"/>
              </a:rPr>
              <a:t>u_id</a:t>
            </a:r>
            <a:r>
              <a:rPr lang="en-US" sz="1800" b="0" i="0" dirty="0">
                <a:effectLst/>
                <a:latin typeface="Menlo"/>
              </a:rPr>
              <a:t> = </a:t>
            </a:r>
            <a:r>
              <a:rPr lang="en-US" sz="1800" b="0" i="0" dirty="0" err="1">
                <a:effectLst/>
                <a:latin typeface="Menlo"/>
              </a:rPr>
              <a:t>id_array</a:t>
            </a:r>
            <a:r>
              <a:rPr lang="en-US" sz="1800" b="0" i="0" dirty="0">
                <a:effectLst/>
                <a:latin typeface="Menlo"/>
              </a:rPr>
              <a:t>(:,2);</a:t>
            </a:r>
          </a:p>
          <a:p>
            <a:r>
              <a:rPr lang="en-US" sz="1800" b="0" i="0" dirty="0" err="1">
                <a:effectLst/>
                <a:latin typeface="Menlo"/>
              </a:rPr>
              <a:t>y_id</a:t>
            </a:r>
            <a:r>
              <a:rPr lang="en-US" sz="1800" b="0" i="0" dirty="0">
                <a:effectLst/>
                <a:latin typeface="Menlo"/>
              </a:rPr>
              <a:t> = </a:t>
            </a:r>
            <a:r>
              <a:rPr lang="en-US" sz="1800" b="0" i="0" dirty="0" err="1">
                <a:effectLst/>
                <a:latin typeface="Menlo"/>
              </a:rPr>
              <a:t>id_array</a:t>
            </a:r>
            <a:r>
              <a:rPr lang="en-US" sz="1800" b="0" i="0" dirty="0">
                <a:effectLst/>
                <a:latin typeface="Menlo"/>
              </a:rPr>
              <a:t>(:,3);</a:t>
            </a:r>
          </a:p>
          <a:p>
            <a:r>
              <a:rPr lang="en-US" sz="1800" b="0" i="0" dirty="0">
                <a:solidFill>
                  <a:srgbClr val="008013"/>
                </a:solidFill>
                <a:effectLst/>
                <a:latin typeface="Menlo"/>
              </a:rPr>
              <a:t>% the input and output of the validation data</a:t>
            </a:r>
            <a:endParaRPr lang="en-US" sz="1800" b="0" i="0" dirty="0">
              <a:effectLst/>
              <a:latin typeface="Menlo"/>
            </a:endParaRPr>
          </a:p>
          <a:p>
            <a:r>
              <a:rPr lang="en-US" sz="1800" b="0" i="0" dirty="0" err="1">
                <a:effectLst/>
                <a:latin typeface="Menlo"/>
              </a:rPr>
              <a:t>u_val</a:t>
            </a:r>
            <a:r>
              <a:rPr lang="en-US" sz="1800" b="0" i="0" dirty="0">
                <a:effectLst/>
                <a:latin typeface="Menlo"/>
              </a:rPr>
              <a:t> = </a:t>
            </a:r>
            <a:r>
              <a:rPr lang="en-US" sz="1800" b="0" i="0" dirty="0" err="1">
                <a:effectLst/>
                <a:latin typeface="Menlo"/>
              </a:rPr>
              <a:t>val_array</a:t>
            </a:r>
            <a:r>
              <a:rPr lang="en-US" sz="1800" b="0" i="0" dirty="0">
                <a:effectLst/>
                <a:latin typeface="Menlo"/>
              </a:rPr>
              <a:t>(:,2);</a:t>
            </a:r>
          </a:p>
          <a:p>
            <a:r>
              <a:rPr lang="en-US" sz="1800" b="0" i="0" dirty="0" err="1">
                <a:effectLst/>
                <a:latin typeface="Menlo"/>
              </a:rPr>
              <a:t>y_val</a:t>
            </a:r>
            <a:r>
              <a:rPr lang="en-US" sz="1800" b="0" i="0" dirty="0">
                <a:effectLst/>
                <a:latin typeface="Menlo"/>
              </a:rPr>
              <a:t> = </a:t>
            </a:r>
            <a:r>
              <a:rPr lang="en-US" sz="1800" b="0" i="0" dirty="0" err="1">
                <a:effectLst/>
                <a:latin typeface="Menlo"/>
              </a:rPr>
              <a:t>val_array</a:t>
            </a:r>
            <a:r>
              <a:rPr lang="en-US" sz="1800" b="0" i="0" dirty="0">
                <a:effectLst/>
                <a:latin typeface="Menlo"/>
              </a:rPr>
              <a:t>(:,3);</a:t>
            </a:r>
          </a:p>
          <a:p>
            <a:r>
              <a:rPr lang="en-US" sz="1800" b="0" i="0" dirty="0">
                <a:solidFill>
                  <a:srgbClr val="008013"/>
                </a:solidFill>
                <a:effectLst/>
                <a:latin typeface="Menlo"/>
              </a:rPr>
              <a:t>% declaring the MSE matrices </a:t>
            </a:r>
            <a:endParaRPr lang="en-US" sz="1800" b="0" i="0" dirty="0">
              <a:effectLst/>
              <a:latin typeface="Menlo"/>
            </a:endParaRPr>
          </a:p>
          <a:p>
            <a:r>
              <a:rPr lang="en-US" sz="1800" b="0" i="0" dirty="0" err="1">
                <a:effectLst/>
                <a:latin typeface="Menlo"/>
              </a:rPr>
              <a:t>mse_prediction_matrix</a:t>
            </a:r>
            <a:r>
              <a:rPr lang="en-US" sz="1800" b="0" i="0" dirty="0">
                <a:effectLst/>
                <a:latin typeface="Menlo"/>
              </a:rPr>
              <a:t>=zeros(</a:t>
            </a:r>
            <a:r>
              <a:rPr lang="en-US" sz="1800" b="0" i="0" dirty="0" err="1">
                <a:effectLst/>
                <a:latin typeface="Menlo"/>
              </a:rPr>
              <a:t>na_max</a:t>
            </a:r>
            <a:r>
              <a:rPr lang="en-US" sz="1800" b="0" i="0" dirty="0">
                <a:effectLst/>
                <a:latin typeface="Menlo"/>
              </a:rPr>
              <a:t>*</a:t>
            </a:r>
            <a:r>
              <a:rPr lang="en-US" sz="1800" b="0" i="0" dirty="0" err="1">
                <a:effectLst/>
                <a:latin typeface="Menlo"/>
              </a:rPr>
              <a:t>nb_max</a:t>
            </a:r>
            <a:r>
              <a:rPr lang="en-US" sz="1800" b="0" i="0" dirty="0">
                <a:effectLst/>
                <a:latin typeface="Menlo"/>
              </a:rPr>
              <a:t>, </a:t>
            </a:r>
            <a:r>
              <a:rPr lang="en-US" sz="1800" b="0" i="0" dirty="0" err="1">
                <a:effectLst/>
                <a:latin typeface="Menlo"/>
              </a:rPr>
              <a:t>m_max</a:t>
            </a:r>
            <a:r>
              <a:rPr lang="en-US" sz="1800" b="0" i="0" dirty="0">
                <a:effectLst/>
                <a:latin typeface="Menlo"/>
              </a:rPr>
              <a:t>);</a:t>
            </a:r>
          </a:p>
          <a:p>
            <a:r>
              <a:rPr lang="en-US" sz="1800" b="0" i="0" dirty="0" err="1">
                <a:effectLst/>
                <a:latin typeface="Menlo"/>
              </a:rPr>
              <a:t>mse_simulation_matrix</a:t>
            </a:r>
            <a:r>
              <a:rPr lang="en-US" sz="1800" b="0" i="0" dirty="0">
                <a:effectLst/>
                <a:latin typeface="Menlo"/>
              </a:rPr>
              <a:t>=zeros(</a:t>
            </a:r>
            <a:r>
              <a:rPr lang="en-US" sz="1800" b="0" i="0" dirty="0" err="1">
                <a:effectLst/>
                <a:latin typeface="Menlo"/>
              </a:rPr>
              <a:t>na_max</a:t>
            </a:r>
            <a:r>
              <a:rPr lang="en-US" sz="1800" b="0" i="0" dirty="0">
                <a:effectLst/>
                <a:latin typeface="Menlo"/>
              </a:rPr>
              <a:t>*</a:t>
            </a:r>
            <a:r>
              <a:rPr lang="en-US" sz="1800" b="0" i="0" dirty="0" err="1">
                <a:effectLst/>
                <a:latin typeface="Menlo"/>
              </a:rPr>
              <a:t>nb_max</a:t>
            </a:r>
            <a:r>
              <a:rPr lang="en-US" sz="1800" b="0" i="0" dirty="0">
                <a:effectLst/>
                <a:latin typeface="Menlo"/>
              </a:rPr>
              <a:t>, </a:t>
            </a:r>
            <a:r>
              <a:rPr lang="en-US" sz="1800" b="0" i="0" dirty="0" err="1">
                <a:effectLst/>
                <a:latin typeface="Menlo"/>
              </a:rPr>
              <a:t>m_max</a:t>
            </a:r>
            <a:r>
              <a:rPr lang="en-US" sz="1800" b="0" i="0" dirty="0">
                <a:effectLst/>
                <a:latin typeface="Menlo"/>
              </a:rPr>
              <a:t>);</a:t>
            </a:r>
          </a:p>
          <a:p>
            <a:r>
              <a:rPr lang="en-US" sz="1800" b="0" i="0" dirty="0" err="1">
                <a:effectLst/>
                <a:latin typeface="Menlo"/>
              </a:rPr>
              <a:t>mse_simulation_min</a:t>
            </a:r>
            <a:r>
              <a:rPr lang="en-US" sz="1800" b="0" i="0" dirty="0">
                <a:effectLst/>
                <a:latin typeface="Menlo"/>
              </a:rPr>
              <a:t>=1e200;</a:t>
            </a:r>
          </a:p>
          <a:p>
            <a:endParaRPr lang="en-US" dirty="0"/>
          </a:p>
        </p:txBody>
      </p:sp>
      <p:sp>
        <p:nvSpPr>
          <p:cNvPr id="6" name="TextBox 5">
            <a:extLst>
              <a:ext uri="{FF2B5EF4-FFF2-40B4-BE49-F238E27FC236}">
                <a16:creationId xmlns:a16="http://schemas.microsoft.com/office/drawing/2014/main" id="{065C6D9A-FEDC-17DC-3E1F-F5DFAB9C72E4}"/>
              </a:ext>
            </a:extLst>
          </p:cNvPr>
          <p:cNvSpPr txBox="1"/>
          <p:nvPr/>
        </p:nvSpPr>
        <p:spPr>
          <a:xfrm>
            <a:off x="4515438" y="84840"/>
            <a:ext cx="4298623" cy="492443"/>
          </a:xfrm>
          <a:prstGeom prst="rect">
            <a:avLst/>
          </a:prstGeom>
          <a:noFill/>
        </p:spPr>
        <p:txBody>
          <a:bodyPr wrap="square" rtlCol="0">
            <a:spAutoFit/>
          </a:bodyPr>
          <a:lstStyle/>
          <a:p>
            <a:r>
              <a:rPr lang="en-US" sz="2600" dirty="0"/>
              <a:t>Main code</a:t>
            </a:r>
          </a:p>
        </p:txBody>
      </p:sp>
    </p:spTree>
    <p:extLst>
      <p:ext uri="{BB962C8B-B14F-4D97-AF65-F5344CB8AC3E}">
        <p14:creationId xmlns:p14="http://schemas.microsoft.com/office/powerpoint/2010/main" val="11895717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77D0F31-28F1-0C50-B27F-7894089065F5}"/>
              </a:ext>
            </a:extLst>
          </p:cNvPr>
          <p:cNvSpPr txBox="1"/>
          <p:nvPr/>
        </p:nvSpPr>
        <p:spPr>
          <a:xfrm>
            <a:off x="395926" y="254524"/>
            <a:ext cx="4053526" cy="5786199"/>
          </a:xfrm>
          <a:prstGeom prst="rect">
            <a:avLst/>
          </a:prstGeom>
          <a:noFill/>
        </p:spPr>
        <p:txBody>
          <a:bodyPr wrap="square" rtlCol="0">
            <a:spAutoFit/>
          </a:bodyPr>
          <a:lstStyle/>
          <a:p>
            <a:r>
              <a:rPr lang="en-US" sz="1600" b="0" i="0" dirty="0">
                <a:solidFill>
                  <a:srgbClr val="0E00FF"/>
                </a:solidFill>
                <a:effectLst/>
                <a:latin typeface="Menlo"/>
              </a:rPr>
              <a:t>for </a:t>
            </a:r>
            <a:r>
              <a:rPr lang="en-US" sz="1600" b="0" i="0" dirty="0">
                <a:effectLst/>
                <a:latin typeface="Menlo"/>
              </a:rPr>
              <a:t>m=1:m_max</a:t>
            </a:r>
          </a:p>
          <a:p>
            <a:r>
              <a:rPr lang="en-US" sz="1600" b="0" i="0" dirty="0">
                <a:solidFill>
                  <a:srgbClr val="0E00FF"/>
                </a:solidFill>
                <a:effectLst/>
                <a:latin typeface="Menlo"/>
              </a:rPr>
              <a:t>for </a:t>
            </a:r>
            <a:r>
              <a:rPr lang="en-US" sz="1600" b="0" i="0" dirty="0" err="1">
                <a:effectLst/>
                <a:latin typeface="Menlo"/>
              </a:rPr>
              <a:t>na</a:t>
            </a:r>
            <a:r>
              <a:rPr lang="en-US" sz="1600" b="0" i="0" dirty="0">
                <a:effectLst/>
                <a:latin typeface="Menlo"/>
              </a:rPr>
              <a:t>=1:na_max</a:t>
            </a:r>
          </a:p>
          <a:p>
            <a:r>
              <a:rPr lang="en-US" sz="1600" b="0" i="0" dirty="0">
                <a:solidFill>
                  <a:srgbClr val="0E00FF"/>
                </a:solidFill>
                <a:effectLst/>
                <a:latin typeface="Menlo"/>
              </a:rPr>
              <a:t>for </a:t>
            </a:r>
            <a:r>
              <a:rPr lang="en-US" sz="1600" b="0" i="0" dirty="0" err="1">
                <a:effectLst/>
                <a:latin typeface="Menlo"/>
              </a:rPr>
              <a:t>nb</a:t>
            </a:r>
            <a:r>
              <a:rPr lang="en-US" sz="1600" b="0" i="0" dirty="0">
                <a:effectLst/>
                <a:latin typeface="Menlo"/>
              </a:rPr>
              <a:t>=1:nb_max</a:t>
            </a:r>
          </a:p>
          <a:p>
            <a:r>
              <a:rPr lang="en-US" sz="1600" b="0" i="0" dirty="0">
                <a:solidFill>
                  <a:srgbClr val="008013"/>
                </a:solidFill>
                <a:effectLst/>
                <a:latin typeface="Menlo"/>
              </a:rPr>
              <a:t>% generation the matrix with powers</a:t>
            </a:r>
            <a:endParaRPr lang="en-US" sz="1600" b="0" i="0" dirty="0">
              <a:effectLst/>
              <a:latin typeface="Menlo"/>
            </a:endParaRPr>
          </a:p>
          <a:p>
            <a:r>
              <a:rPr lang="en-US" sz="1600" b="0" i="0" dirty="0" err="1">
                <a:effectLst/>
                <a:latin typeface="Menlo"/>
              </a:rPr>
              <a:t>pow_matrix</a:t>
            </a:r>
            <a:r>
              <a:rPr lang="en-US" sz="1600" b="0" i="0" dirty="0">
                <a:effectLst/>
                <a:latin typeface="Menlo"/>
              </a:rPr>
              <a:t> = </a:t>
            </a:r>
            <a:r>
              <a:rPr lang="en-US" sz="1600" b="0" i="0" dirty="0" err="1">
                <a:effectLst/>
                <a:latin typeface="Menlo"/>
              </a:rPr>
              <a:t>powerGen</a:t>
            </a:r>
            <a:r>
              <a:rPr lang="en-US" sz="1600" b="0" i="0" dirty="0">
                <a:effectLst/>
                <a:latin typeface="Menlo"/>
              </a:rPr>
              <a:t>(</a:t>
            </a:r>
            <a:r>
              <a:rPr lang="en-US" sz="1600" b="0" i="0" dirty="0" err="1">
                <a:effectLst/>
                <a:latin typeface="Menlo"/>
              </a:rPr>
              <a:t>na+nb</a:t>
            </a:r>
            <a:r>
              <a:rPr lang="en-US" sz="1600" b="0" i="0" dirty="0">
                <a:effectLst/>
                <a:latin typeface="Menlo"/>
              </a:rPr>
              <a:t>, m);</a:t>
            </a:r>
          </a:p>
          <a:p>
            <a:r>
              <a:rPr lang="en-US" sz="1600" b="0" i="0" dirty="0">
                <a:solidFill>
                  <a:srgbClr val="008013"/>
                </a:solidFill>
                <a:effectLst/>
                <a:latin typeface="Menlo"/>
              </a:rPr>
              <a:t>% computing phi for identification data</a:t>
            </a:r>
            <a:endParaRPr lang="en-US" sz="1600" b="0" i="0" dirty="0">
              <a:effectLst/>
              <a:latin typeface="Menlo"/>
            </a:endParaRPr>
          </a:p>
          <a:p>
            <a:r>
              <a:rPr lang="en-US" sz="1600" b="0" i="0" dirty="0" err="1">
                <a:effectLst/>
                <a:latin typeface="Menlo"/>
              </a:rPr>
              <a:t>phi_id</a:t>
            </a:r>
            <a:r>
              <a:rPr lang="en-US" sz="1600" b="0" i="0" dirty="0">
                <a:effectLst/>
                <a:latin typeface="Menlo"/>
              </a:rPr>
              <a:t> = </a:t>
            </a:r>
            <a:r>
              <a:rPr lang="en-US" sz="1600" b="0" i="0" dirty="0" err="1">
                <a:effectLst/>
                <a:latin typeface="Menlo"/>
              </a:rPr>
              <a:t>compPhi</a:t>
            </a:r>
            <a:r>
              <a:rPr lang="en-US" sz="1600" b="0" i="0" dirty="0">
                <a:effectLst/>
                <a:latin typeface="Menlo"/>
              </a:rPr>
              <a:t>(</a:t>
            </a:r>
            <a:r>
              <a:rPr lang="en-US" sz="1600" b="0" i="0" dirty="0" err="1">
                <a:effectLst/>
                <a:latin typeface="Menlo"/>
              </a:rPr>
              <a:t>na</a:t>
            </a:r>
            <a:r>
              <a:rPr lang="en-US" sz="1600" b="0" i="0" dirty="0">
                <a:effectLst/>
                <a:latin typeface="Menlo"/>
              </a:rPr>
              <a:t>, </a:t>
            </a:r>
            <a:r>
              <a:rPr lang="en-US" sz="1600" b="0" i="0" dirty="0" err="1">
                <a:effectLst/>
                <a:latin typeface="Menlo"/>
              </a:rPr>
              <a:t>nb</a:t>
            </a:r>
            <a:r>
              <a:rPr lang="en-US" sz="1600" b="0" i="0" dirty="0">
                <a:effectLst/>
                <a:latin typeface="Menlo"/>
              </a:rPr>
              <a:t>, </a:t>
            </a:r>
            <a:r>
              <a:rPr lang="en-US" sz="1600" b="0" i="0" dirty="0" err="1">
                <a:effectLst/>
                <a:latin typeface="Menlo"/>
              </a:rPr>
              <a:t>u_id</a:t>
            </a:r>
            <a:r>
              <a:rPr lang="en-US" sz="1600" b="0" i="0" dirty="0">
                <a:effectLst/>
                <a:latin typeface="Menlo"/>
              </a:rPr>
              <a:t>, </a:t>
            </a:r>
            <a:r>
              <a:rPr lang="en-US" sz="1600" b="0" i="0" dirty="0" err="1">
                <a:effectLst/>
                <a:latin typeface="Menlo"/>
              </a:rPr>
              <a:t>y_id</a:t>
            </a:r>
            <a:r>
              <a:rPr lang="en-US" sz="1600" b="0" i="0" dirty="0">
                <a:effectLst/>
                <a:latin typeface="Menlo"/>
              </a:rPr>
              <a:t>, </a:t>
            </a:r>
            <a:r>
              <a:rPr lang="en-US" sz="1600" b="0" i="0" dirty="0" err="1">
                <a:effectLst/>
                <a:latin typeface="Menlo"/>
              </a:rPr>
              <a:t>pow_matrix</a:t>
            </a:r>
            <a:r>
              <a:rPr lang="en-US" sz="1600" b="0" i="0" dirty="0">
                <a:effectLst/>
                <a:latin typeface="Menlo"/>
              </a:rPr>
              <a:t>);</a:t>
            </a:r>
          </a:p>
          <a:p>
            <a:r>
              <a:rPr lang="en-US" sz="1600" b="0" i="0" dirty="0">
                <a:solidFill>
                  <a:srgbClr val="008013"/>
                </a:solidFill>
                <a:effectLst/>
                <a:latin typeface="Menlo"/>
              </a:rPr>
              <a:t>% computing theta</a:t>
            </a:r>
            <a:endParaRPr lang="en-US" sz="1600" b="0" i="0" dirty="0">
              <a:effectLst/>
              <a:latin typeface="Menlo"/>
            </a:endParaRPr>
          </a:p>
          <a:p>
            <a:r>
              <a:rPr lang="en-US" sz="1600" b="0" i="0" dirty="0">
                <a:effectLst/>
                <a:latin typeface="Menlo"/>
              </a:rPr>
              <a:t>theta = </a:t>
            </a:r>
            <a:r>
              <a:rPr lang="en-US" sz="1600" b="0" i="0" dirty="0" err="1">
                <a:effectLst/>
                <a:latin typeface="Menlo"/>
              </a:rPr>
              <a:t>phi_id</a:t>
            </a:r>
            <a:r>
              <a:rPr lang="en-US" sz="1600" b="0" i="0" dirty="0">
                <a:effectLst/>
                <a:latin typeface="Menlo"/>
              </a:rPr>
              <a:t>\</a:t>
            </a:r>
            <a:r>
              <a:rPr lang="en-US" sz="1600" b="0" i="0" dirty="0" err="1">
                <a:effectLst/>
                <a:latin typeface="Menlo"/>
              </a:rPr>
              <a:t>y_id</a:t>
            </a:r>
            <a:r>
              <a:rPr lang="en-US" sz="1600" b="0" i="0" dirty="0">
                <a:effectLst/>
                <a:latin typeface="Menlo"/>
              </a:rPr>
              <a:t>;</a:t>
            </a:r>
          </a:p>
          <a:p>
            <a:r>
              <a:rPr lang="en-US" sz="1600" b="0" i="0" dirty="0">
                <a:solidFill>
                  <a:srgbClr val="008013"/>
                </a:solidFill>
                <a:effectLst/>
                <a:latin typeface="Menlo"/>
              </a:rPr>
              <a:t>% computing phi for validation data</a:t>
            </a:r>
            <a:endParaRPr lang="en-US" sz="1600" b="0" i="0" dirty="0">
              <a:effectLst/>
              <a:latin typeface="Menlo"/>
            </a:endParaRPr>
          </a:p>
          <a:p>
            <a:r>
              <a:rPr lang="en-US" sz="1600" b="0" i="0" dirty="0" err="1">
                <a:effectLst/>
                <a:latin typeface="Menlo"/>
              </a:rPr>
              <a:t>phi_val</a:t>
            </a:r>
            <a:r>
              <a:rPr lang="en-US" sz="1600" b="0" i="0" dirty="0">
                <a:effectLst/>
                <a:latin typeface="Menlo"/>
              </a:rPr>
              <a:t> = </a:t>
            </a:r>
            <a:r>
              <a:rPr lang="en-US" sz="1600" b="0" i="0" dirty="0" err="1">
                <a:effectLst/>
                <a:latin typeface="Menlo"/>
              </a:rPr>
              <a:t>compPhi</a:t>
            </a:r>
            <a:r>
              <a:rPr lang="en-US" sz="1600" b="0" i="0" dirty="0">
                <a:effectLst/>
                <a:latin typeface="Menlo"/>
              </a:rPr>
              <a:t>(</a:t>
            </a:r>
            <a:r>
              <a:rPr lang="en-US" sz="1600" b="0" i="0" dirty="0" err="1">
                <a:effectLst/>
                <a:latin typeface="Menlo"/>
              </a:rPr>
              <a:t>na</a:t>
            </a:r>
            <a:r>
              <a:rPr lang="en-US" sz="1600" b="0" i="0" dirty="0">
                <a:effectLst/>
                <a:latin typeface="Menlo"/>
              </a:rPr>
              <a:t>, </a:t>
            </a:r>
            <a:r>
              <a:rPr lang="en-US" sz="1600" b="0" i="0" dirty="0" err="1">
                <a:effectLst/>
                <a:latin typeface="Menlo"/>
              </a:rPr>
              <a:t>nb</a:t>
            </a:r>
            <a:r>
              <a:rPr lang="en-US" sz="1600" b="0" i="0" dirty="0">
                <a:effectLst/>
                <a:latin typeface="Menlo"/>
              </a:rPr>
              <a:t>, </a:t>
            </a:r>
            <a:r>
              <a:rPr lang="en-US" sz="1600" b="0" i="0" dirty="0" err="1">
                <a:effectLst/>
                <a:latin typeface="Menlo"/>
              </a:rPr>
              <a:t>u_val</a:t>
            </a:r>
            <a:r>
              <a:rPr lang="en-US" sz="1600" b="0" i="0" dirty="0">
                <a:effectLst/>
                <a:latin typeface="Menlo"/>
              </a:rPr>
              <a:t>, </a:t>
            </a:r>
            <a:r>
              <a:rPr lang="en-US" sz="1600" b="0" i="0" dirty="0" err="1">
                <a:effectLst/>
                <a:latin typeface="Menlo"/>
              </a:rPr>
              <a:t>y_val</a:t>
            </a:r>
            <a:r>
              <a:rPr lang="en-US" sz="1600" b="0" i="0" dirty="0">
                <a:effectLst/>
                <a:latin typeface="Menlo"/>
              </a:rPr>
              <a:t>, </a:t>
            </a:r>
            <a:r>
              <a:rPr lang="en-US" sz="1600" b="0" i="0" dirty="0" err="1">
                <a:effectLst/>
                <a:latin typeface="Menlo"/>
              </a:rPr>
              <a:t>pow_matrix</a:t>
            </a:r>
            <a:r>
              <a:rPr lang="en-US" sz="1600" b="0" i="0" dirty="0">
                <a:effectLst/>
                <a:latin typeface="Menlo"/>
              </a:rPr>
              <a:t>);</a:t>
            </a:r>
          </a:p>
          <a:p>
            <a:r>
              <a:rPr lang="en-US" sz="1600" b="0" i="0" dirty="0">
                <a:solidFill>
                  <a:srgbClr val="008013"/>
                </a:solidFill>
                <a:effectLst/>
                <a:latin typeface="Menlo"/>
              </a:rPr>
              <a:t>% the one step ahead prediction for validation</a:t>
            </a:r>
            <a:endParaRPr lang="en-US" sz="1600" b="0" i="0" dirty="0">
              <a:effectLst/>
              <a:latin typeface="Menlo"/>
            </a:endParaRPr>
          </a:p>
          <a:p>
            <a:r>
              <a:rPr lang="en-US" sz="1600" b="0" i="0" dirty="0" err="1">
                <a:effectLst/>
                <a:latin typeface="Menlo"/>
              </a:rPr>
              <a:t>y_hat_val</a:t>
            </a:r>
            <a:r>
              <a:rPr lang="en-US" sz="1600" b="0" i="0" dirty="0">
                <a:effectLst/>
                <a:latin typeface="Menlo"/>
              </a:rPr>
              <a:t> = </a:t>
            </a:r>
            <a:r>
              <a:rPr lang="en-US" sz="1600" b="0" i="0" dirty="0" err="1">
                <a:effectLst/>
                <a:latin typeface="Menlo"/>
              </a:rPr>
              <a:t>phi_val</a:t>
            </a:r>
            <a:r>
              <a:rPr lang="en-US" sz="1600" b="0" i="0" dirty="0">
                <a:effectLst/>
                <a:latin typeface="Menlo"/>
              </a:rPr>
              <a:t> * theta;</a:t>
            </a:r>
          </a:p>
          <a:p>
            <a:r>
              <a:rPr lang="en-US" sz="1600" b="0" i="0" dirty="0">
                <a:solidFill>
                  <a:srgbClr val="008013"/>
                </a:solidFill>
                <a:effectLst/>
                <a:latin typeface="Menlo"/>
              </a:rPr>
              <a:t>% computing the simulation for validation</a:t>
            </a:r>
            <a:endParaRPr lang="en-US" sz="1600" b="0" i="0" dirty="0">
              <a:effectLst/>
              <a:latin typeface="Menlo"/>
            </a:endParaRPr>
          </a:p>
          <a:p>
            <a:r>
              <a:rPr lang="en-US" sz="1600" b="0" i="0" dirty="0" err="1">
                <a:effectLst/>
                <a:latin typeface="Menlo"/>
              </a:rPr>
              <a:t>y_sim_val</a:t>
            </a:r>
            <a:r>
              <a:rPr lang="en-US" sz="1600" b="0" i="0" dirty="0">
                <a:effectLst/>
                <a:latin typeface="Menlo"/>
              </a:rPr>
              <a:t> = </a:t>
            </a:r>
            <a:r>
              <a:rPr lang="en-US" sz="1600" b="0" i="0" dirty="0" err="1">
                <a:effectLst/>
                <a:latin typeface="Menlo"/>
              </a:rPr>
              <a:t>compYSim</a:t>
            </a:r>
            <a:r>
              <a:rPr lang="en-US" sz="1600" b="0" i="0" dirty="0">
                <a:effectLst/>
                <a:latin typeface="Menlo"/>
              </a:rPr>
              <a:t>(</a:t>
            </a:r>
            <a:r>
              <a:rPr lang="en-US" sz="1600" b="0" i="0" dirty="0" err="1">
                <a:effectLst/>
                <a:latin typeface="Menlo"/>
              </a:rPr>
              <a:t>na</a:t>
            </a:r>
            <a:r>
              <a:rPr lang="en-US" sz="1600" b="0" i="0" dirty="0">
                <a:effectLst/>
                <a:latin typeface="Menlo"/>
              </a:rPr>
              <a:t>, </a:t>
            </a:r>
            <a:r>
              <a:rPr lang="en-US" sz="1600" b="0" i="0" dirty="0" err="1">
                <a:effectLst/>
                <a:latin typeface="Menlo"/>
              </a:rPr>
              <a:t>nb</a:t>
            </a:r>
            <a:r>
              <a:rPr lang="en-US" sz="1600" b="0" i="0" dirty="0">
                <a:effectLst/>
                <a:latin typeface="Menlo"/>
              </a:rPr>
              <a:t>, </a:t>
            </a:r>
            <a:r>
              <a:rPr lang="en-US" sz="1600" b="0" i="0" dirty="0" err="1">
                <a:effectLst/>
                <a:latin typeface="Menlo"/>
              </a:rPr>
              <a:t>u_val</a:t>
            </a:r>
            <a:r>
              <a:rPr lang="en-US" sz="1600" b="0" i="0" dirty="0">
                <a:effectLst/>
                <a:latin typeface="Menlo"/>
              </a:rPr>
              <a:t>, </a:t>
            </a:r>
            <a:r>
              <a:rPr lang="en-US" sz="1600" b="0" i="0" dirty="0" err="1">
                <a:effectLst/>
                <a:latin typeface="Menlo"/>
              </a:rPr>
              <a:t>pow_matrix</a:t>
            </a:r>
            <a:r>
              <a:rPr lang="en-US" sz="1600" b="0" i="0" dirty="0">
                <a:effectLst/>
                <a:latin typeface="Menlo"/>
              </a:rPr>
              <a:t>, theta);</a:t>
            </a:r>
          </a:p>
          <a:p>
            <a:r>
              <a:rPr lang="en-US" sz="1600" b="0" i="0" dirty="0">
                <a:solidFill>
                  <a:srgbClr val="008013"/>
                </a:solidFill>
                <a:effectLst/>
                <a:latin typeface="Menlo"/>
              </a:rPr>
              <a:t>% computing the MSE for prediction</a:t>
            </a:r>
            <a:endParaRPr lang="en-US" sz="1600" b="0" i="0" dirty="0">
              <a:effectLst/>
              <a:latin typeface="Menlo"/>
            </a:endParaRPr>
          </a:p>
          <a:p>
            <a:r>
              <a:rPr lang="en-US" sz="1600" b="0" i="0" dirty="0" err="1">
                <a:effectLst/>
                <a:latin typeface="Menlo"/>
              </a:rPr>
              <a:t>mse_prediction</a:t>
            </a:r>
            <a:r>
              <a:rPr lang="en-US" sz="1600" b="0" i="0" dirty="0">
                <a:effectLst/>
                <a:latin typeface="Menlo"/>
              </a:rPr>
              <a:t> = </a:t>
            </a:r>
            <a:r>
              <a:rPr lang="en-US" sz="1600" b="0" i="0" dirty="0" err="1">
                <a:effectLst/>
                <a:latin typeface="Menlo"/>
              </a:rPr>
              <a:t>compMSE</a:t>
            </a:r>
            <a:r>
              <a:rPr lang="en-US" sz="1600" b="0" i="0" dirty="0">
                <a:effectLst/>
                <a:latin typeface="Menlo"/>
              </a:rPr>
              <a:t>(</a:t>
            </a:r>
            <a:r>
              <a:rPr lang="en-US" sz="1600" b="0" i="0" dirty="0" err="1">
                <a:effectLst/>
                <a:latin typeface="Menlo"/>
              </a:rPr>
              <a:t>y_hat_val</a:t>
            </a:r>
            <a:r>
              <a:rPr lang="en-US" sz="1600" b="0" i="0" dirty="0">
                <a:effectLst/>
                <a:latin typeface="Menlo"/>
              </a:rPr>
              <a:t>, </a:t>
            </a:r>
            <a:r>
              <a:rPr lang="en-US" sz="1600" b="0" i="0" dirty="0" err="1">
                <a:effectLst/>
                <a:latin typeface="Menlo"/>
              </a:rPr>
              <a:t>y_val</a:t>
            </a:r>
            <a:r>
              <a:rPr lang="en-US" sz="1600" b="0" i="0" dirty="0">
                <a:effectLst/>
                <a:latin typeface="Menlo"/>
              </a:rPr>
              <a:t>);</a:t>
            </a:r>
          </a:p>
          <a:p>
            <a:r>
              <a:rPr lang="en-US" sz="1600" b="0" i="0" dirty="0">
                <a:solidFill>
                  <a:srgbClr val="008013"/>
                </a:solidFill>
                <a:effectLst/>
                <a:latin typeface="Menlo"/>
              </a:rPr>
              <a:t>% computing the MSE for simulation</a:t>
            </a:r>
            <a:endParaRPr lang="en-US" sz="1600" b="0" i="0" dirty="0">
              <a:effectLst/>
              <a:latin typeface="Menlo"/>
            </a:endParaRPr>
          </a:p>
          <a:p>
            <a:r>
              <a:rPr lang="en-US" sz="1600" b="0" i="0" dirty="0" err="1">
                <a:effectLst/>
                <a:latin typeface="Menlo"/>
              </a:rPr>
              <a:t>mse_simulation</a:t>
            </a:r>
            <a:r>
              <a:rPr lang="en-US" sz="1600" b="0" i="0" dirty="0">
                <a:effectLst/>
                <a:latin typeface="Menlo"/>
              </a:rPr>
              <a:t> = </a:t>
            </a:r>
            <a:r>
              <a:rPr lang="en-US" sz="1600" b="0" i="0" dirty="0" err="1">
                <a:effectLst/>
                <a:latin typeface="Menlo"/>
              </a:rPr>
              <a:t>compMSE</a:t>
            </a:r>
            <a:r>
              <a:rPr lang="en-US" sz="1600" b="0" i="0" dirty="0">
                <a:effectLst/>
                <a:latin typeface="Menlo"/>
              </a:rPr>
              <a:t>(</a:t>
            </a:r>
            <a:r>
              <a:rPr lang="en-US" sz="1600" b="0" i="0" dirty="0" err="1">
                <a:effectLst/>
                <a:latin typeface="Menlo"/>
              </a:rPr>
              <a:t>y_sim_val</a:t>
            </a:r>
            <a:r>
              <a:rPr lang="en-US" sz="1600" b="0" i="0" dirty="0">
                <a:effectLst/>
                <a:latin typeface="Menlo"/>
              </a:rPr>
              <a:t>, </a:t>
            </a:r>
            <a:r>
              <a:rPr lang="en-US" sz="1600" b="0" i="0" dirty="0" err="1">
                <a:effectLst/>
                <a:latin typeface="Menlo"/>
              </a:rPr>
              <a:t>y_val</a:t>
            </a:r>
            <a:r>
              <a:rPr lang="en-US" sz="1600" b="0" i="0" dirty="0">
                <a:effectLst/>
                <a:latin typeface="Menlo"/>
              </a:rPr>
              <a:t>);</a:t>
            </a:r>
          </a:p>
          <a:p>
            <a:endParaRPr lang="en-US" dirty="0"/>
          </a:p>
        </p:txBody>
      </p:sp>
      <p:sp>
        <p:nvSpPr>
          <p:cNvPr id="5" name="TextBox 4">
            <a:extLst>
              <a:ext uri="{FF2B5EF4-FFF2-40B4-BE49-F238E27FC236}">
                <a16:creationId xmlns:a16="http://schemas.microsoft.com/office/drawing/2014/main" id="{A877C85A-8F9E-1591-F245-2990240C8FB7}"/>
              </a:ext>
            </a:extLst>
          </p:cNvPr>
          <p:cNvSpPr txBox="1"/>
          <p:nvPr/>
        </p:nvSpPr>
        <p:spPr>
          <a:xfrm>
            <a:off x="5788058" y="254524"/>
            <a:ext cx="4345757" cy="6186309"/>
          </a:xfrm>
          <a:prstGeom prst="rect">
            <a:avLst/>
          </a:prstGeom>
          <a:noFill/>
        </p:spPr>
        <p:txBody>
          <a:bodyPr wrap="square" rtlCol="0">
            <a:spAutoFit/>
          </a:bodyPr>
          <a:lstStyle/>
          <a:p>
            <a:r>
              <a:rPr lang="en-US" sz="1800" b="0" i="0" dirty="0">
                <a:solidFill>
                  <a:srgbClr val="008013"/>
                </a:solidFill>
                <a:effectLst/>
                <a:latin typeface="Menlo"/>
              </a:rPr>
              <a:t>% save the MSE values in matrices (each collum represents a value</a:t>
            </a:r>
            <a:endParaRPr lang="en-US" sz="1800" b="0" i="0" dirty="0">
              <a:effectLst/>
              <a:latin typeface="Menlo"/>
            </a:endParaRPr>
          </a:p>
          <a:p>
            <a:r>
              <a:rPr lang="en-US" sz="1800" b="0" i="0" dirty="0">
                <a:solidFill>
                  <a:srgbClr val="008013"/>
                </a:solidFill>
                <a:effectLst/>
                <a:latin typeface="Menlo"/>
              </a:rPr>
              <a:t>% of m)</a:t>
            </a:r>
            <a:endParaRPr lang="en-US" sz="1800" b="0" i="0" dirty="0">
              <a:effectLst/>
              <a:latin typeface="Menlo"/>
            </a:endParaRPr>
          </a:p>
          <a:p>
            <a:r>
              <a:rPr lang="en-US" sz="1800" b="0" i="0" dirty="0" err="1">
                <a:effectLst/>
                <a:latin typeface="Menlo"/>
              </a:rPr>
              <a:t>mse_prediction_matrix</a:t>
            </a:r>
            <a:r>
              <a:rPr lang="en-US" sz="1800" b="0" i="0" dirty="0">
                <a:effectLst/>
                <a:latin typeface="Menlo"/>
              </a:rPr>
              <a:t>((na-1)*</a:t>
            </a:r>
            <a:r>
              <a:rPr lang="en-US" sz="1800" b="0" i="0" dirty="0" err="1">
                <a:effectLst/>
                <a:latin typeface="Menlo"/>
              </a:rPr>
              <a:t>nb_max</a:t>
            </a:r>
            <a:r>
              <a:rPr lang="en-US" sz="1800" b="0" i="0" dirty="0">
                <a:effectLst/>
                <a:latin typeface="Menlo"/>
              </a:rPr>
              <a:t> + </a:t>
            </a:r>
            <a:r>
              <a:rPr lang="en-US" sz="1800" b="0" i="0" dirty="0" err="1">
                <a:effectLst/>
                <a:latin typeface="Menlo"/>
              </a:rPr>
              <a:t>nb</a:t>
            </a:r>
            <a:r>
              <a:rPr lang="en-US" sz="1800" b="0" i="0" dirty="0">
                <a:effectLst/>
                <a:latin typeface="Menlo"/>
              </a:rPr>
              <a:t>, m) = </a:t>
            </a:r>
            <a:r>
              <a:rPr lang="en-US" sz="1800" b="0" i="0" dirty="0" err="1">
                <a:effectLst/>
                <a:latin typeface="Menlo"/>
              </a:rPr>
              <a:t>mse_prediction</a:t>
            </a:r>
            <a:r>
              <a:rPr lang="en-US" sz="1800" b="0" i="0" dirty="0">
                <a:effectLst/>
                <a:latin typeface="Menlo"/>
              </a:rPr>
              <a:t>;</a:t>
            </a:r>
          </a:p>
          <a:p>
            <a:r>
              <a:rPr lang="en-US" sz="1800" b="0" i="0" dirty="0" err="1">
                <a:effectLst/>
                <a:latin typeface="Menlo"/>
              </a:rPr>
              <a:t>mse_simulation_matrix</a:t>
            </a:r>
            <a:r>
              <a:rPr lang="en-US" sz="1800" b="0" i="0" dirty="0">
                <a:effectLst/>
                <a:latin typeface="Menlo"/>
              </a:rPr>
              <a:t>((na-1)*</a:t>
            </a:r>
            <a:r>
              <a:rPr lang="en-US" sz="1800" b="0" i="0" dirty="0" err="1">
                <a:effectLst/>
                <a:latin typeface="Menlo"/>
              </a:rPr>
              <a:t>nb_max</a:t>
            </a:r>
            <a:r>
              <a:rPr lang="en-US" sz="1800" b="0" i="0" dirty="0">
                <a:effectLst/>
                <a:latin typeface="Menlo"/>
              </a:rPr>
              <a:t> + </a:t>
            </a:r>
            <a:r>
              <a:rPr lang="en-US" sz="1800" b="0" i="0" dirty="0" err="1">
                <a:effectLst/>
                <a:latin typeface="Menlo"/>
              </a:rPr>
              <a:t>nb</a:t>
            </a:r>
            <a:r>
              <a:rPr lang="en-US" sz="1800" b="0" i="0" dirty="0">
                <a:effectLst/>
                <a:latin typeface="Menlo"/>
              </a:rPr>
              <a:t>, m) = </a:t>
            </a:r>
            <a:r>
              <a:rPr lang="en-US" sz="1800" b="0" i="0" dirty="0" err="1">
                <a:effectLst/>
                <a:latin typeface="Menlo"/>
              </a:rPr>
              <a:t>mse_simulation</a:t>
            </a:r>
            <a:r>
              <a:rPr lang="en-US" sz="1800" b="0" i="0" dirty="0">
                <a:effectLst/>
                <a:latin typeface="Menlo"/>
              </a:rPr>
              <a:t>;</a:t>
            </a:r>
          </a:p>
          <a:p>
            <a:r>
              <a:rPr lang="en-US" sz="1800" b="0" i="0" dirty="0">
                <a:solidFill>
                  <a:srgbClr val="0E00FF"/>
                </a:solidFill>
                <a:effectLst/>
                <a:latin typeface="Menlo"/>
              </a:rPr>
              <a:t>if </a:t>
            </a:r>
            <a:r>
              <a:rPr lang="en-US" sz="1800" b="0" i="0" dirty="0" err="1">
                <a:effectLst/>
                <a:latin typeface="Menlo"/>
              </a:rPr>
              <a:t>mse_simulation</a:t>
            </a:r>
            <a:r>
              <a:rPr lang="en-US" sz="1800" b="0" i="0" dirty="0">
                <a:effectLst/>
                <a:latin typeface="Menlo"/>
              </a:rPr>
              <a:t>&lt;</a:t>
            </a:r>
            <a:r>
              <a:rPr lang="en-US" sz="1800" b="0" i="0" dirty="0" err="1">
                <a:effectLst/>
                <a:latin typeface="Menlo"/>
              </a:rPr>
              <a:t>mse_simulation_min</a:t>
            </a:r>
            <a:endParaRPr lang="en-US" sz="1800" b="0" i="0" dirty="0">
              <a:effectLst/>
              <a:latin typeface="Menlo"/>
            </a:endParaRPr>
          </a:p>
          <a:p>
            <a:r>
              <a:rPr lang="en-US" sz="1800" b="0" i="0" dirty="0" err="1">
                <a:effectLst/>
                <a:latin typeface="Menlo"/>
              </a:rPr>
              <a:t>mse_prediction_min</a:t>
            </a:r>
            <a:r>
              <a:rPr lang="en-US" sz="1800" b="0" i="0" dirty="0">
                <a:effectLst/>
                <a:latin typeface="Menlo"/>
              </a:rPr>
              <a:t> = </a:t>
            </a:r>
            <a:r>
              <a:rPr lang="en-US" sz="1800" b="0" i="0" dirty="0" err="1">
                <a:effectLst/>
                <a:latin typeface="Menlo"/>
              </a:rPr>
              <a:t>mse_prediction</a:t>
            </a:r>
            <a:r>
              <a:rPr lang="en-US" sz="1800" b="0" i="0" dirty="0">
                <a:effectLst/>
                <a:latin typeface="Menlo"/>
              </a:rPr>
              <a:t>;</a:t>
            </a:r>
          </a:p>
          <a:p>
            <a:r>
              <a:rPr lang="en-US" sz="1800" b="0" i="0" dirty="0" err="1">
                <a:effectLst/>
                <a:latin typeface="Menlo"/>
              </a:rPr>
              <a:t>mse_simulation_min</a:t>
            </a:r>
            <a:r>
              <a:rPr lang="en-US" sz="1800" b="0" i="0" dirty="0">
                <a:effectLst/>
                <a:latin typeface="Menlo"/>
              </a:rPr>
              <a:t> = </a:t>
            </a:r>
            <a:r>
              <a:rPr lang="en-US" sz="1800" b="0" i="0" dirty="0" err="1">
                <a:effectLst/>
                <a:latin typeface="Menlo"/>
              </a:rPr>
              <a:t>mse_simulation</a:t>
            </a:r>
            <a:r>
              <a:rPr lang="en-US" sz="1800" b="0" i="0" dirty="0">
                <a:effectLst/>
                <a:latin typeface="Menlo"/>
              </a:rPr>
              <a:t>;</a:t>
            </a:r>
          </a:p>
          <a:p>
            <a:r>
              <a:rPr lang="en-US" sz="1800" b="0" i="0" dirty="0" err="1">
                <a:effectLst/>
                <a:latin typeface="Menlo"/>
              </a:rPr>
              <a:t>na_best_fit</a:t>
            </a:r>
            <a:r>
              <a:rPr lang="en-US" sz="1800" b="0" i="0" dirty="0">
                <a:effectLst/>
                <a:latin typeface="Menlo"/>
              </a:rPr>
              <a:t> = </a:t>
            </a:r>
            <a:r>
              <a:rPr lang="en-US" sz="1800" b="0" i="0" dirty="0" err="1">
                <a:effectLst/>
                <a:latin typeface="Menlo"/>
              </a:rPr>
              <a:t>na</a:t>
            </a:r>
            <a:r>
              <a:rPr lang="en-US" sz="1800" b="0" i="0" dirty="0">
                <a:effectLst/>
                <a:latin typeface="Menlo"/>
              </a:rPr>
              <a:t>;</a:t>
            </a:r>
          </a:p>
          <a:p>
            <a:r>
              <a:rPr lang="en-US" sz="1800" b="0" i="0" dirty="0" err="1">
                <a:effectLst/>
                <a:latin typeface="Menlo"/>
              </a:rPr>
              <a:t>nb_best_fit</a:t>
            </a:r>
            <a:r>
              <a:rPr lang="en-US" sz="1800" b="0" i="0" dirty="0">
                <a:effectLst/>
                <a:latin typeface="Menlo"/>
              </a:rPr>
              <a:t> = </a:t>
            </a:r>
            <a:r>
              <a:rPr lang="en-US" sz="1800" b="0" i="0" dirty="0" err="1">
                <a:effectLst/>
                <a:latin typeface="Menlo"/>
              </a:rPr>
              <a:t>nb</a:t>
            </a:r>
            <a:r>
              <a:rPr lang="en-US" sz="1800" b="0" i="0" dirty="0">
                <a:effectLst/>
                <a:latin typeface="Menlo"/>
              </a:rPr>
              <a:t>;</a:t>
            </a:r>
          </a:p>
          <a:p>
            <a:r>
              <a:rPr lang="en-US" sz="1800" b="0" i="0" dirty="0" err="1">
                <a:effectLst/>
                <a:latin typeface="Menlo"/>
              </a:rPr>
              <a:t>m_best_fit</a:t>
            </a:r>
            <a:r>
              <a:rPr lang="en-US" sz="1800" b="0" i="0" dirty="0">
                <a:effectLst/>
                <a:latin typeface="Menlo"/>
              </a:rPr>
              <a:t> = m;</a:t>
            </a:r>
          </a:p>
          <a:p>
            <a:r>
              <a:rPr lang="en-US" sz="1800" b="0" i="0" dirty="0">
                <a:solidFill>
                  <a:srgbClr val="0E00FF"/>
                </a:solidFill>
                <a:effectLst/>
                <a:latin typeface="Menlo"/>
              </a:rPr>
              <a:t>end</a:t>
            </a:r>
            <a:endParaRPr lang="en-US" sz="1800" b="0" i="0" dirty="0">
              <a:effectLst/>
              <a:latin typeface="Menlo"/>
            </a:endParaRPr>
          </a:p>
          <a:p>
            <a:r>
              <a:rPr lang="en-US" sz="1800" b="0" i="0" dirty="0">
                <a:solidFill>
                  <a:srgbClr val="0E00FF"/>
                </a:solidFill>
                <a:effectLst/>
                <a:latin typeface="Menlo"/>
              </a:rPr>
              <a:t>end</a:t>
            </a:r>
            <a:endParaRPr lang="en-US" sz="1800" b="0" i="0" dirty="0">
              <a:effectLst/>
              <a:latin typeface="Menlo"/>
            </a:endParaRPr>
          </a:p>
          <a:p>
            <a:r>
              <a:rPr lang="en-US" sz="1800" b="0" i="0" dirty="0">
                <a:solidFill>
                  <a:srgbClr val="0E00FF"/>
                </a:solidFill>
                <a:effectLst/>
                <a:latin typeface="Menlo"/>
              </a:rPr>
              <a:t>end</a:t>
            </a:r>
            <a:endParaRPr lang="en-US" sz="1800" b="0" i="0" dirty="0">
              <a:effectLst/>
              <a:latin typeface="Menlo"/>
            </a:endParaRPr>
          </a:p>
          <a:p>
            <a:r>
              <a:rPr lang="en-US" sz="1800" b="0" i="0" dirty="0">
                <a:solidFill>
                  <a:srgbClr val="0E00FF"/>
                </a:solidFill>
                <a:effectLst/>
                <a:latin typeface="Menlo"/>
              </a:rPr>
              <a:t>end</a:t>
            </a:r>
            <a:endParaRPr lang="en-US" sz="1800" b="0" i="0" dirty="0">
              <a:effectLst/>
              <a:latin typeface="Menlo"/>
            </a:endParaRPr>
          </a:p>
          <a:p>
            <a:r>
              <a:rPr lang="en-US" sz="1800" b="0" i="0" dirty="0">
                <a:solidFill>
                  <a:srgbClr val="008013"/>
                </a:solidFill>
                <a:effectLst/>
                <a:latin typeface="Menlo"/>
              </a:rPr>
              <a:t>%get the best MSE depending on </a:t>
            </a:r>
            <a:r>
              <a:rPr lang="en-US" sz="1800" b="0" i="0" dirty="0" err="1">
                <a:solidFill>
                  <a:srgbClr val="008013"/>
                </a:solidFill>
                <a:effectLst/>
                <a:latin typeface="Menlo"/>
              </a:rPr>
              <a:t>na</a:t>
            </a:r>
            <a:r>
              <a:rPr lang="en-US" sz="1800" b="0" i="0" dirty="0">
                <a:solidFill>
                  <a:srgbClr val="008013"/>
                </a:solidFill>
                <a:effectLst/>
                <a:latin typeface="Menlo"/>
              </a:rPr>
              <a:t> and </a:t>
            </a:r>
            <a:r>
              <a:rPr lang="en-US" sz="1800" b="0" i="0" dirty="0" err="1">
                <a:solidFill>
                  <a:srgbClr val="008013"/>
                </a:solidFill>
                <a:effectLst/>
                <a:latin typeface="Menlo"/>
              </a:rPr>
              <a:t>nb</a:t>
            </a:r>
            <a:endParaRPr lang="en-US" sz="1800" b="0" i="0" dirty="0">
              <a:effectLst/>
              <a:latin typeface="Menlo"/>
            </a:endParaRPr>
          </a:p>
          <a:p>
            <a:r>
              <a:rPr lang="en-US" sz="1800" b="0" i="0" dirty="0" err="1">
                <a:effectLst/>
                <a:latin typeface="Menlo"/>
              </a:rPr>
              <a:t>na</a:t>
            </a:r>
            <a:r>
              <a:rPr lang="en-US" sz="1800" b="0" i="0" dirty="0">
                <a:effectLst/>
                <a:latin typeface="Menlo"/>
              </a:rPr>
              <a:t> = </a:t>
            </a:r>
            <a:r>
              <a:rPr lang="en-US" sz="1800" b="0" i="0" dirty="0" err="1">
                <a:effectLst/>
                <a:latin typeface="Menlo"/>
              </a:rPr>
              <a:t>na_best_fit</a:t>
            </a:r>
            <a:r>
              <a:rPr lang="en-US" sz="1800" b="0" i="0" dirty="0">
                <a:effectLst/>
                <a:latin typeface="Menlo"/>
              </a:rPr>
              <a:t>;</a:t>
            </a:r>
          </a:p>
          <a:p>
            <a:r>
              <a:rPr lang="en-US" sz="1800" b="0" i="0" dirty="0" err="1">
                <a:effectLst/>
                <a:latin typeface="Menlo"/>
              </a:rPr>
              <a:t>nb</a:t>
            </a:r>
            <a:r>
              <a:rPr lang="en-US" sz="1800" b="0" i="0" dirty="0">
                <a:effectLst/>
                <a:latin typeface="Menlo"/>
              </a:rPr>
              <a:t> = </a:t>
            </a:r>
            <a:r>
              <a:rPr lang="en-US" sz="1800" b="0" i="0" dirty="0" err="1">
                <a:effectLst/>
                <a:latin typeface="Menlo"/>
              </a:rPr>
              <a:t>nb_best_fit</a:t>
            </a:r>
            <a:r>
              <a:rPr lang="en-US" sz="1800" b="0" i="0" dirty="0">
                <a:effectLst/>
                <a:latin typeface="Menlo"/>
              </a:rPr>
              <a:t>;</a:t>
            </a:r>
          </a:p>
          <a:p>
            <a:r>
              <a:rPr lang="en-US" sz="1800" b="0" i="0" dirty="0">
                <a:effectLst/>
                <a:latin typeface="Menlo"/>
              </a:rPr>
              <a:t>m = </a:t>
            </a:r>
            <a:r>
              <a:rPr lang="en-US" sz="1800" b="0" i="0" dirty="0" err="1">
                <a:effectLst/>
                <a:latin typeface="Menlo"/>
              </a:rPr>
              <a:t>m_best_fit</a:t>
            </a:r>
            <a:r>
              <a:rPr lang="en-US" sz="1800" b="0" i="0" dirty="0">
                <a:effectLst/>
                <a:latin typeface="Menlo"/>
              </a:rPr>
              <a:t>;</a:t>
            </a:r>
          </a:p>
          <a:p>
            <a:endParaRPr lang="en-US" dirty="0"/>
          </a:p>
        </p:txBody>
      </p:sp>
    </p:spTree>
    <p:extLst>
      <p:ext uri="{BB962C8B-B14F-4D97-AF65-F5344CB8AC3E}">
        <p14:creationId xmlns:p14="http://schemas.microsoft.com/office/powerpoint/2010/main" val="8504188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002AC1C-0B4D-1BDE-D479-7CA96008D596}"/>
              </a:ext>
            </a:extLst>
          </p:cNvPr>
          <p:cNvSpPr txBox="1"/>
          <p:nvPr/>
        </p:nvSpPr>
        <p:spPr>
          <a:xfrm>
            <a:off x="207390" y="933253"/>
            <a:ext cx="4854804" cy="5355312"/>
          </a:xfrm>
          <a:prstGeom prst="rect">
            <a:avLst/>
          </a:prstGeom>
          <a:noFill/>
        </p:spPr>
        <p:txBody>
          <a:bodyPr wrap="square" rtlCol="0">
            <a:spAutoFit/>
          </a:bodyPr>
          <a:lstStyle/>
          <a:p>
            <a:r>
              <a:rPr lang="en-US" sz="1800" b="0" i="0" dirty="0">
                <a:solidFill>
                  <a:srgbClr val="008013"/>
                </a:solidFill>
                <a:effectLst/>
                <a:latin typeface="Menlo"/>
              </a:rPr>
              <a:t>% generation the matrix with powers</a:t>
            </a:r>
            <a:endParaRPr lang="en-US" sz="1800" b="0" i="0" dirty="0">
              <a:effectLst/>
              <a:latin typeface="Menlo"/>
            </a:endParaRPr>
          </a:p>
          <a:p>
            <a:r>
              <a:rPr lang="en-US" sz="1800" b="0" i="0" dirty="0" err="1">
                <a:effectLst/>
                <a:latin typeface="Menlo"/>
              </a:rPr>
              <a:t>pow_matrix</a:t>
            </a:r>
            <a:r>
              <a:rPr lang="en-US" sz="1800" b="0" i="0" dirty="0">
                <a:effectLst/>
                <a:latin typeface="Menlo"/>
              </a:rPr>
              <a:t> = </a:t>
            </a:r>
            <a:r>
              <a:rPr lang="en-US" sz="1800" b="0" i="0" dirty="0" err="1">
                <a:effectLst/>
                <a:latin typeface="Menlo"/>
              </a:rPr>
              <a:t>powerGen</a:t>
            </a:r>
            <a:r>
              <a:rPr lang="en-US" sz="1800" b="0" i="0" dirty="0">
                <a:effectLst/>
                <a:latin typeface="Menlo"/>
              </a:rPr>
              <a:t>(</a:t>
            </a:r>
            <a:r>
              <a:rPr lang="en-US" sz="1800" b="0" i="0" dirty="0" err="1">
                <a:effectLst/>
                <a:latin typeface="Menlo"/>
              </a:rPr>
              <a:t>na+nb</a:t>
            </a:r>
            <a:r>
              <a:rPr lang="en-US" sz="1800" b="0" i="0" dirty="0">
                <a:effectLst/>
                <a:latin typeface="Menlo"/>
              </a:rPr>
              <a:t>, m);</a:t>
            </a:r>
          </a:p>
          <a:p>
            <a:r>
              <a:rPr lang="en-US" sz="1800" b="0" i="0" dirty="0" err="1">
                <a:effectLst/>
                <a:latin typeface="Menlo"/>
              </a:rPr>
              <a:t>phi_id</a:t>
            </a:r>
            <a:r>
              <a:rPr lang="en-US" sz="1800" b="0" i="0" dirty="0">
                <a:effectLst/>
                <a:latin typeface="Menlo"/>
              </a:rPr>
              <a:t> = </a:t>
            </a:r>
            <a:r>
              <a:rPr lang="en-US" sz="1800" b="0" i="0" dirty="0" err="1">
                <a:effectLst/>
                <a:latin typeface="Menlo"/>
              </a:rPr>
              <a:t>compPhi</a:t>
            </a:r>
            <a:r>
              <a:rPr lang="en-US" sz="1800" b="0" i="0" dirty="0">
                <a:effectLst/>
                <a:latin typeface="Menlo"/>
              </a:rPr>
              <a:t>(</a:t>
            </a:r>
            <a:r>
              <a:rPr lang="en-US" sz="1800" b="0" i="0" dirty="0" err="1">
                <a:effectLst/>
                <a:latin typeface="Menlo"/>
              </a:rPr>
              <a:t>na</a:t>
            </a:r>
            <a:r>
              <a:rPr lang="en-US" sz="1800" b="0" i="0" dirty="0">
                <a:effectLst/>
                <a:latin typeface="Menlo"/>
              </a:rPr>
              <a:t>, </a:t>
            </a:r>
            <a:r>
              <a:rPr lang="en-US" sz="1800" b="0" i="0" dirty="0" err="1">
                <a:effectLst/>
                <a:latin typeface="Menlo"/>
              </a:rPr>
              <a:t>nb</a:t>
            </a:r>
            <a:r>
              <a:rPr lang="en-US" sz="1800" b="0" i="0" dirty="0">
                <a:effectLst/>
                <a:latin typeface="Menlo"/>
              </a:rPr>
              <a:t>, </a:t>
            </a:r>
            <a:r>
              <a:rPr lang="en-US" sz="1800" b="0" i="0" dirty="0" err="1">
                <a:effectLst/>
                <a:latin typeface="Menlo"/>
              </a:rPr>
              <a:t>u_id</a:t>
            </a:r>
            <a:r>
              <a:rPr lang="en-US" sz="1800" b="0" i="0" dirty="0">
                <a:effectLst/>
                <a:latin typeface="Menlo"/>
              </a:rPr>
              <a:t>, </a:t>
            </a:r>
            <a:r>
              <a:rPr lang="en-US" sz="1800" b="0" i="0" dirty="0" err="1">
                <a:effectLst/>
                <a:latin typeface="Menlo"/>
              </a:rPr>
              <a:t>y_id</a:t>
            </a:r>
            <a:r>
              <a:rPr lang="en-US" sz="1800" b="0" i="0" dirty="0">
                <a:effectLst/>
                <a:latin typeface="Menlo"/>
              </a:rPr>
              <a:t>, </a:t>
            </a:r>
            <a:r>
              <a:rPr lang="en-US" sz="1800" b="0" i="0" dirty="0" err="1">
                <a:effectLst/>
                <a:latin typeface="Menlo"/>
              </a:rPr>
              <a:t>pow_matrix</a:t>
            </a:r>
            <a:r>
              <a:rPr lang="en-US" sz="1800" b="0" i="0" dirty="0">
                <a:effectLst/>
                <a:latin typeface="Menlo"/>
              </a:rPr>
              <a:t>);</a:t>
            </a:r>
          </a:p>
          <a:p>
            <a:r>
              <a:rPr lang="en-US" sz="1800" b="0" i="0" dirty="0">
                <a:solidFill>
                  <a:srgbClr val="008013"/>
                </a:solidFill>
                <a:effectLst/>
                <a:latin typeface="Menlo"/>
              </a:rPr>
              <a:t>% computing theta</a:t>
            </a:r>
            <a:endParaRPr lang="en-US" sz="1800" b="0" i="0" dirty="0">
              <a:effectLst/>
              <a:latin typeface="Menlo"/>
            </a:endParaRPr>
          </a:p>
          <a:p>
            <a:r>
              <a:rPr lang="en-US" sz="1800" b="0" i="0" dirty="0">
                <a:effectLst/>
                <a:latin typeface="Menlo"/>
              </a:rPr>
              <a:t>theta = </a:t>
            </a:r>
            <a:r>
              <a:rPr lang="en-US" sz="1800" b="0" i="0" dirty="0" err="1">
                <a:effectLst/>
                <a:latin typeface="Menlo"/>
              </a:rPr>
              <a:t>phi_id</a:t>
            </a:r>
            <a:r>
              <a:rPr lang="en-US" sz="1800" b="0" i="0" dirty="0">
                <a:effectLst/>
                <a:latin typeface="Menlo"/>
              </a:rPr>
              <a:t>\</a:t>
            </a:r>
            <a:r>
              <a:rPr lang="en-US" sz="1800" b="0" i="0" dirty="0" err="1">
                <a:effectLst/>
                <a:latin typeface="Menlo"/>
              </a:rPr>
              <a:t>y_id</a:t>
            </a:r>
            <a:r>
              <a:rPr lang="en-US" sz="1800" b="0" i="0" dirty="0">
                <a:effectLst/>
                <a:latin typeface="Menlo"/>
              </a:rPr>
              <a:t>;</a:t>
            </a:r>
          </a:p>
          <a:p>
            <a:r>
              <a:rPr lang="en-US" sz="1800" b="0" i="0" dirty="0">
                <a:solidFill>
                  <a:srgbClr val="008013"/>
                </a:solidFill>
                <a:effectLst/>
                <a:latin typeface="Menlo"/>
              </a:rPr>
              <a:t>% computing phi for validation data</a:t>
            </a:r>
            <a:endParaRPr lang="en-US" sz="1800" b="0" i="0" dirty="0">
              <a:effectLst/>
              <a:latin typeface="Menlo"/>
            </a:endParaRPr>
          </a:p>
          <a:p>
            <a:r>
              <a:rPr lang="en-US" sz="1800" b="0" i="0" dirty="0" err="1">
                <a:effectLst/>
                <a:latin typeface="Menlo"/>
              </a:rPr>
              <a:t>phi_val</a:t>
            </a:r>
            <a:r>
              <a:rPr lang="en-US" sz="1800" b="0" i="0" dirty="0">
                <a:effectLst/>
                <a:latin typeface="Menlo"/>
              </a:rPr>
              <a:t> = </a:t>
            </a:r>
            <a:r>
              <a:rPr lang="en-US" sz="1800" b="0" i="0" dirty="0" err="1">
                <a:effectLst/>
                <a:latin typeface="Menlo"/>
              </a:rPr>
              <a:t>compPhi</a:t>
            </a:r>
            <a:r>
              <a:rPr lang="en-US" sz="1800" b="0" i="0" dirty="0">
                <a:effectLst/>
                <a:latin typeface="Menlo"/>
              </a:rPr>
              <a:t>(</a:t>
            </a:r>
            <a:r>
              <a:rPr lang="en-US" sz="1800" b="0" i="0" dirty="0" err="1">
                <a:effectLst/>
                <a:latin typeface="Menlo"/>
              </a:rPr>
              <a:t>na</a:t>
            </a:r>
            <a:r>
              <a:rPr lang="en-US" sz="1800" b="0" i="0" dirty="0">
                <a:effectLst/>
                <a:latin typeface="Menlo"/>
              </a:rPr>
              <a:t>, </a:t>
            </a:r>
            <a:r>
              <a:rPr lang="en-US" sz="1800" b="0" i="0" dirty="0" err="1">
                <a:effectLst/>
                <a:latin typeface="Menlo"/>
              </a:rPr>
              <a:t>nb</a:t>
            </a:r>
            <a:r>
              <a:rPr lang="en-US" sz="1800" b="0" i="0" dirty="0">
                <a:effectLst/>
                <a:latin typeface="Menlo"/>
              </a:rPr>
              <a:t>, </a:t>
            </a:r>
            <a:r>
              <a:rPr lang="en-US" sz="1800" b="0" i="0" dirty="0" err="1">
                <a:effectLst/>
                <a:latin typeface="Menlo"/>
              </a:rPr>
              <a:t>u_val</a:t>
            </a:r>
            <a:r>
              <a:rPr lang="en-US" sz="1800" b="0" i="0" dirty="0">
                <a:effectLst/>
                <a:latin typeface="Menlo"/>
              </a:rPr>
              <a:t>, </a:t>
            </a:r>
            <a:r>
              <a:rPr lang="en-US" sz="1800" b="0" i="0" dirty="0" err="1">
                <a:effectLst/>
                <a:latin typeface="Menlo"/>
              </a:rPr>
              <a:t>y_val</a:t>
            </a:r>
            <a:r>
              <a:rPr lang="en-US" sz="1800" b="0" i="0" dirty="0">
                <a:effectLst/>
                <a:latin typeface="Menlo"/>
              </a:rPr>
              <a:t>, </a:t>
            </a:r>
            <a:r>
              <a:rPr lang="en-US" sz="1800" b="0" i="0" dirty="0" err="1">
                <a:effectLst/>
                <a:latin typeface="Menlo"/>
              </a:rPr>
              <a:t>pow_matrix</a:t>
            </a:r>
            <a:r>
              <a:rPr lang="en-US" sz="1800" b="0" i="0" dirty="0">
                <a:effectLst/>
                <a:latin typeface="Menlo"/>
              </a:rPr>
              <a:t>);</a:t>
            </a:r>
          </a:p>
          <a:p>
            <a:r>
              <a:rPr lang="en-US" sz="1800" b="0" i="0" dirty="0">
                <a:solidFill>
                  <a:srgbClr val="008013"/>
                </a:solidFill>
                <a:effectLst/>
                <a:latin typeface="Menlo"/>
              </a:rPr>
              <a:t>% the one step ahead prediction for validation</a:t>
            </a:r>
            <a:endParaRPr lang="en-US" sz="1800" b="0" i="0" dirty="0">
              <a:effectLst/>
              <a:latin typeface="Menlo"/>
            </a:endParaRPr>
          </a:p>
          <a:p>
            <a:r>
              <a:rPr lang="en-US" sz="1800" b="0" i="0" dirty="0" err="1">
                <a:effectLst/>
                <a:latin typeface="Menlo"/>
              </a:rPr>
              <a:t>y_hat_val</a:t>
            </a:r>
            <a:r>
              <a:rPr lang="en-US" sz="1800" b="0" i="0" dirty="0">
                <a:effectLst/>
                <a:latin typeface="Menlo"/>
              </a:rPr>
              <a:t> = </a:t>
            </a:r>
            <a:r>
              <a:rPr lang="en-US" sz="1800" b="0" i="0" dirty="0" err="1">
                <a:effectLst/>
                <a:latin typeface="Menlo"/>
              </a:rPr>
              <a:t>phi_val</a:t>
            </a:r>
            <a:r>
              <a:rPr lang="en-US" sz="1800" b="0" i="0" dirty="0">
                <a:effectLst/>
                <a:latin typeface="Menlo"/>
              </a:rPr>
              <a:t> * theta;</a:t>
            </a:r>
          </a:p>
          <a:p>
            <a:r>
              <a:rPr lang="en-US" sz="1800" b="0" i="0" dirty="0">
                <a:solidFill>
                  <a:srgbClr val="008013"/>
                </a:solidFill>
                <a:effectLst/>
                <a:latin typeface="Menlo"/>
              </a:rPr>
              <a:t>% computing the simulation for validation</a:t>
            </a:r>
            <a:endParaRPr lang="en-US" sz="1800" b="0" i="0" dirty="0">
              <a:effectLst/>
              <a:latin typeface="Menlo"/>
            </a:endParaRPr>
          </a:p>
          <a:p>
            <a:r>
              <a:rPr lang="en-US" sz="1800" b="0" i="0" dirty="0" err="1">
                <a:effectLst/>
                <a:latin typeface="Menlo"/>
              </a:rPr>
              <a:t>y_sim_val</a:t>
            </a:r>
            <a:r>
              <a:rPr lang="en-US" sz="1800" b="0" i="0" dirty="0">
                <a:effectLst/>
                <a:latin typeface="Menlo"/>
              </a:rPr>
              <a:t> = </a:t>
            </a:r>
            <a:r>
              <a:rPr lang="en-US" sz="1800" b="0" i="0" dirty="0" err="1">
                <a:effectLst/>
                <a:latin typeface="Menlo"/>
              </a:rPr>
              <a:t>compYSim</a:t>
            </a:r>
            <a:r>
              <a:rPr lang="en-US" sz="1800" b="0" i="0" dirty="0">
                <a:effectLst/>
                <a:latin typeface="Menlo"/>
              </a:rPr>
              <a:t>(</a:t>
            </a:r>
            <a:r>
              <a:rPr lang="en-US" sz="1800" b="0" i="0" dirty="0" err="1">
                <a:effectLst/>
                <a:latin typeface="Menlo"/>
              </a:rPr>
              <a:t>na</a:t>
            </a:r>
            <a:r>
              <a:rPr lang="en-US" sz="1800" b="0" i="0" dirty="0">
                <a:effectLst/>
                <a:latin typeface="Menlo"/>
              </a:rPr>
              <a:t>, </a:t>
            </a:r>
            <a:r>
              <a:rPr lang="en-US" sz="1800" b="0" i="0" dirty="0" err="1">
                <a:effectLst/>
                <a:latin typeface="Menlo"/>
              </a:rPr>
              <a:t>nb</a:t>
            </a:r>
            <a:r>
              <a:rPr lang="en-US" sz="1800" b="0" i="0" dirty="0">
                <a:effectLst/>
                <a:latin typeface="Menlo"/>
              </a:rPr>
              <a:t>, </a:t>
            </a:r>
            <a:r>
              <a:rPr lang="en-US" sz="1800" b="0" i="0" dirty="0" err="1">
                <a:effectLst/>
                <a:latin typeface="Menlo"/>
              </a:rPr>
              <a:t>u_val</a:t>
            </a:r>
            <a:r>
              <a:rPr lang="en-US" sz="1800" b="0" i="0" dirty="0">
                <a:effectLst/>
                <a:latin typeface="Menlo"/>
              </a:rPr>
              <a:t>, </a:t>
            </a:r>
            <a:r>
              <a:rPr lang="en-US" sz="1800" b="0" i="0" dirty="0" err="1">
                <a:effectLst/>
                <a:latin typeface="Menlo"/>
              </a:rPr>
              <a:t>pow_matrix</a:t>
            </a:r>
            <a:r>
              <a:rPr lang="en-US" sz="1800" b="0" i="0" dirty="0">
                <a:effectLst/>
                <a:latin typeface="Menlo"/>
              </a:rPr>
              <a:t>, theta);</a:t>
            </a:r>
          </a:p>
          <a:p>
            <a:r>
              <a:rPr lang="en-US" sz="1800" b="0" i="0" dirty="0">
                <a:solidFill>
                  <a:srgbClr val="008013"/>
                </a:solidFill>
                <a:effectLst/>
                <a:latin typeface="Menlo"/>
              </a:rPr>
              <a:t>% computing the simulation for identification</a:t>
            </a:r>
            <a:endParaRPr lang="en-US" sz="1800" b="0" i="0" dirty="0">
              <a:effectLst/>
              <a:latin typeface="Menlo"/>
            </a:endParaRPr>
          </a:p>
          <a:p>
            <a:r>
              <a:rPr lang="en-US" sz="1800" b="0" i="0" dirty="0" err="1">
                <a:effectLst/>
                <a:latin typeface="Menlo"/>
              </a:rPr>
              <a:t>y_sim_id</a:t>
            </a:r>
            <a:r>
              <a:rPr lang="en-US" sz="1800" b="0" i="0" dirty="0">
                <a:effectLst/>
                <a:latin typeface="Menlo"/>
              </a:rPr>
              <a:t> = </a:t>
            </a:r>
            <a:r>
              <a:rPr lang="en-US" sz="1800" b="0" i="0" dirty="0" err="1">
                <a:effectLst/>
                <a:latin typeface="Menlo"/>
              </a:rPr>
              <a:t>compYSim</a:t>
            </a:r>
            <a:r>
              <a:rPr lang="en-US" sz="1800" b="0" i="0" dirty="0">
                <a:effectLst/>
                <a:latin typeface="Menlo"/>
              </a:rPr>
              <a:t>(</a:t>
            </a:r>
            <a:r>
              <a:rPr lang="en-US" sz="1800" b="0" i="0" dirty="0" err="1">
                <a:effectLst/>
                <a:latin typeface="Menlo"/>
              </a:rPr>
              <a:t>na</a:t>
            </a:r>
            <a:r>
              <a:rPr lang="en-US" sz="1800" b="0" i="0" dirty="0">
                <a:effectLst/>
                <a:latin typeface="Menlo"/>
              </a:rPr>
              <a:t>, </a:t>
            </a:r>
            <a:r>
              <a:rPr lang="en-US" sz="1800" b="0" i="0" dirty="0" err="1">
                <a:effectLst/>
                <a:latin typeface="Menlo"/>
              </a:rPr>
              <a:t>nb</a:t>
            </a:r>
            <a:r>
              <a:rPr lang="en-US" sz="1800" b="0" i="0" dirty="0">
                <a:effectLst/>
                <a:latin typeface="Menlo"/>
              </a:rPr>
              <a:t>, </a:t>
            </a:r>
            <a:r>
              <a:rPr lang="en-US" sz="1800" b="0" i="0" dirty="0" err="1">
                <a:effectLst/>
                <a:latin typeface="Menlo"/>
              </a:rPr>
              <a:t>u_id</a:t>
            </a:r>
            <a:r>
              <a:rPr lang="en-US" sz="1800" b="0" i="0" dirty="0">
                <a:effectLst/>
                <a:latin typeface="Menlo"/>
              </a:rPr>
              <a:t>, </a:t>
            </a:r>
            <a:r>
              <a:rPr lang="en-US" sz="1800" b="0" i="0" dirty="0" err="1">
                <a:effectLst/>
                <a:latin typeface="Menlo"/>
              </a:rPr>
              <a:t>pow_matrix</a:t>
            </a:r>
            <a:r>
              <a:rPr lang="en-US" sz="1800" b="0" i="0" dirty="0">
                <a:effectLst/>
                <a:latin typeface="Menlo"/>
              </a:rPr>
              <a:t>, theta);</a:t>
            </a:r>
          </a:p>
          <a:p>
            <a:r>
              <a:rPr lang="en-US" sz="1800" b="0" i="0" dirty="0">
                <a:solidFill>
                  <a:srgbClr val="008013"/>
                </a:solidFill>
                <a:effectLst/>
                <a:latin typeface="Menlo"/>
              </a:rPr>
              <a:t>% the one step ahead prediction for identification</a:t>
            </a:r>
            <a:endParaRPr lang="en-US" sz="1800" b="0" i="0" dirty="0">
              <a:effectLst/>
              <a:latin typeface="Menlo"/>
            </a:endParaRPr>
          </a:p>
          <a:p>
            <a:r>
              <a:rPr lang="en-US" sz="1800" b="0" i="0" dirty="0" err="1">
                <a:effectLst/>
                <a:latin typeface="Menlo"/>
              </a:rPr>
              <a:t>y_hat_id</a:t>
            </a:r>
            <a:r>
              <a:rPr lang="en-US" sz="1800" b="0" i="0" dirty="0">
                <a:effectLst/>
                <a:latin typeface="Menlo"/>
              </a:rPr>
              <a:t> = </a:t>
            </a:r>
            <a:r>
              <a:rPr lang="en-US" sz="1800" b="0" i="0" dirty="0" err="1">
                <a:effectLst/>
                <a:latin typeface="Menlo"/>
              </a:rPr>
              <a:t>phi_id</a:t>
            </a:r>
            <a:r>
              <a:rPr lang="en-US" sz="1800" b="0" i="0" dirty="0">
                <a:effectLst/>
                <a:latin typeface="Menlo"/>
              </a:rPr>
              <a:t> * theta;</a:t>
            </a:r>
          </a:p>
          <a:p>
            <a:endParaRPr lang="en-US" dirty="0"/>
          </a:p>
        </p:txBody>
      </p:sp>
      <p:sp>
        <p:nvSpPr>
          <p:cNvPr id="5" name="TextBox 4">
            <a:extLst>
              <a:ext uri="{FF2B5EF4-FFF2-40B4-BE49-F238E27FC236}">
                <a16:creationId xmlns:a16="http://schemas.microsoft.com/office/drawing/2014/main" id="{7B19B25B-FBC5-3160-4491-724BCA7A9498}"/>
              </a:ext>
            </a:extLst>
          </p:cNvPr>
          <p:cNvSpPr txBox="1"/>
          <p:nvPr/>
        </p:nvSpPr>
        <p:spPr>
          <a:xfrm>
            <a:off x="6096000" y="102256"/>
            <a:ext cx="5627802" cy="7017306"/>
          </a:xfrm>
          <a:prstGeom prst="rect">
            <a:avLst/>
          </a:prstGeom>
          <a:noFill/>
        </p:spPr>
        <p:txBody>
          <a:bodyPr wrap="square" rtlCol="0">
            <a:spAutoFit/>
          </a:bodyPr>
          <a:lstStyle/>
          <a:p>
            <a:r>
              <a:rPr lang="en-US" sz="1800" b="0" i="0" dirty="0">
                <a:solidFill>
                  <a:srgbClr val="008013"/>
                </a:solidFill>
                <a:effectLst/>
                <a:latin typeface="Menlo"/>
              </a:rPr>
              <a:t>% computing the MSE for prediction</a:t>
            </a:r>
            <a:endParaRPr lang="en-US" sz="1800" b="0" i="0" dirty="0">
              <a:effectLst/>
              <a:latin typeface="Menlo"/>
            </a:endParaRPr>
          </a:p>
          <a:p>
            <a:r>
              <a:rPr lang="en-US" sz="1800" b="0" i="0" dirty="0" err="1">
                <a:effectLst/>
                <a:latin typeface="Menlo"/>
              </a:rPr>
              <a:t>mse_prediction_id</a:t>
            </a:r>
            <a:r>
              <a:rPr lang="en-US" sz="1800" b="0" i="0" dirty="0">
                <a:effectLst/>
                <a:latin typeface="Menlo"/>
              </a:rPr>
              <a:t> = </a:t>
            </a:r>
            <a:r>
              <a:rPr lang="en-US" sz="1800" b="0" i="0" dirty="0" err="1">
                <a:effectLst/>
                <a:latin typeface="Menlo"/>
              </a:rPr>
              <a:t>compMSE</a:t>
            </a:r>
            <a:r>
              <a:rPr lang="en-US" sz="1800" b="0" i="0" dirty="0">
                <a:effectLst/>
                <a:latin typeface="Menlo"/>
              </a:rPr>
              <a:t>(</a:t>
            </a:r>
            <a:r>
              <a:rPr lang="en-US" sz="1800" b="0" i="0" dirty="0" err="1">
                <a:effectLst/>
                <a:latin typeface="Menlo"/>
              </a:rPr>
              <a:t>y_hat_id</a:t>
            </a:r>
            <a:r>
              <a:rPr lang="en-US" sz="1800" b="0" i="0" dirty="0">
                <a:effectLst/>
                <a:latin typeface="Menlo"/>
              </a:rPr>
              <a:t>, </a:t>
            </a:r>
            <a:r>
              <a:rPr lang="en-US" sz="1800" b="0" i="0" dirty="0" err="1">
                <a:effectLst/>
                <a:latin typeface="Menlo"/>
              </a:rPr>
              <a:t>y_id</a:t>
            </a:r>
            <a:r>
              <a:rPr lang="en-US" sz="1800" b="0" i="0" dirty="0">
                <a:effectLst/>
                <a:latin typeface="Menlo"/>
              </a:rPr>
              <a:t>);</a:t>
            </a:r>
          </a:p>
          <a:p>
            <a:r>
              <a:rPr lang="en-US" sz="1800" b="0" i="0" dirty="0">
                <a:solidFill>
                  <a:srgbClr val="008013"/>
                </a:solidFill>
                <a:effectLst/>
                <a:latin typeface="Menlo"/>
              </a:rPr>
              <a:t>% computing the MSE for simulation</a:t>
            </a:r>
            <a:endParaRPr lang="en-US" sz="1800" b="0" i="0" dirty="0">
              <a:effectLst/>
              <a:latin typeface="Menlo"/>
            </a:endParaRPr>
          </a:p>
          <a:p>
            <a:r>
              <a:rPr lang="en-US" sz="1800" b="0" i="0" dirty="0" err="1">
                <a:effectLst/>
                <a:latin typeface="Menlo"/>
              </a:rPr>
              <a:t>mse_simulation_id</a:t>
            </a:r>
            <a:r>
              <a:rPr lang="en-US" sz="1800" b="0" i="0" dirty="0">
                <a:effectLst/>
                <a:latin typeface="Menlo"/>
              </a:rPr>
              <a:t> = </a:t>
            </a:r>
            <a:r>
              <a:rPr lang="en-US" sz="1800" b="0" i="0" dirty="0" err="1">
                <a:effectLst/>
                <a:latin typeface="Menlo"/>
              </a:rPr>
              <a:t>compMSE</a:t>
            </a:r>
            <a:r>
              <a:rPr lang="en-US" sz="1800" b="0" i="0" dirty="0">
                <a:effectLst/>
                <a:latin typeface="Menlo"/>
              </a:rPr>
              <a:t>(</a:t>
            </a:r>
            <a:r>
              <a:rPr lang="en-US" sz="1800" b="0" i="0" dirty="0" err="1">
                <a:effectLst/>
                <a:latin typeface="Menlo"/>
              </a:rPr>
              <a:t>y_sim_id</a:t>
            </a:r>
            <a:r>
              <a:rPr lang="en-US" sz="1800" b="0" i="0" dirty="0">
                <a:effectLst/>
                <a:latin typeface="Menlo"/>
              </a:rPr>
              <a:t>, </a:t>
            </a:r>
            <a:r>
              <a:rPr lang="en-US" sz="1800" b="0" i="0" dirty="0" err="1">
                <a:effectLst/>
                <a:latin typeface="Menlo"/>
              </a:rPr>
              <a:t>y_id</a:t>
            </a:r>
            <a:r>
              <a:rPr lang="en-US" sz="1800" b="0" i="0" dirty="0">
                <a:effectLst/>
                <a:latin typeface="Menlo"/>
              </a:rPr>
              <a:t>);</a:t>
            </a:r>
          </a:p>
          <a:p>
            <a:r>
              <a:rPr lang="en-US" sz="1800" b="0" i="0" dirty="0">
                <a:effectLst/>
                <a:latin typeface="Menlo"/>
              </a:rPr>
              <a:t>f1 = figure;</a:t>
            </a:r>
          </a:p>
          <a:p>
            <a:r>
              <a:rPr lang="en-US" sz="1800" b="0" i="0" dirty="0" err="1">
                <a:effectLst/>
                <a:latin typeface="Menlo"/>
              </a:rPr>
              <a:t>movegui</a:t>
            </a:r>
            <a:r>
              <a:rPr lang="en-US" sz="1800" b="0" i="0" dirty="0">
                <a:effectLst/>
                <a:latin typeface="Menlo"/>
              </a:rPr>
              <a:t>(f1, </a:t>
            </a:r>
            <a:r>
              <a:rPr lang="en-US" sz="1800" b="0" i="0" dirty="0">
                <a:solidFill>
                  <a:srgbClr val="A709F5"/>
                </a:solidFill>
                <a:effectLst/>
                <a:latin typeface="Menlo"/>
              </a:rPr>
              <a:t>'northwest'</a:t>
            </a:r>
            <a:r>
              <a:rPr lang="en-US" sz="1800" b="0" i="0" dirty="0">
                <a:effectLst/>
                <a:latin typeface="Menlo"/>
              </a:rPr>
              <a:t>);</a:t>
            </a:r>
          </a:p>
          <a:p>
            <a:r>
              <a:rPr lang="en-US" sz="1800" b="0" i="0" dirty="0" err="1">
                <a:effectLst/>
                <a:latin typeface="Menlo"/>
              </a:rPr>
              <a:t>id_hat</a:t>
            </a:r>
            <a:r>
              <a:rPr lang="en-US" sz="1800" b="0" i="0" dirty="0">
                <a:effectLst/>
                <a:latin typeface="Menlo"/>
              </a:rPr>
              <a:t> = </a:t>
            </a:r>
            <a:r>
              <a:rPr lang="en-US" sz="1800" b="0" i="0" dirty="0" err="1">
                <a:effectLst/>
                <a:latin typeface="Menlo"/>
              </a:rPr>
              <a:t>iddata</a:t>
            </a:r>
            <a:r>
              <a:rPr lang="en-US" sz="1800" b="0" i="0" dirty="0">
                <a:effectLst/>
                <a:latin typeface="Menlo"/>
              </a:rPr>
              <a:t>(</a:t>
            </a:r>
            <a:r>
              <a:rPr lang="en-US" sz="1800" b="0" i="0" dirty="0" err="1">
                <a:effectLst/>
                <a:latin typeface="Menlo"/>
              </a:rPr>
              <a:t>y_hat_id,u_id,Ts</a:t>
            </a:r>
            <a:r>
              <a:rPr lang="en-US" sz="1800" b="0" i="0" dirty="0">
                <a:effectLst/>
                <a:latin typeface="Menlo"/>
              </a:rPr>
              <a:t>);</a:t>
            </a:r>
          </a:p>
          <a:p>
            <a:r>
              <a:rPr lang="en-US" sz="1800" b="0" i="0" dirty="0">
                <a:effectLst/>
                <a:latin typeface="Menlo"/>
              </a:rPr>
              <a:t>compare(</a:t>
            </a:r>
            <a:r>
              <a:rPr lang="en-US" sz="1800" b="0" i="0" dirty="0" err="1">
                <a:effectLst/>
                <a:latin typeface="Menlo"/>
              </a:rPr>
              <a:t>id,id_hat</a:t>
            </a:r>
            <a:r>
              <a:rPr lang="en-US" sz="1800" b="0" i="0" dirty="0">
                <a:effectLst/>
                <a:latin typeface="Menlo"/>
              </a:rPr>
              <a:t>);</a:t>
            </a:r>
          </a:p>
          <a:p>
            <a:r>
              <a:rPr lang="en-US" sz="1800" b="0" i="0" dirty="0">
                <a:effectLst/>
                <a:latin typeface="Menlo"/>
              </a:rPr>
              <a:t>title(</a:t>
            </a:r>
            <a:r>
              <a:rPr lang="en-US" sz="1800" b="0" i="0" dirty="0">
                <a:solidFill>
                  <a:srgbClr val="A709F5"/>
                </a:solidFill>
                <a:effectLst/>
                <a:latin typeface="Menlo"/>
              </a:rPr>
              <a:t>"Prediction for identification set"</a:t>
            </a:r>
            <a:r>
              <a:rPr lang="en-US" sz="1800" b="0" i="0" dirty="0">
                <a:effectLst/>
                <a:latin typeface="Menlo"/>
              </a:rPr>
              <a:t>);</a:t>
            </a:r>
          </a:p>
          <a:p>
            <a:r>
              <a:rPr lang="en-US" sz="1800" b="0" i="0" dirty="0">
                <a:effectLst/>
                <a:latin typeface="Menlo"/>
              </a:rPr>
              <a:t>f2 = figure;</a:t>
            </a:r>
          </a:p>
          <a:p>
            <a:r>
              <a:rPr lang="en-US" sz="1800" b="0" i="0" dirty="0" err="1">
                <a:effectLst/>
                <a:latin typeface="Menlo"/>
              </a:rPr>
              <a:t>movegui</a:t>
            </a:r>
            <a:r>
              <a:rPr lang="en-US" sz="1800" b="0" i="0" dirty="0">
                <a:effectLst/>
                <a:latin typeface="Menlo"/>
              </a:rPr>
              <a:t>(f2, </a:t>
            </a:r>
            <a:r>
              <a:rPr lang="en-US" sz="1800" b="0" i="0" dirty="0">
                <a:solidFill>
                  <a:srgbClr val="A709F5"/>
                </a:solidFill>
                <a:effectLst/>
                <a:latin typeface="Menlo"/>
              </a:rPr>
              <a:t>'southwest'</a:t>
            </a:r>
            <a:r>
              <a:rPr lang="en-US" sz="1800" b="0" i="0" dirty="0">
                <a:effectLst/>
                <a:latin typeface="Menlo"/>
              </a:rPr>
              <a:t>);</a:t>
            </a:r>
          </a:p>
          <a:p>
            <a:r>
              <a:rPr lang="en-US" sz="1800" b="0" i="0" dirty="0" err="1">
                <a:effectLst/>
                <a:latin typeface="Menlo"/>
              </a:rPr>
              <a:t>val_hat</a:t>
            </a:r>
            <a:r>
              <a:rPr lang="en-US" sz="1800" b="0" i="0" dirty="0">
                <a:effectLst/>
                <a:latin typeface="Menlo"/>
              </a:rPr>
              <a:t> = </a:t>
            </a:r>
            <a:r>
              <a:rPr lang="en-US" sz="1800" b="0" i="0" dirty="0" err="1">
                <a:effectLst/>
                <a:latin typeface="Menlo"/>
              </a:rPr>
              <a:t>iddata</a:t>
            </a:r>
            <a:r>
              <a:rPr lang="en-US" sz="1800" b="0" i="0" dirty="0">
                <a:effectLst/>
                <a:latin typeface="Menlo"/>
              </a:rPr>
              <a:t>(</a:t>
            </a:r>
            <a:r>
              <a:rPr lang="en-US" sz="1800" b="0" i="0" dirty="0" err="1">
                <a:effectLst/>
                <a:latin typeface="Menlo"/>
              </a:rPr>
              <a:t>y_hat_val,u_val,Ts</a:t>
            </a:r>
            <a:r>
              <a:rPr lang="en-US" sz="1800" b="0" i="0" dirty="0">
                <a:effectLst/>
                <a:latin typeface="Menlo"/>
              </a:rPr>
              <a:t>);</a:t>
            </a:r>
          </a:p>
          <a:p>
            <a:r>
              <a:rPr lang="en-US" sz="1800" b="0" i="0" dirty="0">
                <a:effectLst/>
                <a:latin typeface="Menlo"/>
              </a:rPr>
              <a:t>compare(</a:t>
            </a:r>
            <a:r>
              <a:rPr lang="en-US" sz="1800" b="0" i="0" dirty="0" err="1">
                <a:effectLst/>
                <a:latin typeface="Menlo"/>
              </a:rPr>
              <a:t>val,val_hat</a:t>
            </a:r>
            <a:r>
              <a:rPr lang="en-US" sz="1800" b="0" i="0" dirty="0">
                <a:effectLst/>
                <a:latin typeface="Menlo"/>
              </a:rPr>
              <a:t>);</a:t>
            </a:r>
          </a:p>
          <a:p>
            <a:r>
              <a:rPr lang="en-US" sz="1800" b="0" i="0" dirty="0">
                <a:effectLst/>
                <a:latin typeface="Menlo"/>
              </a:rPr>
              <a:t>title(</a:t>
            </a:r>
            <a:r>
              <a:rPr lang="en-US" sz="1800" b="0" i="0" dirty="0">
                <a:solidFill>
                  <a:srgbClr val="A709F5"/>
                </a:solidFill>
                <a:effectLst/>
                <a:latin typeface="Menlo"/>
              </a:rPr>
              <a:t>"Prediction for validation set"</a:t>
            </a:r>
            <a:r>
              <a:rPr lang="en-US" sz="1800" b="0" i="0" dirty="0">
                <a:effectLst/>
                <a:latin typeface="Menlo"/>
              </a:rPr>
              <a:t>);</a:t>
            </a:r>
          </a:p>
          <a:p>
            <a:r>
              <a:rPr lang="en-US" sz="1800" b="0" i="0" dirty="0">
                <a:effectLst/>
                <a:latin typeface="Menlo"/>
              </a:rPr>
              <a:t>f3 = figure;</a:t>
            </a:r>
          </a:p>
          <a:p>
            <a:r>
              <a:rPr lang="en-US" sz="1800" b="0" i="0" dirty="0" err="1">
                <a:effectLst/>
                <a:latin typeface="Menlo"/>
              </a:rPr>
              <a:t>movegui</a:t>
            </a:r>
            <a:r>
              <a:rPr lang="en-US" sz="1800" b="0" i="0" dirty="0">
                <a:effectLst/>
                <a:latin typeface="Menlo"/>
              </a:rPr>
              <a:t>(f3, </a:t>
            </a:r>
            <a:r>
              <a:rPr lang="en-US" sz="1800" b="0" i="0" dirty="0">
                <a:solidFill>
                  <a:srgbClr val="A709F5"/>
                </a:solidFill>
                <a:effectLst/>
                <a:latin typeface="Menlo"/>
              </a:rPr>
              <a:t>'northeast'</a:t>
            </a:r>
            <a:r>
              <a:rPr lang="en-US" sz="1800" b="0" i="0" dirty="0">
                <a:effectLst/>
                <a:latin typeface="Menlo"/>
              </a:rPr>
              <a:t>);</a:t>
            </a:r>
          </a:p>
          <a:p>
            <a:r>
              <a:rPr lang="en-US" sz="1800" b="0" i="0" dirty="0" err="1">
                <a:effectLst/>
                <a:latin typeface="Menlo"/>
              </a:rPr>
              <a:t>id_sim</a:t>
            </a:r>
            <a:r>
              <a:rPr lang="en-US" sz="1800" b="0" i="0" dirty="0">
                <a:effectLst/>
                <a:latin typeface="Menlo"/>
              </a:rPr>
              <a:t> = </a:t>
            </a:r>
            <a:r>
              <a:rPr lang="en-US" sz="1800" b="0" i="0" dirty="0" err="1">
                <a:effectLst/>
                <a:latin typeface="Menlo"/>
              </a:rPr>
              <a:t>iddata</a:t>
            </a:r>
            <a:r>
              <a:rPr lang="en-US" sz="1800" b="0" i="0" dirty="0">
                <a:effectLst/>
                <a:latin typeface="Menlo"/>
              </a:rPr>
              <a:t>(</a:t>
            </a:r>
            <a:r>
              <a:rPr lang="en-US" sz="1800" b="0" i="0" dirty="0" err="1">
                <a:effectLst/>
                <a:latin typeface="Menlo"/>
              </a:rPr>
              <a:t>y_sim_id,u_id,Ts</a:t>
            </a:r>
            <a:r>
              <a:rPr lang="en-US" sz="1800" b="0" i="0" dirty="0">
                <a:effectLst/>
                <a:latin typeface="Menlo"/>
              </a:rPr>
              <a:t>);</a:t>
            </a:r>
          </a:p>
          <a:p>
            <a:r>
              <a:rPr lang="en-US" sz="1800" b="0" i="0" dirty="0">
                <a:effectLst/>
                <a:latin typeface="Menlo"/>
              </a:rPr>
              <a:t>compare(</a:t>
            </a:r>
            <a:r>
              <a:rPr lang="en-US" sz="1800" b="0" i="0" dirty="0" err="1">
                <a:effectLst/>
                <a:latin typeface="Menlo"/>
              </a:rPr>
              <a:t>id,id_sim</a:t>
            </a:r>
            <a:r>
              <a:rPr lang="en-US" sz="1800" b="0" i="0" dirty="0">
                <a:effectLst/>
                <a:latin typeface="Menlo"/>
              </a:rPr>
              <a:t>);</a:t>
            </a:r>
          </a:p>
          <a:p>
            <a:r>
              <a:rPr lang="en-US" sz="1800" b="0" i="0" dirty="0">
                <a:effectLst/>
                <a:latin typeface="Menlo"/>
              </a:rPr>
              <a:t>title(</a:t>
            </a:r>
            <a:r>
              <a:rPr lang="en-US" sz="1800" b="0" i="0" dirty="0">
                <a:solidFill>
                  <a:srgbClr val="A709F5"/>
                </a:solidFill>
                <a:effectLst/>
                <a:latin typeface="Menlo"/>
              </a:rPr>
              <a:t>"Simulation for identification set"</a:t>
            </a:r>
            <a:r>
              <a:rPr lang="en-US" sz="1800" b="0" i="0" dirty="0">
                <a:effectLst/>
                <a:latin typeface="Menlo"/>
              </a:rPr>
              <a:t>);</a:t>
            </a:r>
          </a:p>
          <a:p>
            <a:r>
              <a:rPr lang="en-US" sz="1800" b="0" i="0" dirty="0">
                <a:effectLst/>
                <a:latin typeface="Menlo"/>
              </a:rPr>
              <a:t>f4 = figure;</a:t>
            </a:r>
          </a:p>
          <a:p>
            <a:r>
              <a:rPr lang="en-US" sz="1800" b="0" i="0" dirty="0" err="1">
                <a:effectLst/>
                <a:latin typeface="Menlo"/>
              </a:rPr>
              <a:t>movegui</a:t>
            </a:r>
            <a:r>
              <a:rPr lang="en-US" sz="1800" b="0" i="0" dirty="0">
                <a:effectLst/>
                <a:latin typeface="Menlo"/>
              </a:rPr>
              <a:t>(f4, </a:t>
            </a:r>
            <a:r>
              <a:rPr lang="en-US" sz="1800" b="0" i="0" dirty="0">
                <a:solidFill>
                  <a:srgbClr val="A709F5"/>
                </a:solidFill>
                <a:effectLst/>
                <a:latin typeface="Menlo"/>
              </a:rPr>
              <a:t>'southeast'</a:t>
            </a:r>
            <a:r>
              <a:rPr lang="en-US" sz="1800" b="0" i="0" dirty="0">
                <a:effectLst/>
                <a:latin typeface="Menlo"/>
              </a:rPr>
              <a:t>);</a:t>
            </a:r>
          </a:p>
          <a:p>
            <a:r>
              <a:rPr lang="en-US" sz="1800" b="0" i="0" dirty="0" err="1">
                <a:effectLst/>
                <a:latin typeface="Menlo"/>
              </a:rPr>
              <a:t>val_sim</a:t>
            </a:r>
            <a:r>
              <a:rPr lang="en-US" sz="1800" b="0" i="0" dirty="0">
                <a:effectLst/>
                <a:latin typeface="Menlo"/>
              </a:rPr>
              <a:t> = </a:t>
            </a:r>
            <a:r>
              <a:rPr lang="en-US" sz="1800" b="0" i="0" dirty="0" err="1">
                <a:effectLst/>
                <a:latin typeface="Menlo"/>
              </a:rPr>
              <a:t>iddata</a:t>
            </a:r>
            <a:r>
              <a:rPr lang="en-US" sz="1800" b="0" i="0" dirty="0">
                <a:effectLst/>
                <a:latin typeface="Menlo"/>
              </a:rPr>
              <a:t>(</a:t>
            </a:r>
            <a:r>
              <a:rPr lang="en-US" sz="1800" b="0" i="0" dirty="0" err="1">
                <a:effectLst/>
                <a:latin typeface="Menlo"/>
              </a:rPr>
              <a:t>y_sim_val,u_val,Ts</a:t>
            </a:r>
            <a:r>
              <a:rPr lang="en-US" sz="1800" b="0" i="0" dirty="0">
                <a:effectLst/>
                <a:latin typeface="Menlo"/>
              </a:rPr>
              <a:t>);</a:t>
            </a:r>
          </a:p>
          <a:p>
            <a:r>
              <a:rPr lang="en-US" sz="1800" b="0" i="0" dirty="0">
                <a:effectLst/>
                <a:latin typeface="Menlo"/>
              </a:rPr>
              <a:t>compare(</a:t>
            </a:r>
            <a:r>
              <a:rPr lang="en-US" sz="1800" b="0" i="0" dirty="0" err="1">
                <a:effectLst/>
                <a:latin typeface="Menlo"/>
              </a:rPr>
              <a:t>val,val_sim</a:t>
            </a:r>
            <a:r>
              <a:rPr lang="en-US" sz="1800" b="0" i="0" dirty="0">
                <a:effectLst/>
                <a:latin typeface="Menlo"/>
              </a:rPr>
              <a:t>);</a:t>
            </a:r>
          </a:p>
          <a:p>
            <a:r>
              <a:rPr lang="en-US" sz="1800" b="0" i="0" dirty="0">
                <a:effectLst/>
                <a:latin typeface="Menlo"/>
              </a:rPr>
              <a:t>title(</a:t>
            </a:r>
            <a:r>
              <a:rPr lang="en-US" sz="1800" b="0" i="0" dirty="0">
                <a:solidFill>
                  <a:srgbClr val="A709F5"/>
                </a:solidFill>
                <a:effectLst/>
                <a:latin typeface="Menlo"/>
              </a:rPr>
              <a:t>"Simulation for validation set"</a:t>
            </a:r>
            <a:r>
              <a:rPr lang="en-US" sz="1800" b="0" i="0" dirty="0">
                <a:effectLst/>
                <a:latin typeface="Menlo"/>
              </a:rPr>
              <a:t>);</a:t>
            </a:r>
          </a:p>
          <a:p>
            <a:endParaRPr lang="en-US" dirty="0"/>
          </a:p>
        </p:txBody>
      </p:sp>
    </p:spTree>
    <p:extLst>
      <p:ext uri="{BB962C8B-B14F-4D97-AF65-F5344CB8AC3E}">
        <p14:creationId xmlns:p14="http://schemas.microsoft.com/office/powerpoint/2010/main" val="24009413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0E7F5EE-9217-3865-9DDD-DD0925AD4524}"/>
              </a:ext>
            </a:extLst>
          </p:cNvPr>
          <p:cNvSpPr txBox="1"/>
          <p:nvPr/>
        </p:nvSpPr>
        <p:spPr>
          <a:xfrm>
            <a:off x="282804" y="1093510"/>
            <a:ext cx="4251489" cy="5078313"/>
          </a:xfrm>
          <a:prstGeom prst="rect">
            <a:avLst/>
          </a:prstGeom>
          <a:noFill/>
        </p:spPr>
        <p:txBody>
          <a:bodyPr wrap="square" rtlCol="0">
            <a:spAutoFit/>
          </a:bodyPr>
          <a:lstStyle/>
          <a:p>
            <a:r>
              <a:rPr lang="en-US" sz="1800" b="0" i="0" dirty="0">
                <a:effectLst/>
                <a:latin typeface="Menlo"/>
              </a:rPr>
              <a:t>f5 = figure;</a:t>
            </a:r>
          </a:p>
          <a:p>
            <a:r>
              <a:rPr lang="en-US" sz="1800" b="0" i="0" dirty="0" err="1">
                <a:effectLst/>
                <a:latin typeface="Menlo"/>
              </a:rPr>
              <a:t>movegui</a:t>
            </a:r>
            <a:r>
              <a:rPr lang="en-US" sz="1800" b="0" i="0" dirty="0">
                <a:effectLst/>
                <a:latin typeface="Menlo"/>
              </a:rPr>
              <a:t>(f5, </a:t>
            </a:r>
            <a:r>
              <a:rPr lang="en-US" sz="1800" b="0" i="0" dirty="0">
                <a:solidFill>
                  <a:srgbClr val="A709F5"/>
                </a:solidFill>
                <a:effectLst/>
                <a:latin typeface="Menlo"/>
              </a:rPr>
              <a:t>'north'</a:t>
            </a:r>
            <a:r>
              <a:rPr lang="en-US" sz="1800" b="0" i="0" dirty="0">
                <a:effectLst/>
                <a:latin typeface="Menlo"/>
              </a:rPr>
              <a:t>)</a:t>
            </a:r>
          </a:p>
          <a:p>
            <a:r>
              <a:rPr lang="en-US" sz="1800" b="0" i="0" dirty="0">
                <a:solidFill>
                  <a:srgbClr val="008013"/>
                </a:solidFill>
                <a:effectLst/>
                <a:latin typeface="Menlo"/>
              </a:rPr>
              <a:t>% taking the collum with the best MSE from </a:t>
            </a:r>
            <a:r>
              <a:rPr lang="en-US" sz="1800" b="0" i="0" dirty="0" err="1">
                <a:solidFill>
                  <a:srgbClr val="008013"/>
                </a:solidFill>
                <a:effectLst/>
                <a:latin typeface="Menlo"/>
              </a:rPr>
              <a:t>mse_simulation</a:t>
            </a:r>
            <a:r>
              <a:rPr lang="en-US" sz="1800" b="0" i="0" dirty="0">
                <a:solidFill>
                  <a:srgbClr val="008013"/>
                </a:solidFill>
                <a:effectLst/>
                <a:latin typeface="Menlo"/>
              </a:rPr>
              <a:t> matrix and</a:t>
            </a:r>
            <a:endParaRPr lang="en-US" sz="1800" b="0" i="0" dirty="0">
              <a:effectLst/>
              <a:latin typeface="Menlo"/>
            </a:endParaRPr>
          </a:p>
          <a:p>
            <a:r>
              <a:rPr lang="en-US" sz="1800" b="0" i="0" dirty="0">
                <a:solidFill>
                  <a:srgbClr val="008013"/>
                </a:solidFill>
                <a:effectLst/>
                <a:latin typeface="Menlo"/>
              </a:rPr>
              <a:t>% computing matrix z (rows represent values for </a:t>
            </a:r>
            <a:r>
              <a:rPr lang="en-US" sz="1800" b="0" i="0" dirty="0" err="1">
                <a:solidFill>
                  <a:srgbClr val="008013"/>
                </a:solidFill>
                <a:effectLst/>
                <a:latin typeface="Menlo"/>
              </a:rPr>
              <a:t>na</a:t>
            </a:r>
            <a:r>
              <a:rPr lang="en-US" sz="1800" b="0" i="0" dirty="0">
                <a:solidFill>
                  <a:srgbClr val="008013"/>
                </a:solidFill>
                <a:effectLst/>
                <a:latin typeface="Menlo"/>
              </a:rPr>
              <a:t> and </a:t>
            </a:r>
            <a:r>
              <a:rPr lang="en-US" sz="1800" b="0" i="0" dirty="0" err="1">
                <a:solidFill>
                  <a:srgbClr val="008013"/>
                </a:solidFill>
                <a:effectLst/>
                <a:latin typeface="Menlo"/>
              </a:rPr>
              <a:t>collums</a:t>
            </a:r>
            <a:r>
              <a:rPr lang="en-US" sz="1800" b="0" i="0" dirty="0">
                <a:solidFill>
                  <a:srgbClr val="008013"/>
                </a:solidFill>
                <a:effectLst/>
                <a:latin typeface="Menlo"/>
              </a:rPr>
              <a:t> for </a:t>
            </a:r>
            <a:r>
              <a:rPr lang="en-US" sz="1800" b="0" i="0" dirty="0" err="1">
                <a:solidFill>
                  <a:srgbClr val="008013"/>
                </a:solidFill>
                <a:effectLst/>
                <a:latin typeface="Menlo"/>
              </a:rPr>
              <a:t>nb</a:t>
            </a:r>
            <a:endParaRPr lang="en-US" sz="1800" b="0" i="0" dirty="0">
              <a:effectLst/>
              <a:latin typeface="Menlo"/>
            </a:endParaRPr>
          </a:p>
          <a:p>
            <a:r>
              <a:rPr lang="en-US" sz="1800" b="0" i="0" dirty="0" err="1">
                <a:effectLst/>
                <a:latin typeface="Menlo"/>
              </a:rPr>
              <a:t>vect</a:t>
            </a:r>
            <a:r>
              <a:rPr lang="en-US" sz="1800" b="0" i="0" dirty="0">
                <a:effectLst/>
                <a:latin typeface="Menlo"/>
              </a:rPr>
              <a:t> = </a:t>
            </a:r>
            <a:r>
              <a:rPr lang="en-US" sz="1800" b="0" i="0" dirty="0" err="1">
                <a:effectLst/>
                <a:latin typeface="Menlo"/>
              </a:rPr>
              <a:t>mse_simulation_matrix</a:t>
            </a:r>
            <a:r>
              <a:rPr lang="en-US" sz="1800" b="0" i="0" dirty="0">
                <a:effectLst/>
                <a:latin typeface="Menlo"/>
              </a:rPr>
              <a:t>(:, </a:t>
            </a:r>
            <a:r>
              <a:rPr lang="en-US" sz="1800" b="0" i="0" dirty="0" err="1">
                <a:effectLst/>
                <a:latin typeface="Menlo"/>
              </a:rPr>
              <a:t>m_best_fit</a:t>
            </a:r>
            <a:r>
              <a:rPr lang="en-US" sz="1800" b="0" i="0" dirty="0">
                <a:effectLst/>
                <a:latin typeface="Menlo"/>
              </a:rPr>
              <a:t>)';</a:t>
            </a:r>
          </a:p>
          <a:p>
            <a:r>
              <a:rPr lang="en-US" sz="1800" b="0" i="0" dirty="0">
                <a:effectLst/>
                <a:latin typeface="Menlo"/>
              </a:rPr>
              <a:t>z = [];</a:t>
            </a:r>
          </a:p>
          <a:p>
            <a:r>
              <a:rPr lang="en-US" sz="1800" b="0" i="0" dirty="0">
                <a:solidFill>
                  <a:srgbClr val="0E00FF"/>
                </a:solidFill>
                <a:effectLst/>
                <a:latin typeface="Menlo"/>
              </a:rPr>
              <a:t>for </a:t>
            </a:r>
            <a:r>
              <a:rPr lang="en-US" sz="1800" b="0" i="0" dirty="0" err="1">
                <a:effectLst/>
                <a:latin typeface="Menlo"/>
              </a:rPr>
              <a:t>i</a:t>
            </a:r>
            <a:r>
              <a:rPr lang="en-US" sz="1800" b="0" i="0" dirty="0">
                <a:effectLst/>
                <a:latin typeface="Menlo"/>
              </a:rPr>
              <a:t> = 1:na_max</a:t>
            </a:r>
          </a:p>
          <a:p>
            <a:r>
              <a:rPr lang="en-US" sz="1800" b="0" i="0" dirty="0">
                <a:effectLst/>
                <a:latin typeface="Menlo"/>
              </a:rPr>
              <a:t>z = [z; </a:t>
            </a:r>
            <a:r>
              <a:rPr lang="en-US" sz="1800" b="0" i="0" dirty="0" err="1">
                <a:effectLst/>
                <a:latin typeface="Menlo"/>
              </a:rPr>
              <a:t>vect</a:t>
            </a:r>
            <a:r>
              <a:rPr lang="en-US" sz="1800" b="0" i="0" dirty="0">
                <a:effectLst/>
                <a:latin typeface="Menlo"/>
              </a:rPr>
              <a:t>((i-1)*na_max+1:i*</a:t>
            </a:r>
            <a:r>
              <a:rPr lang="en-US" sz="1800" b="0" i="0" dirty="0" err="1">
                <a:effectLst/>
                <a:latin typeface="Menlo"/>
              </a:rPr>
              <a:t>na_max</a:t>
            </a:r>
            <a:r>
              <a:rPr lang="en-US" sz="1800" b="0" i="0" dirty="0">
                <a:effectLst/>
                <a:latin typeface="Menlo"/>
              </a:rPr>
              <a:t>)];</a:t>
            </a:r>
          </a:p>
          <a:p>
            <a:r>
              <a:rPr lang="en-US" sz="1800" b="0" i="0" dirty="0">
                <a:solidFill>
                  <a:srgbClr val="0E00FF"/>
                </a:solidFill>
                <a:effectLst/>
                <a:latin typeface="Menlo"/>
              </a:rPr>
              <a:t>end</a:t>
            </a:r>
            <a:endParaRPr lang="en-US" sz="1800" b="0" i="0" dirty="0">
              <a:effectLst/>
              <a:latin typeface="Menlo"/>
            </a:endParaRPr>
          </a:p>
          <a:p>
            <a:r>
              <a:rPr lang="en-US" sz="1800" b="0" i="0" dirty="0">
                <a:effectLst/>
                <a:latin typeface="Menlo"/>
              </a:rPr>
              <a:t>bar3(z);</a:t>
            </a:r>
          </a:p>
          <a:p>
            <a:r>
              <a:rPr lang="en-US" sz="1800" b="0" i="0" dirty="0" err="1">
                <a:effectLst/>
                <a:latin typeface="Menlo"/>
              </a:rPr>
              <a:t>xlabel</a:t>
            </a:r>
            <a:r>
              <a:rPr lang="en-US" sz="1800" b="0" i="0" dirty="0">
                <a:effectLst/>
                <a:latin typeface="Menlo"/>
              </a:rPr>
              <a:t>(</a:t>
            </a:r>
            <a:r>
              <a:rPr lang="en-US" sz="1800" b="0" i="0" dirty="0">
                <a:solidFill>
                  <a:srgbClr val="A709F5"/>
                </a:solidFill>
                <a:effectLst/>
                <a:latin typeface="Menlo"/>
              </a:rPr>
              <a:t>'</a:t>
            </a:r>
            <a:r>
              <a:rPr lang="en-US" sz="1800" b="0" i="0" dirty="0" err="1">
                <a:solidFill>
                  <a:srgbClr val="A709F5"/>
                </a:solidFill>
                <a:effectLst/>
                <a:latin typeface="Menlo"/>
              </a:rPr>
              <a:t>nb</a:t>
            </a:r>
            <a:r>
              <a:rPr lang="en-US" sz="1800" b="0" i="0" dirty="0">
                <a:solidFill>
                  <a:srgbClr val="A709F5"/>
                </a:solidFill>
                <a:effectLst/>
                <a:latin typeface="Menlo"/>
              </a:rPr>
              <a:t>'</a:t>
            </a:r>
            <a:r>
              <a:rPr lang="en-US" sz="1800" b="0" i="0" dirty="0">
                <a:effectLst/>
                <a:latin typeface="Menlo"/>
              </a:rPr>
              <a:t>); </a:t>
            </a:r>
          </a:p>
          <a:p>
            <a:r>
              <a:rPr lang="en-US" sz="1800" b="0" i="0" dirty="0" err="1">
                <a:effectLst/>
                <a:latin typeface="Menlo"/>
              </a:rPr>
              <a:t>ylabel</a:t>
            </a:r>
            <a:r>
              <a:rPr lang="en-US" sz="1800" b="0" i="0" dirty="0">
                <a:effectLst/>
                <a:latin typeface="Menlo"/>
              </a:rPr>
              <a:t>(</a:t>
            </a:r>
            <a:r>
              <a:rPr lang="en-US" sz="1800" b="0" i="0" dirty="0">
                <a:solidFill>
                  <a:srgbClr val="A709F5"/>
                </a:solidFill>
                <a:effectLst/>
                <a:latin typeface="Menlo"/>
              </a:rPr>
              <a:t>'</a:t>
            </a:r>
            <a:r>
              <a:rPr lang="en-US" sz="1800" b="0" i="0" dirty="0" err="1">
                <a:solidFill>
                  <a:srgbClr val="A709F5"/>
                </a:solidFill>
                <a:effectLst/>
                <a:latin typeface="Menlo"/>
              </a:rPr>
              <a:t>na</a:t>
            </a:r>
            <a:r>
              <a:rPr lang="en-US" sz="1800" b="0" i="0" dirty="0">
                <a:solidFill>
                  <a:srgbClr val="A709F5"/>
                </a:solidFill>
                <a:effectLst/>
                <a:latin typeface="Menlo"/>
              </a:rPr>
              <a:t>'</a:t>
            </a:r>
            <a:r>
              <a:rPr lang="en-US" sz="1800" b="0" i="0" dirty="0">
                <a:effectLst/>
                <a:latin typeface="Menlo"/>
              </a:rPr>
              <a:t>); </a:t>
            </a:r>
          </a:p>
          <a:p>
            <a:r>
              <a:rPr lang="en-US" sz="1800" b="0" i="0" dirty="0" err="1">
                <a:effectLst/>
                <a:latin typeface="Menlo"/>
              </a:rPr>
              <a:t>zlabel</a:t>
            </a:r>
            <a:r>
              <a:rPr lang="en-US" sz="1800" b="0" i="0" dirty="0">
                <a:effectLst/>
                <a:latin typeface="Menlo"/>
              </a:rPr>
              <a:t>(</a:t>
            </a:r>
            <a:r>
              <a:rPr lang="en-US" sz="1800" b="0" i="0" dirty="0">
                <a:solidFill>
                  <a:srgbClr val="A709F5"/>
                </a:solidFill>
                <a:effectLst/>
                <a:latin typeface="Menlo"/>
              </a:rPr>
              <a:t>'MSE'</a:t>
            </a:r>
            <a:r>
              <a:rPr lang="en-US" sz="1800" b="0" i="0" dirty="0">
                <a:effectLst/>
                <a:latin typeface="Menlo"/>
              </a:rPr>
              <a:t>); </a:t>
            </a:r>
          </a:p>
          <a:p>
            <a:r>
              <a:rPr lang="en-US" sz="1800" b="0" i="0" dirty="0">
                <a:effectLst/>
                <a:latin typeface="Menlo"/>
              </a:rPr>
              <a:t>title([</a:t>
            </a:r>
            <a:r>
              <a:rPr lang="en-US" sz="1800" b="0" i="0" dirty="0">
                <a:solidFill>
                  <a:srgbClr val="A709F5"/>
                </a:solidFill>
                <a:effectLst/>
                <a:latin typeface="Menlo"/>
              </a:rPr>
              <a:t>'Degree= ' </a:t>
            </a:r>
            <a:r>
              <a:rPr lang="en-US" sz="1800" b="0" i="0" dirty="0">
                <a:effectLst/>
                <a:latin typeface="Menlo"/>
              </a:rPr>
              <a:t>num2str(</a:t>
            </a:r>
            <a:r>
              <a:rPr lang="en-US" sz="1800" b="0" i="0" dirty="0" err="1">
                <a:effectLst/>
                <a:latin typeface="Menlo"/>
              </a:rPr>
              <a:t>m_best_fit</a:t>
            </a:r>
            <a:r>
              <a:rPr lang="en-US" sz="1800" b="0" i="0" dirty="0">
                <a:effectLst/>
                <a:latin typeface="Menlo"/>
              </a:rPr>
              <a:t>)]);</a:t>
            </a:r>
          </a:p>
          <a:p>
            <a:endParaRPr lang="en-US" dirty="0"/>
          </a:p>
        </p:txBody>
      </p:sp>
    </p:spTree>
    <p:extLst>
      <p:ext uri="{BB962C8B-B14F-4D97-AF65-F5344CB8AC3E}">
        <p14:creationId xmlns:p14="http://schemas.microsoft.com/office/powerpoint/2010/main" val="31363347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D3512-AFE6-7156-27B1-2A3489786CC1}"/>
              </a:ext>
            </a:extLst>
          </p:cNvPr>
          <p:cNvSpPr>
            <a:spLocks noGrp="1"/>
          </p:cNvSpPr>
          <p:nvPr>
            <p:ph type="title"/>
          </p:nvPr>
        </p:nvSpPr>
        <p:spPr/>
        <p:txBody>
          <a:bodyPr/>
          <a:lstStyle/>
          <a:p>
            <a:r>
              <a:rPr lang="en-US" b="1" dirty="0"/>
              <a:t>Table of contents:</a:t>
            </a:r>
          </a:p>
        </p:txBody>
      </p:sp>
      <p:sp>
        <p:nvSpPr>
          <p:cNvPr id="3" name="Content Placeholder 2">
            <a:extLst>
              <a:ext uri="{FF2B5EF4-FFF2-40B4-BE49-F238E27FC236}">
                <a16:creationId xmlns:a16="http://schemas.microsoft.com/office/drawing/2014/main" id="{5342D8C2-4773-8E45-2CBA-3B7641349574}"/>
              </a:ext>
            </a:extLst>
          </p:cNvPr>
          <p:cNvSpPr>
            <a:spLocks noGrp="1"/>
          </p:cNvSpPr>
          <p:nvPr>
            <p:ph idx="1"/>
          </p:nvPr>
        </p:nvSpPr>
        <p:spPr/>
        <p:txBody>
          <a:bodyPr/>
          <a:lstStyle/>
          <a:p>
            <a:r>
              <a:rPr lang="en-US" dirty="0"/>
              <a:t>Problem statement </a:t>
            </a:r>
          </a:p>
          <a:p>
            <a:r>
              <a:rPr lang="en-US" dirty="0"/>
              <a:t>Approximator Structure</a:t>
            </a:r>
          </a:p>
          <a:p>
            <a:r>
              <a:rPr lang="en-US" dirty="0"/>
              <a:t>Finding the parameters</a:t>
            </a:r>
          </a:p>
          <a:p>
            <a:r>
              <a:rPr lang="en-US" dirty="0"/>
              <a:t>Key features </a:t>
            </a:r>
          </a:p>
          <a:p>
            <a:r>
              <a:rPr lang="en-US" dirty="0"/>
              <a:t>Tuning Results </a:t>
            </a:r>
          </a:p>
          <a:p>
            <a:r>
              <a:rPr lang="en-US" dirty="0"/>
              <a:t>Plots for the optimal value </a:t>
            </a:r>
          </a:p>
          <a:p>
            <a:r>
              <a:rPr lang="en-US" dirty="0"/>
              <a:t>Conclusions</a:t>
            </a:r>
          </a:p>
          <a:p>
            <a:r>
              <a:rPr lang="en-US" dirty="0"/>
              <a:t>Code</a:t>
            </a:r>
          </a:p>
        </p:txBody>
      </p:sp>
    </p:spTree>
    <p:extLst>
      <p:ext uri="{BB962C8B-B14F-4D97-AF65-F5344CB8AC3E}">
        <p14:creationId xmlns:p14="http://schemas.microsoft.com/office/powerpoint/2010/main" val="1526482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73CFE-BEB6-59F4-EC5F-223AC504750D}"/>
              </a:ext>
            </a:extLst>
          </p:cNvPr>
          <p:cNvSpPr>
            <a:spLocks noGrp="1"/>
          </p:cNvSpPr>
          <p:nvPr>
            <p:ph type="title"/>
          </p:nvPr>
        </p:nvSpPr>
        <p:spPr/>
        <p:txBody>
          <a:bodyPr/>
          <a:lstStyle/>
          <a:p>
            <a:r>
              <a:rPr lang="en-US" b="1" dirty="0"/>
              <a:t>Problem statement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F2964D9-853E-04D7-6EDA-19FBA83B961D}"/>
                  </a:ext>
                </a:extLst>
              </p:cNvPr>
              <p:cNvSpPr>
                <a:spLocks noGrp="1"/>
              </p:cNvSpPr>
              <p:nvPr>
                <p:ph idx="1"/>
              </p:nvPr>
            </p:nvSpPr>
            <p:spPr>
              <a:xfrm>
                <a:off x="603315" y="1825625"/>
                <a:ext cx="10750485" cy="4351338"/>
              </a:xfrm>
            </p:spPr>
            <p:txBody>
              <a:bodyPr/>
              <a:lstStyle/>
              <a:p>
                <a:pPr marL="0" indent="0" algn="just">
                  <a:buNone/>
                </a:pPr>
                <a:r>
                  <a:rPr lang="en-US" dirty="0"/>
                  <a:t>	Given a set of data where outputs are measured on an unknown dynamic system with one input and one output, and the dynamics may be nonlinear while the output may be affected by noise. It is given two data sets: one to identify the model and another to validate it.</a:t>
                </a:r>
              </a:p>
              <a:p>
                <a:pPr algn="just"/>
                <a:r>
                  <a:rPr lang="en-US" dirty="0"/>
                  <a:t>We had to develop a black-box model for the system using a polynomial, nonlinear ARX model.</a:t>
                </a:r>
              </a:p>
              <a:p>
                <a:pPr algn="just"/>
                <a:r>
                  <a:rPr lang="en-US" dirty="0"/>
                  <a:t>Compute one step ahead prediction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𝑦</m:t>
                        </m:r>
                      </m:e>
                    </m:acc>
                  </m:oMath>
                </a14:m>
                <a:r>
                  <a:rPr lang="en-US" dirty="0"/>
                  <a:t> and simulation </a:t>
                </a:r>
                <a14:m>
                  <m:oMath xmlns:m="http://schemas.openxmlformats.org/officeDocument/2006/math">
                    <m:acc>
                      <m:accPr>
                        <m:chr m:val="̃"/>
                        <m:ctrlPr>
                          <a:rPr lang="en-US" i="1" dirty="0">
                            <a:latin typeface="Cambria Math" panose="02040503050406030204" pitchFamily="18" charset="0"/>
                          </a:rPr>
                        </m:ctrlPr>
                      </m:accPr>
                      <m:e>
                        <m:r>
                          <a:rPr lang="en-US" i="1" dirty="0">
                            <a:latin typeface="Cambria Math" panose="02040503050406030204" pitchFamily="18" charset="0"/>
                          </a:rPr>
                          <m:t>𝑦</m:t>
                        </m:r>
                      </m:e>
                    </m:acc>
                  </m:oMath>
                </a14:m>
                <a:r>
                  <a:rPr lang="en-US" dirty="0"/>
                  <a:t> for the output</a:t>
                </a:r>
              </a:p>
            </p:txBody>
          </p:sp>
        </mc:Choice>
        <mc:Fallback xmlns="">
          <p:sp>
            <p:nvSpPr>
              <p:cNvPr id="3" name="Content Placeholder 2">
                <a:extLst>
                  <a:ext uri="{FF2B5EF4-FFF2-40B4-BE49-F238E27FC236}">
                    <a16:creationId xmlns:a16="http://schemas.microsoft.com/office/drawing/2014/main" id="{5F2964D9-853E-04D7-6EDA-19FBA83B961D}"/>
                  </a:ext>
                </a:extLst>
              </p:cNvPr>
              <p:cNvSpPr>
                <a:spLocks noGrp="1" noRot="1" noChangeAspect="1" noMove="1" noResize="1" noEditPoints="1" noAdjustHandles="1" noChangeArrowheads="1" noChangeShapeType="1" noTextEdit="1"/>
              </p:cNvSpPr>
              <p:nvPr>
                <p:ph idx="1"/>
              </p:nvPr>
            </p:nvSpPr>
            <p:spPr>
              <a:xfrm>
                <a:off x="603315" y="1825625"/>
                <a:ext cx="10750485" cy="4351338"/>
              </a:xfrm>
              <a:blipFill>
                <a:blip r:embed="rId2"/>
                <a:stretch>
                  <a:fillRect l="-1190" t="-2241" r="-1077"/>
                </a:stretch>
              </a:blipFill>
            </p:spPr>
            <p:txBody>
              <a:bodyPr/>
              <a:lstStyle/>
              <a:p>
                <a:r>
                  <a:rPr lang="en-US">
                    <a:noFill/>
                  </a:rPr>
                  <a:t> </a:t>
                </a:r>
              </a:p>
            </p:txBody>
          </p:sp>
        </mc:Fallback>
      </mc:AlternateContent>
    </p:spTree>
    <p:extLst>
      <p:ext uri="{BB962C8B-B14F-4D97-AF65-F5344CB8AC3E}">
        <p14:creationId xmlns:p14="http://schemas.microsoft.com/office/powerpoint/2010/main" val="25898624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C3BC3-BCD6-CAEC-DF3B-504476B2A4CF}"/>
              </a:ext>
            </a:extLst>
          </p:cNvPr>
          <p:cNvSpPr>
            <a:spLocks noGrp="1"/>
          </p:cNvSpPr>
          <p:nvPr>
            <p:ph type="title"/>
          </p:nvPr>
        </p:nvSpPr>
        <p:spPr>
          <a:xfrm>
            <a:off x="838199" y="215065"/>
            <a:ext cx="10515600" cy="1325563"/>
          </a:xfrm>
        </p:spPr>
        <p:txBody>
          <a:bodyPr/>
          <a:lstStyle/>
          <a:p>
            <a:r>
              <a:rPr lang="en-US" b="1" dirty="0"/>
              <a:t>Approximator Structure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FADF64D-A76E-881F-00EA-4F25147F4DB1}"/>
                  </a:ext>
                </a:extLst>
              </p:cNvPr>
              <p:cNvSpPr>
                <a:spLocks noGrp="1"/>
              </p:cNvSpPr>
              <p:nvPr>
                <p:ph idx="1"/>
              </p:nvPr>
            </p:nvSpPr>
            <p:spPr>
              <a:xfrm>
                <a:off x="590353" y="1540628"/>
                <a:ext cx="11011293" cy="4462053"/>
              </a:xfrm>
            </p:spPr>
            <p:txBody>
              <a:bodyPr/>
              <a:lstStyle/>
              <a:p>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𝑦</m:t>
                        </m:r>
                      </m:e>
                    </m:acc>
                    <m:d>
                      <m:dPr>
                        <m:ctrlPr>
                          <a:rPr lang="en-US" b="0" i="1" smtClean="0">
                            <a:latin typeface="Cambria Math" panose="02040503050406030204" pitchFamily="18" charset="0"/>
                          </a:rPr>
                        </m:ctrlPr>
                      </m:dPr>
                      <m:e>
                        <m:r>
                          <a:rPr lang="en-US" b="0" i="1" smtClean="0">
                            <a:latin typeface="Cambria Math" panose="02040503050406030204" pitchFamily="18" charset="0"/>
                          </a:rPr>
                          <m:t>𝑘</m:t>
                        </m:r>
                      </m:e>
                    </m:d>
                    <m:r>
                      <a:rPr lang="en-US" b="0" i="1" smtClean="0">
                        <a:latin typeface="Cambria Math" panose="02040503050406030204" pitchFamily="18" charset="0"/>
                      </a:rPr>
                      <m:t>=</m:t>
                    </m:r>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𝑦</m:t>
                        </m:r>
                        <m:d>
                          <m:dPr>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−1</m:t>
                            </m:r>
                          </m:e>
                        </m:d>
                        <m:r>
                          <a:rPr lang="en-US" b="0" i="1" smtClean="0">
                            <a:latin typeface="Cambria Math" panose="02040503050406030204" pitchFamily="18" charset="0"/>
                          </a:rPr>
                          <m:t>,…,</m:t>
                        </m:r>
                        <m:r>
                          <a:rPr lang="en-US" b="0" i="1" smtClean="0">
                            <a:latin typeface="Cambria Math" panose="02040503050406030204" pitchFamily="18" charset="0"/>
                          </a:rPr>
                          <m:t>𝑦</m:t>
                        </m:r>
                        <m:d>
                          <m:dPr>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𝑛𝑎</m:t>
                            </m:r>
                          </m:e>
                        </m:d>
                        <m:r>
                          <a:rPr lang="en-US" b="0" i="1" smtClean="0">
                            <a:latin typeface="Cambria Math" panose="02040503050406030204" pitchFamily="18" charset="0"/>
                          </a:rPr>
                          <m:t>,</m:t>
                        </m:r>
                        <m:r>
                          <a:rPr lang="en-US" b="0" i="1" smtClean="0">
                            <a:latin typeface="Cambria Math" panose="02040503050406030204" pitchFamily="18" charset="0"/>
                          </a:rPr>
                          <m:t>𝑢</m:t>
                        </m:r>
                        <m:d>
                          <m:dPr>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𝑛𝑘</m:t>
                            </m:r>
                          </m:e>
                        </m:d>
                        <m:r>
                          <a:rPr lang="en-US" i="1">
                            <a:latin typeface="Cambria Math" panose="02040503050406030204" pitchFamily="18" charset="0"/>
                          </a:rPr>
                          <m:t>,…,</m:t>
                        </m:r>
                        <m:r>
                          <a:rPr lang="en-US" i="1">
                            <a:latin typeface="Cambria Math" panose="02040503050406030204" pitchFamily="18" charset="0"/>
                          </a:rPr>
                          <m:t>𝑢</m:t>
                        </m:r>
                        <m:d>
                          <m:dPr>
                            <m:ctrlPr>
                              <a:rPr lang="en-US" i="1">
                                <a:latin typeface="Cambria Math" panose="02040503050406030204" pitchFamily="18" charset="0"/>
                              </a:rPr>
                            </m:ctrlPr>
                          </m:dPr>
                          <m:e>
                            <m:r>
                              <a:rPr lang="en-US" i="1">
                                <a:latin typeface="Cambria Math" panose="02040503050406030204" pitchFamily="18" charset="0"/>
                              </a:rPr>
                              <m:t>𝑘</m:t>
                            </m:r>
                            <m:r>
                              <a:rPr lang="en-US" i="1">
                                <a:latin typeface="Cambria Math" panose="02040503050406030204" pitchFamily="18" charset="0"/>
                              </a:rPr>
                              <m:t>−</m:t>
                            </m:r>
                            <m:r>
                              <a:rPr lang="en-US" i="1">
                                <a:latin typeface="Cambria Math" panose="02040503050406030204" pitchFamily="18" charset="0"/>
                              </a:rPr>
                              <m:t>𝑛𝑘</m:t>
                            </m:r>
                            <m:r>
                              <a:rPr lang="en-US" i="1">
                                <a:latin typeface="Cambria Math" panose="02040503050406030204" pitchFamily="18" charset="0"/>
                              </a:rPr>
                              <m:t>−</m:t>
                            </m:r>
                            <m:r>
                              <a:rPr lang="en-US" b="0" i="1" smtClean="0">
                                <a:latin typeface="Cambria Math" panose="02040503050406030204" pitchFamily="18" charset="0"/>
                              </a:rPr>
                              <m:t>𝑛𝑏</m:t>
                            </m:r>
                            <m:r>
                              <a:rPr lang="en-US" b="0" i="1" smtClean="0">
                                <a:latin typeface="Cambria Math" panose="02040503050406030204" pitchFamily="18" charset="0"/>
                              </a:rPr>
                              <m:t>+1</m:t>
                            </m:r>
                          </m:e>
                        </m:d>
                      </m:e>
                    </m:d>
                  </m:oMath>
                </a14:m>
                <a:endParaRPr lang="en-US" b="0" dirty="0"/>
              </a:p>
              <a:p>
                <a:pPr marL="0" indent="0">
                  <a:buNone/>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             =</m:t>
                      </m:r>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𝑑</m:t>
                          </m:r>
                          <m:d>
                            <m:dPr>
                              <m:ctrlPr>
                                <a:rPr lang="en-US" b="0" i="1" smtClean="0">
                                  <a:latin typeface="Cambria Math" panose="02040503050406030204" pitchFamily="18" charset="0"/>
                                </a:rPr>
                              </m:ctrlPr>
                            </m:dPr>
                            <m:e>
                              <m:r>
                                <a:rPr lang="en-US" b="0" i="1" smtClean="0">
                                  <a:latin typeface="Cambria Math" panose="02040503050406030204" pitchFamily="18" charset="0"/>
                                </a:rPr>
                                <m:t>𝑘</m:t>
                              </m:r>
                            </m:e>
                          </m:d>
                        </m:e>
                      </m:d>
                    </m:oMath>
                  </m:oMathPara>
                </a14:m>
                <a:endParaRPr lang="en-US" b="0" dirty="0"/>
              </a:p>
              <a:p>
                <a14:m>
                  <m:oMath xmlns:m="http://schemas.openxmlformats.org/officeDocument/2006/math">
                    <m:r>
                      <a:rPr lang="en-US" b="0" i="1" smtClean="0">
                        <a:latin typeface="Cambria Math" panose="02040503050406030204" pitchFamily="18" charset="0"/>
                      </a:rPr>
                      <m:t>𝑑</m:t>
                    </m:r>
                    <m:d>
                      <m:dPr>
                        <m:ctrlPr>
                          <a:rPr lang="en-US" b="0" i="1" smtClean="0">
                            <a:latin typeface="Cambria Math" panose="02040503050406030204" pitchFamily="18" charset="0"/>
                          </a:rPr>
                        </m:ctrlPr>
                      </m:dPr>
                      <m:e>
                        <m:r>
                          <a:rPr lang="en-US" b="0" i="1" smtClean="0">
                            <a:latin typeface="Cambria Math" panose="02040503050406030204" pitchFamily="18" charset="0"/>
                          </a:rPr>
                          <m:t>𝑘</m:t>
                        </m:r>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i="1">
                            <a:latin typeface="Cambria Math" panose="02040503050406030204" pitchFamily="18" charset="0"/>
                          </a:rPr>
                          <m:t>𝑦</m:t>
                        </m:r>
                        <m:d>
                          <m:dPr>
                            <m:ctrlPr>
                              <a:rPr lang="en-US" i="1">
                                <a:latin typeface="Cambria Math" panose="02040503050406030204" pitchFamily="18" charset="0"/>
                              </a:rPr>
                            </m:ctrlPr>
                          </m:dPr>
                          <m:e>
                            <m:r>
                              <a:rPr lang="en-US" i="1">
                                <a:latin typeface="Cambria Math" panose="02040503050406030204" pitchFamily="18" charset="0"/>
                              </a:rPr>
                              <m:t>𝑘</m:t>
                            </m:r>
                            <m:r>
                              <a:rPr lang="en-US" i="1">
                                <a:latin typeface="Cambria Math" panose="02040503050406030204" pitchFamily="18" charset="0"/>
                              </a:rPr>
                              <m:t>−1</m:t>
                            </m:r>
                          </m:e>
                        </m:d>
                        <m:r>
                          <a:rPr lang="en-US" i="1">
                            <a:latin typeface="Cambria Math" panose="02040503050406030204" pitchFamily="18" charset="0"/>
                          </a:rPr>
                          <m:t>,…,</m:t>
                        </m:r>
                        <m:r>
                          <a:rPr lang="en-US" i="1">
                            <a:latin typeface="Cambria Math" panose="02040503050406030204" pitchFamily="18" charset="0"/>
                          </a:rPr>
                          <m:t>𝑦</m:t>
                        </m:r>
                        <m:d>
                          <m:dPr>
                            <m:ctrlPr>
                              <a:rPr lang="en-US" i="1">
                                <a:latin typeface="Cambria Math" panose="02040503050406030204" pitchFamily="18" charset="0"/>
                              </a:rPr>
                            </m:ctrlPr>
                          </m:dPr>
                          <m:e>
                            <m:r>
                              <a:rPr lang="en-US" i="1">
                                <a:latin typeface="Cambria Math" panose="02040503050406030204" pitchFamily="18" charset="0"/>
                              </a:rPr>
                              <m:t>𝑘</m:t>
                            </m:r>
                            <m:r>
                              <a:rPr lang="en-US" i="1">
                                <a:latin typeface="Cambria Math" panose="02040503050406030204" pitchFamily="18" charset="0"/>
                              </a:rPr>
                              <m:t>−</m:t>
                            </m:r>
                            <m:r>
                              <a:rPr lang="en-US" i="1">
                                <a:latin typeface="Cambria Math" panose="02040503050406030204" pitchFamily="18" charset="0"/>
                              </a:rPr>
                              <m:t>𝑛𝑎</m:t>
                            </m:r>
                          </m:e>
                        </m:d>
                        <m:r>
                          <a:rPr lang="en-US" i="1">
                            <a:latin typeface="Cambria Math" panose="02040503050406030204" pitchFamily="18" charset="0"/>
                          </a:rPr>
                          <m:t>,</m:t>
                        </m:r>
                        <m:r>
                          <a:rPr lang="en-US" i="1">
                            <a:latin typeface="Cambria Math" panose="02040503050406030204" pitchFamily="18" charset="0"/>
                          </a:rPr>
                          <m:t>𝑢</m:t>
                        </m:r>
                        <m:d>
                          <m:dPr>
                            <m:ctrlPr>
                              <a:rPr lang="en-US" i="1">
                                <a:latin typeface="Cambria Math" panose="02040503050406030204" pitchFamily="18" charset="0"/>
                              </a:rPr>
                            </m:ctrlPr>
                          </m:dPr>
                          <m:e>
                            <m:r>
                              <a:rPr lang="en-US" i="1">
                                <a:latin typeface="Cambria Math" panose="02040503050406030204" pitchFamily="18" charset="0"/>
                              </a:rPr>
                              <m:t>𝑘</m:t>
                            </m:r>
                            <m:r>
                              <a:rPr lang="en-US" i="1">
                                <a:latin typeface="Cambria Math" panose="02040503050406030204" pitchFamily="18" charset="0"/>
                              </a:rPr>
                              <m:t>−</m:t>
                            </m:r>
                            <m:r>
                              <a:rPr lang="en-US" i="1">
                                <a:latin typeface="Cambria Math" panose="02040503050406030204" pitchFamily="18" charset="0"/>
                              </a:rPr>
                              <m:t>𝑛𝑘</m:t>
                            </m:r>
                          </m:e>
                        </m:d>
                        <m:r>
                          <a:rPr lang="en-US" i="1">
                            <a:latin typeface="Cambria Math" panose="02040503050406030204" pitchFamily="18" charset="0"/>
                          </a:rPr>
                          <m:t>,…,</m:t>
                        </m:r>
                        <m:r>
                          <a:rPr lang="en-US" i="1">
                            <a:latin typeface="Cambria Math" panose="02040503050406030204" pitchFamily="18" charset="0"/>
                          </a:rPr>
                          <m:t>𝑢</m:t>
                        </m:r>
                        <m:d>
                          <m:dPr>
                            <m:ctrlPr>
                              <a:rPr lang="en-US" i="1">
                                <a:latin typeface="Cambria Math" panose="02040503050406030204" pitchFamily="18" charset="0"/>
                              </a:rPr>
                            </m:ctrlPr>
                          </m:dPr>
                          <m:e>
                            <m:r>
                              <a:rPr lang="en-US" i="1">
                                <a:latin typeface="Cambria Math" panose="02040503050406030204" pitchFamily="18" charset="0"/>
                              </a:rPr>
                              <m:t>𝑘</m:t>
                            </m:r>
                            <m:r>
                              <a:rPr lang="en-US" i="1">
                                <a:latin typeface="Cambria Math" panose="02040503050406030204" pitchFamily="18" charset="0"/>
                              </a:rPr>
                              <m:t>−</m:t>
                            </m:r>
                            <m:r>
                              <a:rPr lang="en-US" i="1">
                                <a:latin typeface="Cambria Math" panose="02040503050406030204" pitchFamily="18" charset="0"/>
                              </a:rPr>
                              <m:t>𝑛𝑘</m:t>
                            </m:r>
                            <m:r>
                              <a:rPr lang="en-US" i="1">
                                <a:latin typeface="Cambria Math" panose="02040503050406030204" pitchFamily="18" charset="0"/>
                              </a:rPr>
                              <m:t>−</m:t>
                            </m:r>
                            <m:r>
                              <a:rPr lang="en-US" i="1">
                                <a:latin typeface="Cambria Math" panose="02040503050406030204" pitchFamily="18" charset="0"/>
                              </a:rPr>
                              <m:t>𝑛𝑏</m:t>
                            </m:r>
                            <m:r>
                              <a:rPr lang="en-US" i="1">
                                <a:latin typeface="Cambria Math" panose="02040503050406030204" pitchFamily="18" charset="0"/>
                              </a:rPr>
                              <m:t>+1</m:t>
                            </m:r>
                          </m:e>
                        </m:d>
                      </m:e>
                    </m:d>
                    <m:r>
                      <m:rPr>
                        <m:sty m:val="p"/>
                      </m:rPr>
                      <a:rPr lang="en-US" b="0" i="0" baseline="30000" smtClean="0">
                        <a:latin typeface="Cambria Math" panose="02040503050406030204" pitchFamily="18" charset="0"/>
                      </a:rPr>
                      <m:t>T</m:t>
                    </m:r>
                  </m:oMath>
                </a14:m>
                <a:endParaRPr lang="en-US" b="0" baseline="30000" dirty="0"/>
              </a:p>
              <a:p>
                <a:r>
                  <a:rPr lang="en-US" dirty="0"/>
                  <a:t>Example:</a:t>
                </a:r>
              </a:p>
              <a:p>
                <a:pPr marL="457200" lvl="1" indent="0">
                  <a:buNone/>
                </a:pPr>
                <a:r>
                  <a:rPr lang="en-US" sz="2000" dirty="0"/>
                  <a:t>For </a:t>
                </a:r>
                <a14:m>
                  <m:oMath xmlns:m="http://schemas.openxmlformats.org/officeDocument/2006/math">
                    <m:r>
                      <a:rPr lang="en-US" sz="2000" i="1" dirty="0" smtClean="0">
                        <a:latin typeface="Cambria Math" panose="02040503050406030204" pitchFamily="18" charset="0"/>
                      </a:rPr>
                      <m:t>𝑛𝑎</m:t>
                    </m:r>
                    <m:r>
                      <a:rPr lang="en-US" sz="2000" i="1" dirty="0" smtClean="0">
                        <a:latin typeface="Cambria Math" panose="02040503050406030204" pitchFamily="18" charset="0"/>
                      </a:rPr>
                      <m:t>=</m:t>
                    </m:r>
                    <m:r>
                      <a:rPr lang="en-US" sz="2000" i="1" dirty="0" err="1" smtClean="0">
                        <a:latin typeface="Cambria Math" panose="02040503050406030204" pitchFamily="18" charset="0"/>
                      </a:rPr>
                      <m:t>𝑛𝑏</m:t>
                    </m:r>
                    <m:r>
                      <a:rPr lang="en-US" sz="2000" i="1" dirty="0" smtClean="0">
                        <a:latin typeface="Cambria Math" panose="02040503050406030204" pitchFamily="18" charset="0"/>
                      </a:rPr>
                      <m:t>=1, </m:t>
                    </m:r>
                    <m:r>
                      <a:rPr lang="en-US" sz="2000" i="1" dirty="0" smtClean="0">
                        <a:latin typeface="Cambria Math" panose="02040503050406030204" pitchFamily="18" charset="0"/>
                      </a:rPr>
                      <m:t>𝑚</m:t>
                    </m:r>
                    <m:r>
                      <a:rPr lang="en-US" sz="2000" i="1" dirty="0" smtClean="0">
                        <a:latin typeface="Cambria Math" panose="02040503050406030204" pitchFamily="18" charset="0"/>
                      </a:rPr>
                      <m:t>=2</m:t>
                    </m:r>
                    <m:r>
                      <a:rPr lang="en-US" sz="2000" b="0" i="0" smtClean="0">
                        <a:latin typeface="Cambria Math" panose="02040503050406030204" pitchFamily="18" charset="0"/>
                        <a:ea typeface="Cambria Math" panose="02040503050406030204" pitchFamily="18" charset="0"/>
                      </a:rPr>
                      <m:t>   </m:t>
                    </m:r>
                  </m:oMath>
                </a14:m>
                <a:r>
                  <a:rPr lang="en-US" sz="2000" dirty="0"/>
                  <a:t>the polynomial expansion will be:</a:t>
                </a:r>
              </a:p>
              <a:p>
                <a:pPr lvl="1"/>
                <a14:m>
                  <m:oMath xmlns:m="http://schemas.openxmlformats.org/officeDocument/2006/math">
                    <m:acc>
                      <m:accPr>
                        <m:chr m:val="̂"/>
                        <m:ctrlPr>
                          <a:rPr lang="en-US" sz="2000" i="1">
                            <a:latin typeface="Cambria Math" panose="02040503050406030204" pitchFamily="18" charset="0"/>
                          </a:rPr>
                        </m:ctrlPr>
                      </m:accPr>
                      <m:e>
                        <m:r>
                          <a:rPr lang="en-US" sz="2000" i="1">
                            <a:latin typeface="Cambria Math" panose="02040503050406030204" pitchFamily="18" charset="0"/>
                          </a:rPr>
                          <m:t>𝑦</m:t>
                        </m:r>
                      </m:e>
                    </m:acc>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𝑘</m:t>
                        </m:r>
                      </m:e>
                    </m:d>
                    <m:r>
                      <a:rPr lang="en-US" sz="2000" b="0" i="1" smtClean="0">
                        <a:latin typeface="Cambria Math" panose="02040503050406030204" pitchFamily="18" charset="0"/>
                      </a:rPr>
                      <m:t>=</m:t>
                    </m:r>
                    <m:r>
                      <a:rPr lang="en-US" sz="2000" i="1">
                        <a:latin typeface="Cambria Math" panose="02040503050406030204" pitchFamily="18" charset="0"/>
                        <a:ea typeface="Cambria Math" panose="02040503050406030204" pitchFamily="18" charset="0"/>
                      </a:rPr>
                      <m:t>∅</m:t>
                    </m:r>
                    <m:r>
                      <a:rPr lang="en-US" sz="2000" b="0" i="1" baseline="-25000" smtClean="0">
                        <a:latin typeface="Cambria Math" panose="02040503050406030204" pitchFamily="18" charset="0"/>
                        <a:ea typeface="Cambria Math" panose="02040503050406030204" pitchFamily="18" charset="0"/>
                      </a:rPr>
                      <m:t>0</m:t>
                    </m:r>
                    <m:r>
                      <a:rPr lang="en-US" sz="2000" b="0" i="1" smtClean="0">
                        <a:latin typeface="Cambria Math" panose="02040503050406030204" pitchFamily="18" charset="0"/>
                        <a:ea typeface="Cambria Math" panose="02040503050406030204" pitchFamily="18" charset="0"/>
                      </a:rPr>
                      <m:t>+∅</m:t>
                    </m:r>
                    <m:r>
                      <a:rPr lang="en-US" sz="2000" b="0" i="1" baseline="-25000" smtClean="0">
                        <a:latin typeface="Cambria Math" panose="02040503050406030204" pitchFamily="18" charset="0"/>
                        <a:ea typeface="Cambria Math" panose="02040503050406030204" pitchFamily="18" charset="0"/>
                      </a:rPr>
                      <m:t>1</m:t>
                    </m:r>
                    <m:r>
                      <a:rPr lang="en-US" sz="2000" b="0" i="1" smtClean="0">
                        <a:latin typeface="Cambria Math" panose="02040503050406030204" pitchFamily="18" charset="0"/>
                        <a:ea typeface="Cambria Math" panose="02040503050406030204" pitchFamily="18" charset="0"/>
                      </a:rPr>
                      <m:t>𝑦</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𝑘</m:t>
                        </m:r>
                        <m:r>
                          <a:rPr lang="en-US" sz="2000" b="0" i="1" smtClean="0">
                            <a:latin typeface="Cambria Math" panose="02040503050406030204" pitchFamily="18" charset="0"/>
                            <a:ea typeface="Cambria Math" panose="02040503050406030204" pitchFamily="18" charset="0"/>
                          </a:rPr>
                          <m:t>−1</m:t>
                        </m:r>
                      </m:e>
                    </m:d>
                    <m:r>
                      <a:rPr lang="en-US" sz="2000" b="0" i="1" smtClean="0">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m:t>
                    </m:r>
                    <m:r>
                      <a:rPr lang="en-US" sz="2000" b="0" i="1" baseline="-25000" smtClean="0">
                        <a:latin typeface="Cambria Math" panose="02040503050406030204" pitchFamily="18" charset="0"/>
                        <a:ea typeface="Cambria Math" panose="02040503050406030204" pitchFamily="18" charset="0"/>
                      </a:rPr>
                      <m:t>2</m:t>
                    </m:r>
                    <m:r>
                      <a:rPr lang="en-US" sz="2000" b="0" i="1" smtClean="0">
                        <a:latin typeface="Cambria Math" panose="02040503050406030204" pitchFamily="18" charset="0"/>
                        <a:ea typeface="Cambria Math" panose="02040503050406030204" pitchFamily="18" charset="0"/>
                      </a:rPr>
                      <m:t>𝑢</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𝑘</m:t>
                        </m:r>
                        <m:r>
                          <a:rPr lang="en-US" sz="2000" b="0" i="1" smtClean="0">
                            <a:latin typeface="Cambria Math" panose="02040503050406030204" pitchFamily="18" charset="0"/>
                            <a:ea typeface="Cambria Math" panose="02040503050406030204" pitchFamily="18" charset="0"/>
                          </a:rPr>
                          <m:t>−1</m:t>
                        </m:r>
                      </m:e>
                    </m:d>
                    <m:r>
                      <a:rPr lang="en-US" sz="2000" b="0" i="1" smtClean="0">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m:t>
                    </m:r>
                    <m:r>
                      <a:rPr lang="en-US" sz="2000" b="0" i="1" baseline="-25000" smtClean="0">
                        <a:latin typeface="Cambria Math" panose="02040503050406030204" pitchFamily="18" charset="0"/>
                        <a:ea typeface="Cambria Math" panose="02040503050406030204" pitchFamily="18" charset="0"/>
                      </a:rPr>
                      <m:t>3</m:t>
                    </m:r>
                    <m:r>
                      <a:rPr lang="en-US" sz="2000" b="0" i="1" smtClean="0">
                        <a:latin typeface="Cambria Math" panose="02040503050406030204" pitchFamily="18" charset="0"/>
                        <a:ea typeface="Cambria Math" panose="02040503050406030204" pitchFamily="18" charset="0"/>
                      </a:rPr>
                      <m:t>𝑦</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𝑘</m:t>
                        </m:r>
                        <m:r>
                          <a:rPr lang="en-US" sz="2000" b="0" i="1" smtClean="0">
                            <a:latin typeface="Cambria Math" panose="02040503050406030204" pitchFamily="18" charset="0"/>
                            <a:ea typeface="Cambria Math" panose="02040503050406030204" pitchFamily="18" charset="0"/>
                          </a:rPr>
                          <m:t>−1</m:t>
                        </m:r>
                      </m:e>
                    </m:d>
                    <m:r>
                      <a:rPr lang="en-US" sz="2000" b="0" i="1" baseline="30000" smtClean="0">
                        <a:latin typeface="Cambria Math" panose="02040503050406030204" pitchFamily="18" charset="0"/>
                        <a:ea typeface="Cambria Math" panose="02040503050406030204" pitchFamily="18" charset="0"/>
                      </a:rPr>
                      <m:t>2</m:t>
                    </m:r>
                    <m:r>
                      <a:rPr lang="en-US" sz="2000" b="0" i="1" smtClean="0">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m:t>
                    </m:r>
                    <m:r>
                      <a:rPr lang="en-US" sz="2000" b="0" i="1" baseline="-25000" smtClean="0">
                        <a:latin typeface="Cambria Math" panose="02040503050406030204" pitchFamily="18" charset="0"/>
                        <a:ea typeface="Cambria Math" panose="02040503050406030204" pitchFamily="18" charset="0"/>
                      </a:rPr>
                      <m:t>4</m:t>
                    </m:r>
                    <m:r>
                      <a:rPr lang="en-US" sz="2000" b="0" i="1" smtClean="0">
                        <a:latin typeface="Cambria Math" panose="02040503050406030204" pitchFamily="18" charset="0"/>
                        <a:ea typeface="Cambria Math" panose="02040503050406030204" pitchFamily="18" charset="0"/>
                      </a:rPr>
                      <m:t>𝑢</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𝑘</m:t>
                        </m:r>
                        <m:r>
                          <a:rPr lang="en-US" sz="2000" b="0" i="1" smtClean="0">
                            <a:latin typeface="Cambria Math" panose="02040503050406030204" pitchFamily="18" charset="0"/>
                            <a:ea typeface="Cambria Math" panose="02040503050406030204" pitchFamily="18" charset="0"/>
                          </a:rPr>
                          <m:t>−1</m:t>
                        </m:r>
                      </m:e>
                    </m:d>
                    <m:r>
                      <a:rPr lang="en-US" sz="2000" b="0" i="1" baseline="30000" smtClean="0">
                        <a:latin typeface="Cambria Math" panose="02040503050406030204" pitchFamily="18" charset="0"/>
                        <a:ea typeface="Cambria Math" panose="02040503050406030204" pitchFamily="18" charset="0"/>
                      </a:rPr>
                      <m:t>2</m:t>
                    </m:r>
                    <m:r>
                      <a:rPr lang="en-US" sz="2000" b="0" i="1" smtClean="0">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m:t>
                    </m:r>
                    <m:r>
                      <a:rPr lang="en-US" sz="2000" b="0" i="1" baseline="-25000" smtClean="0">
                        <a:latin typeface="Cambria Math" panose="02040503050406030204" pitchFamily="18" charset="0"/>
                        <a:ea typeface="Cambria Math" panose="02040503050406030204" pitchFamily="18" charset="0"/>
                      </a:rPr>
                      <m:t>5</m:t>
                    </m:r>
                    <m:r>
                      <a:rPr lang="en-US" sz="2000" b="0" i="1" smtClean="0">
                        <a:latin typeface="Cambria Math" panose="02040503050406030204" pitchFamily="18" charset="0"/>
                        <a:ea typeface="Cambria Math" panose="02040503050406030204" pitchFamily="18" charset="0"/>
                      </a:rPr>
                      <m:t>𝑢</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𝑘</m:t>
                        </m:r>
                        <m:r>
                          <a:rPr lang="en-US" sz="2000" b="0" i="1" smtClean="0">
                            <a:latin typeface="Cambria Math" panose="02040503050406030204" pitchFamily="18" charset="0"/>
                            <a:ea typeface="Cambria Math" panose="02040503050406030204" pitchFamily="18" charset="0"/>
                          </a:rPr>
                          <m:t>−1</m:t>
                        </m:r>
                      </m:e>
                    </m:d>
                    <m:r>
                      <a:rPr lang="en-US" sz="2000" b="0" i="1" smtClean="0">
                        <a:latin typeface="Cambria Math" panose="02040503050406030204" pitchFamily="18" charset="0"/>
                        <a:ea typeface="Cambria Math" panose="02040503050406030204" pitchFamily="18" charset="0"/>
                      </a:rPr>
                      <m:t>𝑦</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𝑘</m:t>
                        </m:r>
                        <m:r>
                          <a:rPr lang="en-US" sz="2000" b="0" i="1" smtClean="0">
                            <a:latin typeface="Cambria Math" panose="02040503050406030204" pitchFamily="18" charset="0"/>
                            <a:ea typeface="Cambria Math" panose="02040503050406030204" pitchFamily="18" charset="0"/>
                          </a:rPr>
                          <m:t>−1</m:t>
                        </m:r>
                      </m:e>
                    </m:d>
                  </m:oMath>
                </a14:m>
                <a:endParaRPr lang="en-US" sz="2000" b="0" dirty="0">
                  <a:ea typeface="Cambria Math" panose="02040503050406030204" pitchFamily="18" charset="0"/>
                </a:endParaRPr>
              </a:p>
              <a:p>
                <a:endParaRPr lang="en-US" dirty="0"/>
              </a:p>
              <a:p>
                <a:pPr algn="r"/>
                <a14:m>
                  <m:oMath xmlns:m="http://schemas.openxmlformats.org/officeDocument/2006/math">
                    <m:r>
                      <a:rPr lang="en-US" b="0" i="1" smtClean="0">
                        <a:latin typeface="Cambria Math" panose="02040503050406030204" pitchFamily="18" charset="0"/>
                      </a:rPr>
                      <m:t>𝑑</m:t>
                    </m:r>
                  </m:oMath>
                </a14:m>
                <a:r>
                  <a:rPr lang="en-US" baseline="30000" dirty="0"/>
                  <a:t> </a:t>
                </a:r>
                <a:r>
                  <a:rPr lang="en-US" dirty="0"/>
                  <a:t>- delay</a:t>
                </a:r>
                <a:r>
                  <a:rPr lang="en-US" b="0" dirty="0"/>
                  <a:t> vector</a:t>
                </a:r>
                <a:endParaRPr lang="en-US" b="0" baseline="30000" dirty="0"/>
              </a:p>
              <a:p>
                <a:pPr algn="r"/>
                <a14:m>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 </m:t>
                    </m:r>
                  </m:oMath>
                </a14:m>
                <a:r>
                  <a:rPr lang="en-US" dirty="0"/>
                  <a:t>- polynomial of degree </a:t>
                </a:r>
                <a14:m>
                  <m:oMath xmlns:m="http://schemas.openxmlformats.org/officeDocument/2006/math">
                    <m:r>
                      <a:rPr lang="en-US" i="1" dirty="0" smtClean="0">
                        <a:latin typeface="Cambria Math" panose="02040503050406030204" pitchFamily="18" charset="0"/>
                      </a:rPr>
                      <m:t>𝑚</m:t>
                    </m:r>
                  </m:oMath>
                </a14:m>
                <a:r>
                  <a:rPr lang="en-US" dirty="0"/>
                  <a:t> in </a:t>
                </a:r>
                <a14:m>
                  <m:oMath xmlns:m="http://schemas.openxmlformats.org/officeDocument/2006/math">
                    <m:r>
                      <a:rPr lang="en-US" i="1">
                        <a:latin typeface="Cambria Math" panose="02040503050406030204" pitchFamily="18" charset="0"/>
                      </a:rPr>
                      <m:t>𝑑</m:t>
                    </m:r>
                  </m:oMath>
                </a14:m>
                <a:endParaRPr lang="en-US" dirty="0"/>
              </a:p>
              <a:p>
                <a:endParaRPr lang="en-US" sz="2000" dirty="0"/>
              </a:p>
            </p:txBody>
          </p:sp>
        </mc:Choice>
        <mc:Fallback xmlns="">
          <p:sp>
            <p:nvSpPr>
              <p:cNvPr id="3" name="Content Placeholder 2">
                <a:extLst>
                  <a:ext uri="{FF2B5EF4-FFF2-40B4-BE49-F238E27FC236}">
                    <a16:creationId xmlns:a16="http://schemas.microsoft.com/office/drawing/2014/main" id="{EFADF64D-A76E-881F-00EA-4F25147F4DB1}"/>
                  </a:ext>
                </a:extLst>
              </p:cNvPr>
              <p:cNvSpPr>
                <a:spLocks noGrp="1" noRot="1" noChangeAspect="1" noMove="1" noResize="1" noEditPoints="1" noAdjustHandles="1" noChangeArrowheads="1" noChangeShapeType="1" noTextEdit="1"/>
              </p:cNvSpPr>
              <p:nvPr>
                <p:ph idx="1"/>
              </p:nvPr>
            </p:nvSpPr>
            <p:spPr>
              <a:xfrm>
                <a:off x="590353" y="1540628"/>
                <a:ext cx="11011293" cy="4462053"/>
              </a:xfrm>
              <a:blipFill>
                <a:blip r:embed="rId2"/>
                <a:stretch>
                  <a:fillRect l="-997" r="-1107"/>
                </a:stretch>
              </a:blipFill>
            </p:spPr>
            <p:txBody>
              <a:bodyPr/>
              <a:lstStyle/>
              <a:p>
                <a:r>
                  <a:rPr lang="en-US">
                    <a:noFill/>
                  </a:rPr>
                  <a:t> </a:t>
                </a:r>
              </a:p>
            </p:txBody>
          </p:sp>
        </mc:Fallback>
      </mc:AlternateContent>
    </p:spTree>
    <p:extLst>
      <p:ext uri="{BB962C8B-B14F-4D97-AF65-F5344CB8AC3E}">
        <p14:creationId xmlns:p14="http://schemas.microsoft.com/office/powerpoint/2010/main" val="20009221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CD91E-2B6A-ED03-F915-16168BD433E4}"/>
              </a:ext>
            </a:extLst>
          </p:cNvPr>
          <p:cNvSpPr>
            <a:spLocks noGrp="1"/>
          </p:cNvSpPr>
          <p:nvPr>
            <p:ph type="title"/>
          </p:nvPr>
        </p:nvSpPr>
        <p:spPr/>
        <p:txBody>
          <a:bodyPr/>
          <a:lstStyle/>
          <a:p>
            <a:r>
              <a:rPr lang="en-US" b="1" dirty="0"/>
              <a:t>Finding the parameters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CDC67E5-3DA8-6EBA-E639-1DE637E9EA6C}"/>
                  </a:ext>
                </a:extLst>
              </p:cNvPr>
              <p:cNvSpPr>
                <a:spLocks noGrp="1"/>
              </p:cNvSpPr>
              <p:nvPr>
                <p:ph idx="1"/>
              </p:nvPr>
            </p:nvSpPr>
            <p:spPr/>
            <p:txBody>
              <a:bodyPr/>
              <a:lstStyle/>
              <a:p>
                <a:r>
                  <a:rPr lang="en-US" dirty="0"/>
                  <a:t>The way that we generated the polynomial:</a:t>
                </a:r>
              </a:p>
              <a:p>
                <a:pPr marL="914400" lvl="1" indent="-457200">
                  <a:buFont typeface="+mj-lt"/>
                  <a:buAutoNum type="arabicPeriod"/>
                </a:pPr>
                <a:r>
                  <a:rPr lang="en-US" dirty="0"/>
                  <a:t>Create a vector </a:t>
                </a:r>
                <a14:m>
                  <m:oMath xmlns:m="http://schemas.openxmlformats.org/officeDocument/2006/math">
                    <m:r>
                      <a:rPr lang="en-US" b="0" i="1" smtClean="0">
                        <a:latin typeface="Cambria Math" panose="02040503050406030204" pitchFamily="18" charset="0"/>
                      </a:rPr>
                      <m:t>𝑝𝑜𝑤𝑒𝑟</m:t>
                    </m:r>
                  </m:oMath>
                </a14:m>
                <a:r>
                  <a:rPr lang="en-US" dirty="0"/>
                  <a:t> the same length </a:t>
                </a:r>
                <a14:m>
                  <m:oMath xmlns:m="http://schemas.openxmlformats.org/officeDocument/2006/math">
                    <m:r>
                      <a:rPr lang="en-US" i="1" dirty="0" smtClean="0">
                        <a:latin typeface="Cambria Math" panose="02040503050406030204" pitchFamily="18" charset="0"/>
                      </a:rPr>
                      <m:t>𝑙</m:t>
                    </m:r>
                  </m:oMath>
                </a14:m>
                <a:r>
                  <a:rPr lang="en-US" dirty="0"/>
                  <a:t> as the vector </a:t>
                </a:r>
                <a14:m>
                  <m:oMath xmlns:m="http://schemas.openxmlformats.org/officeDocument/2006/math">
                    <m:r>
                      <a:rPr lang="en-US" i="1" dirty="0" smtClean="0">
                        <a:latin typeface="Cambria Math" panose="02040503050406030204" pitchFamily="18" charset="0"/>
                      </a:rPr>
                      <m:t>𝑑</m:t>
                    </m:r>
                  </m:oMath>
                </a14:m>
                <a:r>
                  <a:rPr lang="en-US" dirty="0"/>
                  <a:t>, </a:t>
                </a:r>
                <a14:m>
                  <m:oMath xmlns:m="http://schemas.openxmlformats.org/officeDocument/2006/math">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1</m:t>
                        </m:r>
                      </m:sub>
                      <m:sup>
                        <m:r>
                          <a:rPr lang="en-US" b="0" i="1" smtClean="0">
                            <a:latin typeface="Cambria Math" panose="02040503050406030204" pitchFamily="18" charset="0"/>
                          </a:rPr>
                          <m:t>𝑙</m:t>
                        </m:r>
                      </m:sup>
                      <m:e>
                        <m:sSup>
                          <m:sSupPr>
                            <m:ctrlPr>
                              <a:rPr lang="en-US" i="1">
                                <a:latin typeface="Cambria Math" panose="02040503050406030204" pitchFamily="18" charset="0"/>
                              </a:rPr>
                            </m:ctrlPr>
                          </m:sSupPr>
                          <m:e>
                            <m:r>
                              <a:rPr lang="en-US" i="1">
                                <a:latin typeface="Cambria Math" panose="02040503050406030204" pitchFamily="18" charset="0"/>
                              </a:rPr>
                              <m:t>𝑑</m:t>
                            </m:r>
                            <m:r>
                              <a:rPr lang="en-US" i="1">
                                <a:latin typeface="Cambria Math" panose="02040503050406030204" pitchFamily="18" charset="0"/>
                              </a:rPr>
                              <m:t>(</m:t>
                            </m:r>
                            <m:r>
                              <a:rPr lang="en-US" i="1">
                                <a:latin typeface="Cambria Math" panose="02040503050406030204" pitchFamily="18" charset="0"/>
                              </a:rPr>
                              <m:t>𝑖</m:t>
                            </m:r>
                            <m:r>
                              <a:rPr lang="en-US" i="1">
                                <a:latin typeface="Cambria Math" panose="02040503050406030204" pitchFamily="18" charset="0"/>
                              </a:rPr>
                              <m:t>)</m:t>
                            </m:r>
                          </m:e>
                          <m:sup>
                            <m:r>
                              <a:rPr lang="en-US" i="1">
                                <a:latin typeface="Cambria Math" panose="02040503050406030204" pitchFamily="18" charset="0"/>
                              </a:rPr>
                              <m:t>𝑝𝑜𝑤𝑒𝑟</m:t>
                            </m:r>
                            <m:r>
                              <a:rPr lang="en-US" i="1">
                                <a:latin typeface="Cambria Math" panose="02040503050406030204" pitchFamily="18" charset="0"/>
                              </a:rPr>
                              <m:t>(</m:t>
                            </m:r>
                            <m:r>
                              <a:rPr lang="en-US" i="1">
                                <a:latin typeface="Cambria Math" panose="02040503050406030204" pitchFamily="18" charset="0"/>
                              </a:rPr>
                              <m:t>𝑖</m:t>
                            </m:r>
                            <m:r>
                              <a:rPr lang="en-US" i="1">
                                <a:latin typeface="Cambria Math" panose="02040503050406030204" pitchFamily="18" charset="0"/>
                              </a:rPr>
                              <m:t>)</m:t>
                            </m:r>
                          </m:sup>
                        </m:sSup>
                      </m:e>
                    </m:nary>
                  </m:oMath>
                </a14:m>
                <a:r>
                  <a:rPr lang="en-US" dirty="0"/>
                  <a:t> this would correspond to an element in the sum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𝑦</m:t>
                        </m:r>
                      </m:e>
                    </m:acc>
                  </m:oMath>
                </a14:m>
                <a:endParaRPr lang="en-US" dirty="0"/>
              </a:p>
              <a:p>
                <a:pPr marL="914400" lvl="1" indent="-457200">
                  <a:buFont typeface="+mj-lt"/>
                  <a:buAutoNum type="arabicPeriod"/>
                </a:pPr>
                <a:r>
                  <a:rPr lang="en-US" dirty="0"/>
                  <a:t>Generate all the possible combinations of vector </a:t>
                </a:r>
                <a14:m>
                  <m:oMath xmlns:m="http://schemas.openxmlformats.org/officeDocument/2006/math">
                    <m:r>
                      <a:rPr lang="en-US" i="1" dirty="0" smtClean="0">
                        <a:latin typeface="Cambria Math" panose="02040503050406030204" pitchFamily="18" charset="0"/>
                      </a:rPr>
                      <m:t>𝑝𝑜𝑤𝑒𝑟</m:t>
                    </m:r>
                  </m:oMath>
                </a14:m>
                <a:r>
                  <a:rPr lang="en-US" dirty="0"/>
                  <a:t>, with the sum of elements less or equal than </a:t>
                </a:r>
                <a14:m>
                  <m:oMath xmlns:m="http://schemas.openxmlformats.org/officeDocument/2006/math">
                    <m:r>
                      <a:rPr lang="en-US" i="1" dirty="0" smtClean="0">
                        <a:latin typeface="Cambria Math" panose="02040503050406030204" pitchFamily="18" charset="0"/>
                      </a:rPr>
                      <m:t>𝑚</m:t>
                    </m:r>
                  </m:oMath>
                </a14:m>
                <a:r>
                  <a:rPr lang="en-US" dirty="0"/>
                  <a:t>, defining our polynomial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𝑦</m:t>
                        </m:r>
                      </m:e>
                    </m:acc>
                  </m:oMath>
                </a14:m>
                <a:endParaRPr lang="en-US" dirty="0"/>
              </a:p>
              <a:p>
                <a:r>
                  <a:rPr lang="en-US" dirty="0"/>
                  <a:t>Example for </a:t>
                </a:r>
                <a14:m>
                  <m:oMath xmlns:m="http://schemas.openxmlformats.org/officeDocument/2006/math">
                    <m:r>
                      <a:rPr lang="en-US" sz="2800" i="1" dirty="0" smtClean="0">
                        <a:latin typeface="Cambria Math" panose="02040503050406030204" pitchFamily="18" charset="0"/>
                      </a:rPr>
                      <m:t>𝑛𝑎</m:t>
                    </m:r>
                    <m:r>
                      <a:rPr lang="en-US" sz="2800" i="1" dirty="0" smtClean="0">
                        <a:latin typeface="Cambria Math" panose="02040503050406030204" pitchFamily="18" charset="0"/>
                      </a:rPr>
                      <m:t>=</m:t>
                    </m:r>
                    <m:r>
                      <a:rPr lang="en-US" sz="2800" i="1" dirty="0" err="1" smtClean="0">
                        <a:latin typeface="Cambria Math" panose="02040503050406030204" pitchFamily="18" charset="0"/>
                      </a:rPr>
                      <m:t>𝑛𝑏</m:t>
                    </m:r>
                    <m:r>
                      <a:rPr lang="en-US" sz="2800" i="1" dirty="0" smtClean="0">
                        <a:latin typeface="Cambria Math" panose="02040503050406030204" pitchFamily="18" charset="0"/>
                      </a:rPr>
                      <m:t>=1, </m:t>
                    </m:r>
                    <m:r>
                      <a:rPr lang="en-US" sz="2800" i="1" dirty="0" smtClean="0">
                        <a:latin typeface="Cambria Math" panose="02040503050406030204" pitchFamily="18" charset="0"/>
                      </a:rPr>
                      <m:t>𝑚</m:t>
                    </m:r>
                    <m:r>
                      <a:rPr lang="en-US" sz="2800" i="1" dirty="0" smtClean="0">
                        <a:latin typeface="Cambria Math" panose="02040503050406030204" pitchFamily="18" charset="0"/>
                      </a:rPr>
                      <m:t>=2</m:t>
                    </m:r>
                    <m:r>
                      <a:rPr lang="en-US" sz="2800" b="0" i="0" smtClean="0">
                        <a:latin typeface="Cambria Math" panose="02040503050406030204" pitchFamily="18" charset="0"/>
                        <a:ea typeface="Cambria Math" panose="02040503050406030204" pitchFamily="18" charset="0"/>
                      </a:rPr>
                      <m:t> </m:t>
                    </m:r>
                  </m:oMath>
                </a14:m>
                <a:endParaRPr lang="en-US" dirty="0"/>
              </a:p>
              <a:p>
                <a:pPr marL="0" indent="0">
                  <a:buNone/>
                </a:pPr>
                <a:r>
                  <a:rPr lang="en-US" dirty="0"/>
                  <a:t>	the delay vector:</a:t>
                </a:r>
                <a:r>
                  <a:rPr lang="en-US" b="0" dirty="0"/>
                  <a:t> </a:t>
                </a:r>
                <a14:m>
                  <m:oMath xmlns:m="http://schemas.openxmlformats.org/officeDocument/2006/math">
                    <m:r>
                      <a:rPr lang="en-US" b="0" i="1" smtClean="0">
                        <a:latin typeface="Cambria Math" panose="02040503050406030204" pitchFamily="18" charset="0"/>
                      </a:rPr>
                      <m:t>𝑑</m:t>
                    </m:r>
                    <m:d>
                      <m:dPr>
                        <m:ctrlPr>
                          <a:rPr lang="en-US" b="0" i="1" smtClean="0">
                            <a:latin typeface="Cambria Math" panose="02040503050406030204" pitchFamily="18" charset="0"/>
                          </a:rPr>
                        </m:ctrlPr>
                      </m:dPr>
                      <m:e>
                        <m:r>
                          <a:rPr lang="en-US" b="0" i="1" smtClean="0">
                            <a:latin typeface="Cambria Math" panose="02040503050406030204" pitchFamily="18" charset="0"/>
                          </a:rPr>
                          <m:t>𝑘</m:t>
                        </m:r>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i="1">
                            <a:latin typeface="Cambria Math" panose="02040503050406030204" pitchFamily="18" charset="0"/>
                          </a:rPr>
                          <m:t>𝑦</m:t>
                        </m:r>
                        <m:d>
                          <m:dPr>
                            <m:ctrlPr>
                              <a:rPr lang="en-US" i="1">
                                <a:latin typeface="Cambria Math" panose="02040503050406030204" pitchFamily="18" charset="0"/>
                              </a:rPr>
                            </m:ctrlPr>
                          </m:dPr>
                          <m:e>
                            <m:r>
                              <a:rPr lang="en-US" i="1">
                                <a:latin typeface="Cambria Math" panose="02040503050406030204" pitchFamily="18" charset="0"/>
                              </a:rPr>
                              <m:t>𝑘</m:t>
                            </m:r>
                            <m:r>
                              <a:rPr lang="en-US" i="1">
                                <a:latin typeface="Cambria Math" panose="02040503050406030204" pitchFamily="18" charset="0"/>
                              </a:rPr>
                              <m:t>−1</m:t>
                            </m:r>
                          </m:e>
                        </m:d>
                        <m:r>
                          <a:rPr lang="en-US" i="1">
                            <a:latin typeface="Cambria Math" panose="02040503050406030204" pitchFamily="18" charset="0"/>
                          </a:rPr>
                          <m:t>,</m:t>
                        </m:r>
                        <m:r>
                          <a:rPr lang="en-US" i="1">
                            <a:latin typeface="Cambria Math" panose="02040503050406030204" pitchFamily="18" charset="0"/>
                          </a:rPr>
                          <m:t>𝑢</m:t>
                        </m:r>
                        <m:d>
                          <m:dPr>
                            <m:ctrlPr>
                              <a:rPr lang="en-US" i="1">
                                <a:latin typeface="Cambria Math" panose="02040503050406030204" pitchFamily="18" charset="0"/>
                              </a:rPr>
                            </m:ctrlPr>
                          </m:dPr>
                          <m:e>
                            <m:r>
                              <a:rPr lang="en-US" i="1">
                                <a:latin typeface="Cambria Math" panose="02040503050406030204" pitchFamily="18" charset="0"/>
                              </a:rPr>
                              <m:t>𝑘</m:t>
                            </m:r>
                            <m:r>
                              <a:rPr lang="en-US" i="1">
                                <a:latin typeface="Cambria Math" panose="02040503050406030204" pitchFamily="18" charset="0"/>
                              </a:rPr>
                              <m:t>−1</m:t>
                            </m:r>
                          </m:e>
                        </m:d>
                      </m:e>
                    </m:d>
                  </m:oMath>
                </a14:m>
                <a:endParaRPr lang="en-US" dirty="0"/>
              </a:p>
              <a:p>
                <a:pPr marL="0" indent="0">
                  <a:buNone/>
                </a:pPr>
                <a:r>
                  <a:rPr lang="en-US" dirty="0"/>
                  <a:t>	</a:t>
                </a:r>
                <a14:m>
                  <m:oMath xmlns:m="http://schemas.openxmlformats.org/officeDocument/2006/math">
                    <m:r>
                      <a:rPr lang="en-US" i="1">
                        <a:latin typeface="Cambria Math" panose="02040503050406030204" pitchFamily="18" charset="0"/>
                      </a:rPr>
                      <m:t>𝑑</m:t>
                    </m:r>
                    <m:sSup>
                      <m:sSupPr>
                        <m:ctrlPr>
                          <a:rPr lang="en-US" b="0" i="1" smtClean="0">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𝑘</m:t>
                            </m:r>
                          </m:e>
                        </m:d>
                      </m:e>
                      <m:sup>
                        <m:r>
                          <a:rPr lang="en-US" b="0" i="1" smtClean="0">
                            <a:latin typeface="Cambria Math" panose="02040503050406030204" pitchFamily="18" charset="0"/>
                          </a:rPr>
                          <m:t>𝑝𝑜𝑤𝑒𝑟</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begChr m:val="["/>
                            <m:endChr m:val="]"/>
                            <m:ctrlPr>
                              <a:rPr lang="en-US" i="1">
                                <a:latin typeface="Cambria Math" panose="02040503050406030204" pitchFamily="18" charset="0"/>
                              </a:rPr>
                            </m:ctrlPr>
                          </m:dPr>
                          <m:e>
                            <m:r>
                              <a:rPr lang="en-US" i="1">
                                <a:latin typeface="Cambria Math" panose="02040503050406030204" pitchFamily="18" charset="0"/>
                              </a:rPr>
                              <m:t>𝑦</m:t>
                            </m:r>
                            <m:d>
                              <m:dPr>
                                <m:ctrlPr>
                                  <a:rPr lang="en-US" i="1">
                                    <a:latin typeface="Cambria Math" panose="02040503050406030204" pitchFamily="18" charset="0"/>
                                  </a:rPr>
                                </m:ctrlPr>
                              </m:dPr>
                              <m:e>
                                <m:r>
                                  <a:rPr lang="en-US" i="1">
                                    <a:latin typeface="Cambria Math" panose="02040503050406030204" pitchFamily="18" charset="0"/>
                                  </a:rPr>
                                  <m:t>𝑘</m:t>
                                </m:r>
                                <m:r>
                                  <a:rPr lang="en-US" i="1">
                                    <a:latin typeface="Cambria Math" panose="02040503050406030204" pitchFamily="18" charset="0"/>
                                  </a:rPr>
                                  <m:t>−1</m:t>
                                </m:r>
                              </m:e>
                            </m:d>
                            <m:r>
                              <a:rPr lang="en-US" i="1">
                                <a:latin typeface="Cambria Math" panose="02040503050406030204" pitchFamily="18" charset="0"/>
                              </a:rPr>
                              <m:t>,</m:t>
                            </m:r>
                            <m:r>
                              <a:rPr lang="en-US" i="1">
                                <a:latin typeface="Cambria Math" panose="02040503050406030204" pitchFamily="18" charset="0"/>
                              </a:rPr>
                              <m:t>𝑢</m:t>
                            </m:r>
                            <m:d>
                              <m:dPr>
                                <m:ctrlPr>
                                  <a:rPr lang="en-US" i="1">
                                    <a:latin typeface="Cambria Math" panose="02040503050406030204" pitchFamily="18" charset="0"/>
                                  </a:rPr>
                                </m:ctrlPr>
                              </m:dPr>
                              <m:e>
                                <m:r>
                                  <a:rPr lang="en-US" i="1">
                                    <a:latin typeface="Cambria Math" panose="02040503050406030204" pitchFamily="18" charset="0"/>
                                  </a:rPr>
                                  <m:t>𝑘</m:t>
                                </m:r>
                                <m:r>
                                  <a:rPr lang="en-US" i="1">
                                    <a:latin typeface="Cambria Math" panose="02040503050406030204" pitchFamily="18" charset="0"/>
                                  </a:rPr>
                                  <m:t>−1</m:t>
                                </m:r>
                              </m:e>
                            </m:d>
                          </m:e>
                        </m:d>
                        <m:r>
                          <a:rPr lang="en-US" b="0" i="1" smtClean="0">
                            <a:latin typeface="Cambria Math" panose="02040503050406030204" pitchFamily="18" charset="0"/>
                          </a:rPr>
                          <m:t>.</m:t>
                        </m:r>
                      </m:e>
                      <m:sup>
                        <m:d>
                          <m:dPr>
                            <m:begChr m:val="["/>
                            <m:endChr m:val="]"/>
                            <m:ctrlPr>
                              <a:rPr lang="en-US" i="1">
                                <a:latin typeface="Cambria Math" panose="02040503050406030204" pitchFamily="18" charset="0"/>
                              </a:rPr>
                            </m:ctrlPr>
                          </m:dPr>
                          <m:e>
                            <m:r>
                              <a:rPr lang="en-US" b="0" i="1" smtClean="0">
                                <a:latin typeface="Cambria Math" panose="02040503050406030204" pitchFamily="18" charset="0"/>
                              </a:rPr>
                              <m:t>2,0</m:t>
                            </m:r>
                          </m:e>
                        </m:d>
                      </m:sup>
                    </m:sSup>
                    <m:r>
                      <a:rPr lang="en-US" b="0" i="1" smtClean="0">
                        <a:latin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𝑦</m:t>
                    </m:r>
                    <m:d>
                      <m:dPr>
                        <m:ctrlPr>
                          <a:rPr lang="en-US" sz="2800" b="0" i="1" smtClean="0">
                            <a:latin typeface="Cambria Math" panose="02040503050406030204" pitchFamily="18" charset="0"/>
                            <a:ea typeface="Cambria Math" panose="02040503050406030204" pitchFamily="18" charset="0"/>
                          </a:rPr>
                        </m:ctrlPr>
                      </m:dPr>
                      <m:e>
                        <m:r>
                          <a:rPr lang="en-US" sz="2800" b="0" i="1" smtClean="0">
                            <a:latin typeface="Cambria Math" panose="02040503050406030204" pitchFamily="18" charset="0"/>
                            <a:ea typeface="Cambria Math" panose="02040503050406030204" pitchFamily="18" charset="0"/>
                          </a:rPr>
                          <m:t>𝑘</m:t>
                        </m:r>
                        <m:r>
                          <a:rPr lang="en-US" sz="2800" b="0" i="1" smtClean="0">
                            <a:latin typeface="Cambria Math" panose="02040503050406030204" pitchFamily="18" charset="0"/>
                            <a:ea typeface="Cambria Math" panose="02040503050406030204" pitchFamily="18" charset="0"/>
                          </a:rPr>
                          <m:t>−1</m:t>
                        </m:r>
                      </m:e>
                    </m:d>
                    <m:r>
                      <a:rPr lang="en-US" sz="2800" b="0" i="1" baseline="30000" smtClean="0">
                        <a:latin typeface="Cambria Math" panose="02040503050406030204" pitchFamily="18" charset="0"/>
                        <a:ea typeface="Cambria Math" panose="02040503050406030204" pitchFamily="18" charset="0"/>
                      </a:rPr>
                      <m:t>2</m:t>
                    </m:r>
                  </m:oMath>
                </a14:m>
                <a:endParaRPr lang="en-US" dirty="0"/>
              </a:p>
              <a:p>
                <a:pPr marL="0" indent="0">
                  <a:buNone/>
                </a:pPr>
                <a:r>
                  <a:rPr lang="en-US" dirty="0"/>
                  <a:t>	</a:t>
                </a:r>
                <a14:m>
                  <m:oMath xmlns:m="http://schemas.openxmlformats.org/officeDocument/2006/math">
                    <m:r>
                      <a:rPr lang="en-US" i="1" smtClean="0">
                        <a:latin typeface="Cambria Math" panose="02040503050406030204" pitchFamily="18" charset="0"/>
                      </a:rPr>
                      <m:t>𝑑</m:t>
                    </m:r>
                    <m:sSup>
                      <m:sSupPr>
                        <m:ctrlPr>
                          <a:rPr lang="en-US" b="0" i="1" smtClean="0">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𝑘</m:t>
                            </m:r>
                          </m:e>
                        </m:d>
                      </m:e>
                      <m:sup>
                        <m:r>
                          <a:rPr lang="en-US" b="0" i="1" smtClean="0">
                            <a:latin typeface="Cambria Math" panose="02040503050406030204" pitchFamily="18" charset="0"/>
                          </a:rPr>
                          <m:t>𝑝𝑜𝑤𝑒𝑟</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begChr m:val="["/>
                            <m:endChr m:val="]"/>
                            <m:ctrlPr>
                              <a:rPr lang="en-US" i="1">
                                <a:latin typeface="Cambria Math" panose="02040503050406030204" pitchFamily="18" charset="0"/>
                              </a:rPr>
                            </m:ctrlPr>
                          </m:dPr>
                          <m:e>
                            <m:r>
                              <a:rPr lang="en-US" i="1">
                                <a:latin typeface="Cambria Math" panose="02040503050406030204" pitchFamily="18" charset="0"/>
                              </a:rPr>
                              <m:t>𝑦</m:t>
                            </m:r>
                            <m:d>
                              <m:dPr>
                                <m:ctrlPr>
                                  <a:rPr lang="en-US" i="1">
                                    <a:latin typeface="Cambria Math" panose="02040503050406030204" pitchFamily="18" charset="0"/>
                                  </a:rPr>
                                </m:ctrlPr>
                              </m:dPr>
                              <m:e>
                                <m:r>
                                  <a:rPr lang="en-US" i="1">
                                    <a:latin typeface="Cambria Math" panose="02040503050406030204" pitchFamily="18" charset="0"/>
                                  </a:rPr>
                                  <m:t>𝑘</m:t>
                                </m:r>
                                <m:r>
                                  <a:rPr lang="en-US" i="1">
                                    <a:latin typeface="Cambria Math" panose="02040503050406030204" pitchFamily="18" charset="0"/>
                                  </a:rPr>
                                  <m:t>−1</m:t>
                                </m:r>
                              </m:e>
                            </m:d>
                            <m:r>
                              <a:rPr lang="en-US" i="1">
                                <a:latin typeface="Cambria Math" panose="02040503050406030204" pitchFamily="18" charset="0"/>
                              </a:rPr>
                              <m:t>,</m:t>
                            </m:r>
                            <m:r>
                              <a:rPr lang="en-US" i="1">
                                <a:latin typeface="Cambria Math" panose="02040503050406030204" pitchFamily="18" charset="0"/>
                              </a:rPr>
                              <m:t>𝑢</m:t>
                            </m:r>
                            <m:d>
                              <m:dPr>
                                <m:ctrlPr>
                                  <a:rPr lang="en-US" i="1">
                                    <a:latin typeface="Cambria Math" panose="02040503050406030204" pitchFamily="18" charset="0"/>
                                  </a:rPr>
                                </m:ctrlPr>
                              </m:dPr>
                              <m:e>
                                <m:r>
                                  <a:rPr lang="en-US" i="1">
                                    <a:latin typeface="Cambria Math" panose="02040503050406030204" pitchFamily="18" charset="0"/>
                                  </a:rPr>
                                  <m:t>𝑘</m:t>
                                </m:r>
                                <m:r>
                                  <a:rPr lang="en-US" i="1">
                                    <a:latin typeface="Cambria Math" panose="02040503050406030204" pitchFamily="18" charset="0"/>
                                  </a:rPr>
                                  <m:t>−1</m:t>
                                </m:r>
                              </m:e>
                            </m:d>
                          </m:e>
                        </m:d>
                        <m:r>
                          <a:rPr lang="en-US" b="0" i="1" smtClean="0">
                            <a:latin typeface="Cambria Math" panose="02040503050406030204" pitchFamily="18" charset="0"/>
                          </a:rPr>
                          <m:t>.</m:t>
                        </m:r>
                      </m:e>
                      <m:sup>
                        <m:d>
                          <m:dPr>
                            <m:begChr m:val="["/>
                            <m:endChr m:val="]"/>
                            <m:ctrlPr>
                              <a:rPr lang="en-US" i="1">
                                <a:latin typeface="Cambria Math" panose="02040503050406030204" pitchFamily="18" charset="0"/>
                              </a:rPr>
                            </m:ctrlPr>
                          </m:dPr>
                          <m:e>
                            <m:r>
                              <a:rPr lang="en-US" b="0" i="1" smtClean="0">
                                <a:latin typeface="Cambria Math" panose="02040503050406030204" pitchFamily="18" charset="0"/>
                              </a:rPr>
                              <m:t>1,1</m:t>
                            </m:r>
                          </m:e>
                        </m:d>
                      </m:sup>
                    </m:sSup>
                    <m:r>
                      <a:rPr lang="en-US" b="0" i="1" smtClean="0">
                        <a:latin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𝑦</m:t>
                    </m:r>
                    <m:d>
                      <m:dPr>
                        <m:ctrlPr>
                          <a:rPr lang="en-US" sz="2800" b="0" i="1" smtClean="0">
                            <a:latin typeface="Cambria Math" panose="02040503050406030204" pitchFamily="18" charset="0"/>
                            <a:ea typeface="Cambria Math" panose="02040503050406030204" pitchFamily="18" charset="0"/>
                          </a:rPr>
                        </m:ctrlPr>
                      </m:dPr>
                      <m:e>
                        <m:r>
                          <a:rPr lang="en-US" sz="2800" b="0" i="1" smtClean="0">
                            <a:latin typeface="Cambria Math" panose="02040503050406030204" pitchFamily="18" charset="0"/>
                            <a:ea typeface="Cambria Math" panose="02040503050406030204" pitchFamily="18" charset="0"/>
                          </a:rPr>
                          <m:t>𝑘</m:t>
                        </m:r>
                        <m:r>
                          <a:rPr lang="en-US" sz="2800" b="0" i="1" smtClean="0">
                            <a:latin typeface="Cambria Math" panose="02040503050406030204" pitchFamily="18" charset="0"/>
                            <a:ea typeface="Cambria Math" panose="02040503050406030204" pitchFamily="18" charset="0"/>
                          </a:rPr>
                          <m:t>−1</m:t>
                        </m:r>
                      </m:e>
                    </m:d>
                    <m:r>
                      <a:rPr lang="en-US" sz="2800" b="0" i="1" smtClean="0">
                        <a:latin typeface="Cambria Math" panose="02040503050406030204" pitchFamily="18" charset="0"/>
                        <a:ea typeface="Cambria Math" panose="02040503050406030204" pitchFamily="18" charset="0"/>
                      </a:rPr>
                      <m:t>𝑢</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𝑘</m:t>
                    </m:r>
                    <m:r>
                      <a:rPr lang="en-US" sz="2800" b="0" i="1" smtClean="0">
                        <a:latin typeface="Cambria Math" panose="02040503050406030204" pitchFamily="18" charset="0"/>
                        <a:ea typeface="Cambria Math" panose="02040503050406030204" pitchFamily="18" charset="0"/>
                      </a:rPr>
                      <m:t>−1)</m:t>
                    </m:r>
                  </m:oMath>
                </a14:m>
                <a:endParaRPr lang="en-US" dirty="0"/>
              </a:p>
              <a:p>
                <a:pPr marL="0" indent="0">
                  <a:buNone/>
                </a:pPr>
                <a:endParaRPr lang="en-US" dirty="0"/>
              </a:p>
              <a:p>
                <a:pPr marL="0" indent="0">
                  <a:buNone/>
                </a:pPr>
                <a:endParaRPr lang="en-US" dirty="0"/>
              </a:p>
            </p:txBody>
          </p:sp>
        </mc:Choice>
        <mc:Fallback>
          <p:sp>
            <p:nvSpPr>
              <p:cNvPr id="3" name="Content Placeholder 2">
                <a:extLst>
                  <a:ext uri="{FF2B5EF4-FFF2-40B4-BE49-F238E27FC236}">
                    <a16:creationId xmlns:a16="http://schemas.microsoft.com/office/drawing/2014/main" id="{3CDC67E5-3DA8-6EBA-E639-1DE637E9EA6C}"/>
                  </a:ext>
                </a:extLst>
              </p:cNvPr>
              <p:cNvSpPr>
                <a:spLocks noGrp="1" noRot="1" noChangeAspect="1" noMove="1" noResize="1" noEditPoints="1" noAdjustHandles="1" noChangeArrowheads="1" noChangeShapeType="1" noTextEdit="1"/>
              </p:cNvSpPr>
              <p:nvPr>
                <p:ph idx="1"/>
              </p:nvPr>
            </p:nvSpPr>
            <p:spPr>
              <a:blipFill>
                <a:blip r:embed="rId2"/>
                <a:stretch>
                  <a:fillRect l="-1043" t="-4062"/>
                </a:stretch>
              </a:blipFill>
            </p:spPr>
            <p:txBody>
              <a:bodyPr/>
              <a:lstStyle/>
              <a:p>
                <a:r>
                  <a:rPr lang="en-US">
                    <a:noFill/>
                  </a:rPr>
                  <a:t> </a:t>
                </a:r>
              </a:p>
            </p:txBody>
          </p:sp>
        </mc:Fallback>
      </mc:AlternateContent>
    </p:spTree>
    <p:extLst>
      <p:ext uri="{BB962C8B-B14F-4D97-AF65-F5344CB8AC3E}">
        <p14:creationId xmlns:p14="http://schemas.microsoft.com/office/powerpoint/2010/main" val="42644784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CF373-0068-1834-8258-D1FEA1B2F458}"/>
              </a:ext>
            </a:extLst>
          </p:cNvPr>
          <p:cNvSpPr>
            <a:spLocks noGrp="1"/>
          </p:cNvSpPr>
          <p:nvPr>
            <p:ph type="title"/>
          </p:nvPr>
        </p:nvSpPr>
        <p:spPr>
          <a:xfrm>
            <a:off x="838200" y="374552"/>
            <a:ext cx="10515600" cy="1325563"/>
          </a:xfrm>
        </p:spPr>
        <p:txBody>
          <a:bodyPr/>
          <a:lstStyle/>
          <a:p>
            <a:r>
              <a:rPr lang="en-US" b="1" dirty="0"/>
              <a:t>Key features </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ACE0B42-67B0-52E9-FB9F-38BC3444CD46}"/>
                  </a:ext>
                </a:extLst>
              </p:cNvPr>
              <p:cNvSpPr>
                <a:spLocks noGrp="1"/>
              </p:cNvSpPr>
              <p:nvPr>
                <p:ph idx="1"/>
              </p:nvPr>
            </p:nvSpPr>
            <p:spPr>
              <a:xfrm>
                <a:off x="857053" y="1709542"/>
                <a:ext cx="11011293" cy="4351338"/>
              </a:xfrm>
            </p:spPr>
            <p:txBody>
              <a:bodyPr/>
              <a:lstStyle/>
              <a:p>
                <a:r>
                  <a:rPr lang="en-US" dirty="0"/>
                  <a:t>We automated the process of choosing the best combination of </a:t>
                </a:r>
                <a14:m>
                  <m:oMath xmlns:m="http://schemas.openxmlformats.org/officeDocument/2006/math">
                    <m:r>
                      <a:rPr lang="en-US" i="1" dirty="0" smtClean="0">
                        <a:latin typeface="Cambria Math" panose="02040503050406030204" pitchFamily="18" charset="0"/>
                      </a:rPr>
                      <m:t>𝑛𝑎</m:t>
                    </m:r>
                  </m:oMath>
                </a14:m>
                <a:r>
                  <a:rPr lang="en-US" dirty="0"/>
                  <a:t>, </a:t>
                </a:r>
                <a14:m>
                  <m:oMath xmlns:m="http://schemas.openxmlformats.org/officeDocument/2006/math">
                    <m:r>
                      <a:rPr lang="en-US" i="1" dirty="0" smtClean="0">
                        <a:latin typeface="Cambria Math" panose="02040503050406030204" pitchFamily="18" charset="0"/>
                      </a:rPr>
                      <m:t>𝑛𝑏</m:t>
                    </m:r>
                  </m:oMath>
                </a14:m>
                <a:r>
                  <a:rPr lang="en-US" dirty="0"/>
                  <a:t>, </a:t>
                </a:r>
                <a14:m>
                  <m:oMath xmlns:m="http://schemas.openxmlformats.org/officeDocument/2006/math">
                    <m:r>
                      <a:rPr lang="en-US" i="1" dirty="0" smtClean="0">
                        <a:latin typeface="Cambria Math" panose="02040503050406030204" pitchFamily="18" charset="0"/>
                      </a:rPr>
                      <m:t>𝑚</m:t>
                    </m:r>
                  </m:oMath>
                </a14:m>
                <a:r>
                  <a:rPr lang="en-US" dirty="0"/>
                  <a:t>, based on the lowest Mean Squared Error</a:t>
                </a:r>
              </a:p>
              <a:p>
                <a:r>
                  <a:rPr lang="en-US" dirty="0"/>
                  <a:t>Transformed the outputs to Input-output data structures (</a:t>
                </a:r>
                <a:r>
                  <a:rPr lang="en-US" dirty="0" err="1"/>
                  <a:t>iddata</a:t>
                </a:r>
                <a:r>
                  <a:rPr lang="en-US" dirty="0"/>
                  <a:t>) to use the </a:t>
                </a:r>
                <a:r>
                  <a:rPr lang="en-US" i="1" dirty="0"/>
                  <a:t>compare</a:t>
                </a:r>
                <a:r>
                  <a:rPr lang="en-US" dirty="0"/>
                  <a:t> function to see the Normalized Root Mean Square Error </a:t>
                </a:r>
              </a:p>
              <a:p>
                <a:r>
                  <a:rPr lang="en-US" dirty="0"/>
                  <a:t>Our algorithm works for any given data set </a:t>
                </a:r>
              </a:p>
              <a:p>
                <a:pPr marL="457200" lvl="1" indent="0">
                  <a:buNone/>
                </a:pPr>
                <a:endParaRPr lang="en-US" dirty="0"/>
              </a:p>
            </p:txBody>
          </p:sp>
        </mc:Choice>
        <mc:Fallback>
          <p:sp>
            <p:nvSpPr>
              <p:cNvPr id="3" name="Content Placeholder 2">
                <a:extLst>
                  <a:ext uri="{FF2B5EF4-FFF2-40B4-BE49-F238E27FC236}">
                    <a16:creationId xmlns:a16="http://schemas.microsoft.com/office/drawing/2014/main" id="{0ACE0B42-67B0-52E9-FB9F-38BC3444CD46}"/>
                  </a:ext>
                </a:extLst>
              </p:cNvPr>
              <p:cNvSpPr>
                <a:spLocks noGrp="1" noRot="1" noChangeAspect="1" noMove="1" noResize="1" noEditPoints="1" noAdjustHandles="1" noChangeArrowheads="1" noChangeShapeType="1" noTextEdit="1"/>
              </p:cNvSpPr>
              <p:nvPr>
                <p:ph idx="1"/>
              </p:nvPr>
            </p:nvSpPr>
            <p:spPr>
              <a:xfrm>
                <a:off x="857053" y="1709542"/>
                <a:ext cx="11011293" cy="4351338"/>
              </a:xfrm>
              <a:blipFill>
                <a:blip r:embed="rId2"/>
                <a:stretch>
                  <a:fillRect l="-997" t="-2241"/>
                </a:stretch>
              </a:blipFill>
            </p:spPr>
            <p:txBody>
              <a:bodyPr/>
              <a:lstStyle/>
              <a:p>
                <a:r>
                  <a:rPr lang="en-US">
                    <a:noFill/>
                  </a:rPr>
                  <a:t> </a:t>
                </a:r>
              </a:p>
            </p:txBody>
          </p:sp>
        </mc:Fallback>
      </mc:AlternateContent>
    </p:spTree>
    <p:extLst>
      <p:ext uri="{BB962C8B-B14F-4D97-AF65-F5344CB8AC3E}">
        <p14:creationId xmlns:p14="http://schemas.microsoft.com/office/powerpoint/2010/main" val="8863277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2E57F-94DF-B7FD-39BF-4464876B6D3C}"/>
              </a:ext>
            </a:extLst>
          </p:cNvPr>
          <p:cNvSpPr>
            <a:spLocks noGrp="1"/>
          </p:cNvSpPr>
          <p:nvPr>
            <p:ph type="title"/>
          </p:nvPr>
        </p:nvSpPr>
        <p:spPr/>
        <p:txBody>
          <a:bodyPr/>
          <a:lstStyle/>
          <a:p>
            <a:r>
              <a:rPr lang="en-US" b="1" dirty="0"/>
              <a:t>Tuning Results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59148D2-7D33-A533-67C4-8F5A40EC45C7}"/>
                  </a:ext>
                </a:extLst>
              </p:cNvPr>
              <p:cNvSpPr>
                <a:spLocks noGrp="1"/>
              </p:cNvSpPr>
              <p:nvPr>
                <p:ph idx="1"/>
              </p:nvPr>
            </p:nvSpPr>
            <p:spPr>
              <a:xfrm>
                <a:off x="838200" y="1825624"/>
                <a:ext cx="3912909" cy="2425865"/>
              </a:xfrm>
            </p:spPr>
            <p:txBody>
              <a:bodyPr/>
              <a:lstStyle/>
              <a:p>
                <a:r>
                  <a:rPr lang="en-US" dirty="0"/>
                  <a:t>Best orders and degree:  </a:t>
                </a:r>
              </a:p>
              <a:p>
                <a:pPr lvl="1">
                  <a:buFont typeface="Courier New" panose="02070309020205020404" pitchFamily="49" charset="0"/>
                  <a:buChar char="o"/>
                </a:pPr>
                <a14:m>
                  <m:oMath xmlns:m="http://schemas.openxmlformats.org/officeDocument/2006/math">
                    <m:r>
                      <a:rPr lang="en-US" i="1" dirty="0" smtClean="0">
                        <a:latin typeface="Cambria Math" panose="02040503050406030204" pitchFamily="18" charset="0"/>
                      </a:rPr>
                      <m:t>𝑛𝑎</m:t>
                    </m:r>
                    <m:r>
                      <a:rPr lang="en-US" i="1" dirty="0">
                        <a:latin typeface="Cambria Math" panose="02040503050406030204" pitchFamily="18" charset="0"/>
                      </a:rPr>
                      <m:t> = 2</m:t>
                    </m:r>
                  </m:oMath>
                </a14:m>
                <a:endParaRPr lang="en-US" dirty="0"/>
              </a:p>
              <a:p>
                <a:pPr lvl="1">
                  <a:buFont typeface="Courier New" panose="02070309020205020404" pitchFamily="49" charset="0"/>
                  <a:buChar char="o"/>
                </a:pPr>
                <a14:m>
                  <m:oMath xmlns:m="http://schemas.openxmlformats.org/officeDocument/2006/math">
                    <m:r>
                      <a:rPr lang="en-US" i="1" dirty="0" smtClean="0">
                        <a:latin typeface="Cambria Math" panose="02040503050406030204" pitchFamily="18" charset="0"/>
                      </a:rPr>
                      <m:t>𝑛𝑏</m:t>
                    </m:r>
                    <m:r>
                      <a:rPr lang="en-US" i="1" dirty="0">
                        <a:latin typeface="Cambria Math" panose="02040503050406030204" pitchFamily="18" charset="0"/>
                      </a:rPr>
                      <m:t> = 1</m:t>
                    </m:r>
                  </m:oMath>
                </a14:m>
                <a:endParaRPr lang="en-US" dirty="0"/>
              </a:p>
              <a:p>
                <a:pPr lvl="1">
                  <a:buFont typeface="Courier New" panose="02070309020205020404" pitchFamily="49" charset="0"/>
                  <a:buChar char="o"/>
                </a:pPr>
                <a14:m>
                  <m:oMath xmlns:m="http://schemas.openxmlformats.org/officeDocument/2006/math">
                    <m:r>
                      <a:rPr lang="en-US" i="1" dirty="0" smtClean="0">
                        <a:latin typeface="Cambria Math" panose="02040503050406030204" pitchFamily="18" charset="0"/>
                      </a:rPr>
                      <m:t>𝑚</m:t>
                    </m:r>
                    <m:r>
                      <a:rPr lang="en-US" i="1" dirty="0" smtClean="0">
                        <a:latin typeface="Cambria Math" panose="02040503050406030204" pitchFamily="18" charset="0"/>
                      </a:rPr>
                      <m:t> = 4</m:t>
                    </m:r>
                  </m:oMath>
                </a14:m>
                <a:endParaRPr lang="en-US" dirty="0"/>
              </a:p>
            </p:txBody>
          </p:sp>
        </mc:Choice>
        <mc:Fallback xmlns="">
          <p:sp>
            <p:nvSpPr>
              <p:cNvPr id="3" name="Content Placeholder 2">
                <a:extLst>
                  <a:ext uri="{FF2B5EF4-FFF2-40B4-BE49-F238E27FC236}">
                    <a16:creationId xmlns:a16="http://schemas.microsoft.com/office/drawing/2014/main" id="{659148D2-7D33-A533-67C4-8F5A40EC45C7}"/>
                  </a:ext>
                </a:extLst>
              </p:cNvPr>
              <p:cNvSpPr>
                <a:spLocks noGrp="1" noRot="1" noChangeAspect="1" noMove="1" noResize="1" noEditPoints="1" noAdjustHandles="1" noChangeArrowheads="1" noChangeShapeType="1" noTextEdit="1"/>
              </p:cNvSpPr>
              <p:nvPr>
                <p:ph idx="1"/>
              </p:nvPr>
            </p:nvSpPr>
            <p:spPr>
              <a:xfrm>
                <a:off x="838200" y="1825624"/>
                <a:ext cx="3912909" cy="2425865"/>
              </a:xfrm>
              <a:blipFill>
                <a:blip r:embed="rId2"/>
                <a:stretch>
                  <a:fillRect l="-2808" t="-4020" r="-5772"/>
                </a:stretch>
              </a:blipFill>
            </p:spPr>
            <p:txBody>
              <a:bodyPr/>
              <a:lstStyle/>
              <a:p>
                <a:r>
                  <a:rPr lang="en-US">
                    <a:noFill/>
                  </a:rPr>
                  <a:t> </a:t>
                </a:r>
              </a:p>
            </p:txBody>
          </p:sp>
        </mc:Fallback>
      </mc:AlternateContent>
      <p:pic>
        <p:nvPicPr>
          <p:cNvPr id="9" name="Picture 8">
            <a:extLst>
              <a:ext uri="{FF2B5EF4-FFF2-40B4-BE49-F238E27FC236}">
                <a16:creationId xmlns:a16="http://schemas.microsoft.com/office/drawing/2014/main" id="{D6EE11BB-E4E7-A6CB-A245-B0F3A72491D4}"/>
              </a:ext>
            </a:extLst>
          </p:cNvPr>
          <p:cNvPicPr>
            <a:picLocks noChangeAspect="1"/>
          </p:cNvPicPr>
          <p:nvPr/>
        </p:nvPicPr>
        <p:blipFill>
          <a:blip r:embed="rId3"/>
          <a:stretch>
            <a:fillRect/>
          </a:stretch>
        </p:blipFill>
        <p:spPr>
          <a:xfrm>
            <a:off x="5222547" y="433387"/>
            <a:ext cx="6686550" cy="5991225"/>
          </a:xfrm>
          <a:prstGeom prst="rect">
            <a:avLst/>
          </a:prstGeom>
        </p:spPr>
      </p:pic>
    </p:spTree>
    <p:extLst>
      <p:ext uri="{BB962C8B-B14F-4D97-AF65-F5344CB8AC3E}">
        <p14:creationId xmlns:p14="http://schemas.microsoft.com/office/powerpoint/2010/main" val="31897850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38589-860A-BE1F-F18A-9C25BB82B6D5}"/>
              </a:ext>
            </a:extLst>
          </p:cNvPr>
          <p:cNvSpPr>
            <a:spLocks noGrp="1"/>
          </p:cNvSpPr>
          <p:nvPr>
            <p:ph type="title"/>
          </p:nvPr>
        </p:nvSpPr>
        <p:spPr/>
        <p:txBody>
          <a:bodyPr/>
          <a:lstStyle/>
          <a:p>
            <a:pPr algn="ctr"/>
            <a:r>
              <a:rPr lang="en-US" b="1" dirty="0"/>
              <a:t>Plots for the optimal value </a:t>
            </a:r>
            <a:br>
              <a:rPr lang="en-US" b="1" dirty="0"/>
            </a:br>
            <a:r>
              <a:rPr lang="en-US" sz="4000" b="1" dirty="0"/>
              <a:t>Identification data</a:t>
            </a:r>
          </a:p>
        </p:txBody>
      </p:sp>
      <p:pic>
        <p:nvPicPr>
          <p:cNvPr id="7" name="Content Placeholder 6">
            <a:extLst>
              <a:ext uri="{FF2B5EF4-FFF2-40B4-BE49-F238E27FC236}">
                <a16:creationId xmlns:a16="http://schemas.microsoft.com/office/drawing/2014/main" id="{362DCEDA-ED91-F98F-CA9A-AA916FF85979}"/>
              </a:ext>
            </a:extLst>
          </p:cNvPr>
          <p:cNvPicPr>
            <a:picLocks noGrp="1" noChangeAspect="1"/>
          </p:cNvPicPr>
          <p:nvPr>
            <p:ph idx="1"/>
          </p:nvPr>
        </p:nvPicPr>
        <p:blipFill>
          <a:blip r:embed="rId2"/>
          <a:stretch>
            <a:fillRect/>
          </a:stretch>
        </p:blipFill>
        <p:spPr>
          <a:xfrm>
            <a:off x="838200" y="1690688"/>
            <a:ext cx="4856342" cy="4351338"/>
          </a:xfrm>
        </p:spPr>
      </p:pic>
      <p:pic>
        <p:nvPicPr>
          <p:cNvPr id="10" name="Picture 9">
            <a:extLst>
              <a:ext uri="{FF2B5EF4-FFF2-40B4-BE49-F238E27FC236}">
                <a16:creationId xmlns:a16="http://schemas.microsoft.com/office/drawing/2014/main" id="{A75C5F51-8E7B-7CAF-E024-988361D555F0}"/>
              </a:ext>
            </a:extLst>
          </p:cNvPr>
          <p:cNvPicPr>
            <a:picLocks noChangeAspect="1"/>
          </p:cNvPicPr>
          <p:nvPr/>
        </p:nvPicPr>
        <p:blipFill>
          <a:blip r:embed="rId3"/>
          <a:stretch>
            <a:fillRect/>
          </a:stretch>
        </p:blipFill>
        <p:spPr>
          <a:xfrm>
            <a:off x="6497460" y="1690688"/>
            <a:ext cx="4856342" cy="4351338"/>
          </a:xfrm>
          <a:prstGeom prst="rect">
            <a:avLst/>
          </a:prstGeom>
        </p:spPr>
      </p:pic>
      <p:sp>
        <p:nvSpPr>
          <p:cNvPr id="13" name="TextBox 12">
            <a:extLst>
              <a:ext uri="{FF2B5EF4-FFF2-40B4-BE49-F238E27FC236}">
                <a16:creationId xmlns:a16="http://schemas.microsoft.com/office/drawing/2014/main" id="{6C1EACB7-1629-B8CB-B766-E24A5125F236}"/>
              </a:ext>
            </a:extLst>
          </p:cNvPr>
          <p:cNvSpPr txBox="1"/>
          <p:nvPr/>
        </p:nvSpPr>
        <p:spPr>
          <a:xfrm>
            <a:off x="2384965" y="6123543"/>
            <a:ext cx="1762812" cy="369332"/>
          </a:xfrm>
          <a:prstGeom prst="rect">
            <a:avLst/>
          </a:prstGeom>
          <a:noFill/>
        </p:spPr>
        <p:txBody>
          <a:bodyPr wrap="square" rtlCol="0">
            <a:spAutoFit/>
          </a:bodyPr>
          <a:lstStyle/>
          <a:p>
            <a:r>
              <a:rPr lang="en-US" dirty="0"/>
              <a:t>MSE = 2.187e-09</a:t>
            </a:r>
          </a:p>
        </p:txBody>
      </p:sp>
      <p:sp>
        <p:nvSpPr>
          <p:cNvPr id="14" name="TextBox 13">
            <a:extLst>
              <a:ext uri="{FF2B5EF4-FFF2-40B4-BE49-F238E27FC236}">
                <a16:creationId xmlns:a16="http://schemas.microsoft.com/office/drawing/2014/main" id="{E6526FC7-E60B-F6EE-1021-1287D3870BFC}"/>
              </a:ext>
            </a:extLst>
          </p:cNvPr>
          <p:cNvSpPr txBox="1"/>
          <p:nvPr/>
        </p:nvSpPr>
        <p:spPr>
          <a:xfrm>
            <a:off x="7968248" y="6123543"/>
            <a:ext cx="1914766" cy="369332"/>
          </a:xfrm>
          <a:prstGeom prst="rect">
            <a:avLst/>
          </a:prstGeom>
          <a:noFill/>
        </p:spPr>
        <p:txBody>
          <a:bodyPr wrap="square" rtlCol="0">
            <a:spAutoFit/>
          </a:bodyPr>
          <a:lstStyle/>
          <a:p>
            <a:r>
              <a:rPr lang="en-US" dirty="0"/>
              <a:t>MSE = 4.786e-08</a:t>
            </a:r>
          </a:p>
        </p:txBody>
      </p:sp>
    </p:spTree>
    <p:extLst>
      <p:ext uri="{BB962C8B-B14F-4D97-AF65-F5344CB8AC3E}">
        <p14:creationId xmlns:p14="http://schemas.microsoft.com/office/powerpoint/2010/main" val="32521142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F85748E-3970-7C10-163D-A94D43183586}"/>
              </a:ext>
            </a:extLst>
          </p:cNvPr>
          <p:cNvPicPr>
            <a:picLocks noChangeAspect="1"/>
          </p:cNvPicPr>
          <p:nvPr/>
        </p:nvPicPr>
        <p:blipFill>
          <a:blip r:embed="rId2"/>
          <a:stretch>
            <a:fillRect/>
          </a:stretch>
        </p:blipFill>
        <p:spPr>
          <a:xfrm>
            <a:off x="508964" y="1118080"/>
            <a:ext cx="5158238" cy="4621840"/>
          </a:xfrm>
          <a:prstGeom prst="rect">
            <a:avLst/>
          </a:prstGeom>
        </p:spPr>
      </p:pic>
      <p:pic>
        <p:nvPicPr>
          <p:cNvPr id="9" name="Picture 8">
            <a:extLst>
              <a:ext uri="{FF2B5EF4-FFF2-40B4-BE49-F238E27FC236}">
                <a16:creationId xmlns:a16="http://schemas.microsoft.com/office/drawing/2014/main" id="{9ECB1F90-06B3-2CD9-6AF7-54A8E37E08CF}"/>
              </a:ext>
            </a:extLst>
          </p:cNvPr>
          <p:cNvPicPr>
            <a:picLocks noChangeAspect="1"/>
          </p:cNvPicPr>
          <p:nvPr/>
        </p:nvPicPr>
        <p:blipFill>
          <a:blip r:embed="rId3"/>
          <a:stretch>
            <a:fillRect/>
          </a:stretch>
        </p:blipFill>
        <p:spPr>
          <a:xfrm>
            <a:off x="6524800" y="1118080"/>
            <a:ext cx="5158238" cy="4621840"/>
          </a:xfrm>
          <a:prstGeom prst="rect">
            <a:avLst/>
          </a:prstGeom>
        </p:spPr>
      </p:pic>
      <p:sp>
        <p:nvSpPr>
          <p:cNvPr id="10" name="TextBox 9">
            <a:extLst>
              <a:ext uri="{FF2B5EF4-FFF2-40B4-BE49-F238E27FC236}">
                <a16:creationId xmlns:a16="http://schemas.microsoft.com/office/drawing/2014/main" id="{FCECDDF9-2EBA-77D9-B04C-48F51375B797}"/>
              </a:ext>
            </a:extLst>
          </p:cNvPr>
          <p:cNvSpPr txBox="1"/>
          <p:nvPr/>
        </p:nvSpPr>
        <p:spPr>
          <a:xfrm>
            <a:off x="8189519" y="5739920"/>
            <a:ext cx="1828800" cy="369332"/>
          </a:xfrm>
          <a:prstGeom prst="rect">
            <a:avLst/>
          </a:prstGeom>
          <a:noFill/>
        </p:spPr>
        <p:txBody>
          <a:bodyPr wrap="square" rtlCol="0">
            <a:spAutoFit/>
          </a:bodyPr>
          <a:lstStyle/>
          <a:p>
            <a:r>
              <a:rPr lang="en-US" dirty="0"/>
              <a:t>MSE = 1.291e-06</a:t>
            </a:r>
          </a:p>
        </p:txBody>
      </p:sp>
      <p:sp>
        <p:nvSpPr>
          <p:cNvPr id="11" name="TextBox 10">
            <a:extLst>
              <a:ext uri="{FF2B5EF4-FFF2-40B4-BE49-F238E27FC236}">
                <a16:creationId xmlns:a16="http://schemas.microsoft.com/office/drawing/2014/main" id="{7C716B4D-25BC-7C94-E206-D5A5445E78A0}"/>
              </a:ext>
            </a:extLst>
          </p:cNvPr>
          <p:cNvSpPr txBox="1"/>
          <p:nvPr/>
        </p:nvSpPr>
        <p:spPr>
          <a:xfrm>
            <a:off x="2055848" y="5753900"/>
            <a:ext cx="2064470" cy="369332"/>
          </a:xfrm>
          <a:prstGeom prst="rect">
            <a:avLst/>
          </a:prstGeom>
          <a:noFill/>
        </p:spPr>
        <p:txBody>
          <a:bodyPr wrap="square" rtlCol="0">
            <a:spAutoFit/>
          </a:bodyPr>
          <a:lstStyle/>
          <a:p>
            <a:r>
              <a:rPr lang="en-US" dirty="0"/>
              <a:t>MSE = 1.332e-07</a:t>
            </a:r>
          </a:p>
        </p:txBody>
      </p:sp>
      <p:sp>
        <p:nvSpPr>
          <p:cNvPr id="12" name="TextBox 11">
            <a:extLst>
              <a:ext uri="{FF2B5EF4-FFF2-40B4-BE49-F238E27FC236}">
                <a16:creationId xmlns:a16="http://schemas.microsoft.com/office/drawing/2014/main" id="{DB927867-E400-6522-B43A-10540C89A421}"/>
              </a:ext>
            </a:extLst>
          </p:cNvPr>
          <p:cNvSpPr txBox="1"/>
          <p:nvPr/>
        </p:nvSpPr>
        <p:spPr>
          <a:xfrm>
            <a:off x="1712536" y="311085"/>
            <a:ext cx="8766927" cy="707886"/>
          </a:xfrm>
          <a:prstGeom prst="rect">
            <a:avLst/>
          </a:prstGeom>
          <a:noFill/>
        </p:spPr>
        <p:txBody>
          <a:bodyPr wrap="square" rtlCol="0">
            <a:spAutoFit/>
          </a:bodyPr>
          <a:lstStyle/>
          <a:p>
            <a:pPr algn="ctr"/>
            <a:r>
              <a:rPr lang="en-US" sz="4000" b="1" dirty="0"/>
              <a:t>Validation data</a:t>
            </a:r>
          </a:p>
        </p:txBody>
      </p:sp>
    </p:spTree>
    <p:extLst>
      <p:ext uri="{BB962C8B-B14F-4D97-AF65-F5344CB8AC3E}">
        <p14:creationId xmlns:p14="http://schemas.microsoft.com/office/powerpoint/2010/main" val="14985889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435</TotalTime>
  <Words>2028</Words>
  <Application>Microsoft Office PowerPoint</Application>
  <PresentationFormat>Widescreen</PresentationFormat>
  <Paragraphs>272</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Calibri Light</vt:lpstr>
      <vt:lpstr>Cambria Math</vt:lpstr>
      <vt:lpstr>Courier New</vt:lpstr>
      <vt:lpstr>Menlo</vt:lpstr>
      <vt:lpstr>Office Theme</vt:lpstr>
      <vt:lpstr>Nonlinear ARX Identification</vt:lpstr>
      <vt:lpstr>Table of contents:</vt:lpstr>
      <vt:lpstr>Problem statement</vt:lpstr>
      <vt:lpstr>Approximator Structure</vt:lpstr>
      <vt:lpstr>Finding the parameters</vt:lpstr>
      <vt:lpstr>Key features </vt:lpstr>
      <vt:lpstr>Tuning Results </vt:lpstr>
      <vt:lpstr>Plots for the optimal value  Identification data</vt:lpstr>
      <vt:lpstr>PowerPoint Presentation</vt:lpstr>
      <vt:lpstr>Conclusions</vt:lpstr>
      <vt:lpstr>List of code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Nonlinear ARX Identification</dc:title>
  <dc:creator>Cosmin Ionut Ilea</dc:creator>
  <cp:lastModifiedBy>Armand Antonio Szakacs</cp:lastModifiedBy>
  <cp:revision>8</cp:revision>
  <dcterms:created xsi:type="dcterms:W3CDTF">2023-12-13T21:37:18Z</dcterms:created>
  <dcterms:modified xsi:type="dcterms:W3CDTF">2023-12-31T00:26:59Z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5b58b62f-6f94-46bd-8089-18e64b0a9abb_Enabled">
    <vt:lpwstr>true</vt:lpwstr>
  </property>
  <property fmtid="{D5CDD505-2E9C-101B-9397-08002B2CF9AE}" pid="3" name="MSIP_Label_5b58b62f-6f94-46bd-8089-18e64b0a9abb_SetDate">
    <vt:lpwstr>2023-12-13T22:03:06Z</vt:lpwstr>
  </property>
  <property fmtid="{D5CDD505-2E9C-101B-9397-08002B2CF9AE}" pid="4" name="MSIP_Label_5b58b62f-6f94-46bd-8089-18e64b0a9abb_Method">
    <vt:lpwstr>Standard</vt:lpwstr>
  </property>
  <property fmtid="{D5CDD505-2E9C-101B-9397-08002B2CF9AE}" pid="5" name="MSIP_Label_5b58b62f-6f94-46bd-8089-18e64b0a9abb_Name">
    <vt:lpwstr>defa4170-0d19-0005-0004-bc88714345d2</vt:lpwstr>
  </property>
  <property fmtid="{D5CDD505-2E9C-101B-9397-08002B2CF9AE}" pid="6" name="MSIP_Label_5b58b62f-6f94-46bd-8089-18e64b0a9abb_SiteId">
    <vt:lpwstr>a6eb79fa-c4a9-4cce-818d-b85274d15305</vt:lpwstr>
  </property>
  <property fmtid="{D5CDD505-2E9C-101B-9397-08002B2CF9AE}" pid="7" name="MSIP_Label_5b58b62f-6f94-46bd-8089-18e64b0a9abb_ActionId">
    <vt:lpwstr>b8744e4f-d2d5-4551-9036-01efec9d34f0</vt:lpwstr>
  </property>
  <property fmtid="{D5CDD505-2E9C-101B-9397-08002B2CF9AE}" pid="8" name="MSIP_Label_5b58b62f-6f94-46bd-8089-18e64b0a9abb_ContentBits">
    <vt:lpwstr>0</vt:lpwstr>
  </property>
</Properties>
</file>