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1" r:id="rId6"/>
    <p:sldId id="299" r:id="rId7"/>
    <p:sldId id="295" r:id="rId8"/>
    <p:sldId id="300" r:id="rId9"/>
    <p:sldId id="296" r:id="rId10"/>
    <p:sldId id="301" r:id="rId11"/>
    <p:sldId id="297" r:id="rId12"/>
    <p:sldId id="304" r:id="rId13"/>
    <p:sldId id="306" r:id="rId14"/>
    <p:sldId id="307" r:id="rId15"/>
    <p:sldId id="298" r:id="rId16"/>
    <p:sldId id="305" r:id="rId17"/>
    <p:sldId id="274" r:id="rId18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0"/>
    </p:embeddedFont>
    <p:embeddedFont>
      <p:font typeface="Bree Serif" panose="020B0604020202020204" charset="0"/>
      <p:regular r:id="rId21"/>
    </p:embeddedFont>
    <p:embeddedFont>
      <p:font typeface="Didact Gothic" panose="00000500000000000000" pitchFamily="2" charset="0"/>
      <p:regular r:id="rId22"/>
    </p:embeddedFont>
    <p:embeddedFont>
      <p:font typeface="Impact" panose="020B0806030902050204" pitchFamily="34" charset="0"/>
      <p:regular r:id="rId23"/>
    </p:embeddedFont>
    <p:embeddedFont>
      <p:font typeface="Roboto Black" panose="02000000000000000000" pitchFamily="2" charset="0"/>
      <p:bold r:id="rId24"/>
      <p:boldItalic r:id="rId25"/>
    </p:embeddedFont>
    <p:embeddedFont>
      <p:font typeface="Roboto Light" panose="02000000000000000000" pitchFamily="2" charset="0"/>
      <p:regular r:id="rId26"/>
      <p:bold r:id="rId27"/>
      <p:italic r:id="rId28"/>
      <p:boldItalic r:id="rId29"/>
    </p:embeddedFont>
    <p:embeddedFont>
      <p:font typeface="Roboto Mono Thin" panose="020B0604020202020204" charset="0"/>
      <p:regular r:id="rId30"/>
      <p:bold r:id="rId31"/>
      <p:italic r:id="rId32"/>
      <p:boldItalic r:id="rId33"/>
    </p:embeddedFont>
    <p:embeddedFont>
      <p:font typeface="Roboto Thin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ED145"/>
    <a:srgbClr val="05223B"/>
    <a:srgbClr val="EC1C24"/>
    <a:srgbClr val="FFF200"/>
    <a:srgbClr val="18A3FA"/>
    <a:srgbClr val="6DB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7260B6-438E-44D0-BA4D-30B851BE2D05}">
  <a:tblStyle styleId="{157260B6-438E-44D0-BA4D-30B851BE2D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8" autoAdjust="0"/>
  </p:normalViewPr>
  <p:slideViewPr>
    <p:cSldViewPr snapToGrid="0">
      <p:cViewPr varScale="1">
        <p:scale>
          <a:sx n="98" d="100"/>
          <a:sy n="98" d="100"/>
        </p:scale>
        <p:origin x="1018" y="77"/>
      </p:cViewPr>
      <p:guideLst/>
    </p:cSldViewPr>
  </p:slideViewPr>
  <p:notesTextViewPr>
    <p:cViewPr>
      <p:scale>
        <a:sx n="1" d="1"/>
        <a:sy n="1" d="1"/>
      </p:scale>
      <p:origin x="0" y="-43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819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345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1803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4914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990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277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882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the title of my diploma project; it is a very long one and in order to understand the purpose and theme of the project we will discuss it a little.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first purpose of this application was to help students with a solution to find a classroom easier. Now, this option already exist on ace.ucv.ro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so, I can say that my idea was shattered.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we have 2 main types of users: student and teacher. To these is added an admin user, but we'll talk about that later.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we want to do something that not exist yet in our faculty, or at least I don't know about it, I added the possibility for the teacher to add a new activity.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through  activity I mean a laboratory, course, seminary ..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add a new activity a list with free classrooms will appear.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 part: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Java 8 – programming language  and IntelliJ IDEA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RESTful API – in order to access the data via HTTP requests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Maven – as build tool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Lombok </a:t>
            </a:r>
            <a:r>
              <a:rPr lang="en-US"/>
              <a:t>– is a java library that automatically plugs into your editor and build tools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database: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SQL relation database and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MySQL workbench as tool for database architecture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frontend: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HTML,CSS and JS with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thymeleaf</a:t>
            </a:r>
            <a:r>
              <a:rPr lang="en-US" dirty="0"/>
              <a:t> which help me to integrate the HTML pages in with Java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281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308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027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95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60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linkedin.com/in/ileanavasilic%C4%83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869495" y="1862704"/>
            <a:ext cx="390662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DIPLOMA PROJECT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611422" y="3337372"/>
            <a:ext cx="3613145" cy="1284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STUDENT: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	</a:t>
            </a:r>
            <a:r>
              <a:rPr lang="es" sz="1400" b="1" dirty="0"/>
              <a:t>Ileana VASILICA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SCIENTIFIC COORDINATOR</a:t>
            </a:r>
            <a:r>
              <a:rPr lang="es" sz="1400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/>
              <a:t>                  </a:t>
            </a:r>
            <a:r>
              <a:rPr lang="en-US" sz="1400" b="1" dirty="0"/>
              <a:t>P</a:t>
            </a:r>
            <a:r>
              <a:rPr lang="es" sz="1400" b="1" dirty="0"/>
              <a:t>rof. Univ. </a:t>
            </a:r>
            <a:r>
              <a:rPr lang="en-US" sz="1400" b="1" dirty="0"/>
              <a:t>D</a:t>
            </a:r>
            <a:r>
              <a:rPr lang="es" sz="1400" b="1" dirty="0"/>
              <a:t>r. </a:t>
            </a:r>
            <a:r>
              <a:rPr lang="en-US" sz="1400" b="1" dirty="0"/>
              <a:t>I</a:t>
            </a:r>
            <a:r>
              <a:rPr lang="es" sz="1400" b="1" dirty="0"/>
              <a:t>ng. Mihai MOCANU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548473" y="4404189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780113" y="1130623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868750" y="1258205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934449" y="1375492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688428" y="997667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83635" y="817753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46476" y="2573515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964723" y="2640773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341261" y="2469304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2303964" y="188281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2303964" y="201423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2303964" y="214566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2303964" y="241001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2303964" y="254143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2303964" y="280427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2303964" y="293569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2303964" y="319851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367880" y="1882819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367880" y="2014239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367880" y="2278592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418564" y="1616930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870623" y="1616930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334239" y="310426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915213" y="15120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695155" y="1333933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648692" y="238935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1052457" y="4424825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4220205" y="670615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530750" y="4127575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888594" y="1629168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637990" y="2886793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4069397" y="2835492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516663" y="3548456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4212551" y="2906517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668560" y="2717173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550376" y="3396951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932913" y="2791365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501139" y="3251158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640767" y="1558862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695155" y="50447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3272787" y="50447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4269107" y="2299996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648421" y="69493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793591" y="148436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4246168" y="182053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479409" y="1351041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1159427" y="1369374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755662" y="447942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518807" y="4451555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478353" y="4581440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998635" y="3296316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4185052" y="3294780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4088784" y="3383418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4177422" y="3533171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960435" y="3245879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960435" y="3745575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322025" y="4399606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502348" y="4300267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4111705" y="400227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8404CDAA-9713-3E59-5B63-728B93B53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93" y="202929"/>
            <a:ext cx="1528004" cy="928687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DB27DDF-1E6A-99E3-BDAD-ACDB1A7EB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044" y="2171252"/>
            <a:ext cx="1528006" cy="928688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1958346F-85D6-2736-0C15-377D835F7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012" y="3815679"/>
            <a:ext cx="1528006" cy="92868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77E2113-FBE4-D0CB-6FE5-45368D8051A0}"/>
              </a:ext>
            </a:extLst>
          </p:cNvPr>
          <p:cNvSpPr/>
          <p:nvPr/>
        </p:nvSpPr>
        <p:spPr>
          <a:xfrm>
            <a:off x="7409866" y="921544"/>
            <a:ext cx="1324257" cy="6680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classroom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25699B-B2BD-3417-3023-FA95DC3996BA}"/>
              </a:ext>
            </a:extLst>
          </p:cNvPr>
          <p:cNvSpPr/>
          <p:nvPr/>
        </p:nvSpPr>
        <p:spPr>
          <a:xfrm>
            <a:off x="5850766" y="215766"/>
            <a:ext cx="1324257" cy="6680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View profile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BB5A68C-1BDA-0CA2-85B8-D02D2E732F48}"/>
              </a:ext>
            </a:extLst>
          </p:cNvPr>
          <p:cNvSpPr/>
          <p:nvPr/>
        </p:nvSpPr>
        <p:spPr>
          <a:xfrm>
            <a:off x="5881864" y="997434"/>
            <a:ext cx="1324257" cy="6680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View schedule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9E76214-5EBA-237D-7A96-B0F892970EA6}"/>
              </a:ext>
            </a:extLst>
          </p:cNvPr>
          <p:cNvSpPr/>
          <p:nvPr/>
        </p:nvSpPr>
        <p:spPr>
          <a:xfrm>
            <a:off x="7409866" y="178171"/>
            <a:ext cx="1324257" cy="6680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Edit profile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727BC7-BAD3-70C8-AC26-ABA4681CA207}"/>
              </a:ext>
            </a:extLst>
          </p:cNvPr>
          <p:cNvSpPr/>
          <p:nvPr/>
        </p:nvSpPr>
        <p:spPr>
          <a:xfrm>
            <a:off x="3098598" y="2286365"/>
            <a:ext cx="1324257" cy="668065"/>
          </a:xfrm>
          <a:prstGeom prst="ellipse">
            <a:avLst/>
          </a:prstGeom>
          <a:solidFill>
            <a:schemeClr val="bg1"/>
          </a:solidFill>
          <a:ln>
            <a:solidFill>
              <a:srgbClr val="FFF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Login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AAD1A5-F01B-245E-9360-062C97C4A746}"/>
              </a:ext>
            </a:extLst>
          </p:cNvPr>
          <p:cNvCxnSpPr>
            <a:cxnSpLocks/>
          </p:cNvCxnSpPr>
          <p:nvPr/>
        </p:nvCxnSpPr>
        <p:spPr>
          <a:xfrm>
            <a:off x="2022146" y="737496"/>
            <a:ext cx="75700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E535C7-679A-D146-FC08-C117A20F0646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459697" y="2620398"/>
            <a:ext cx="638901" cy="151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4B599D-FDB3-5CEB-C58E-C35641B418B1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2193131" y="4184466"/>
            <a:ext cx="905467" cy="138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B7E3D-9FD7-8EAB-849E-F466F8B1ED1B}"/>
              </a:ext>
            </a:extLst>
          </p:cNvPr>
          <p:cNvSpPr/>
          <p:nvPr/>
        </p:nvSpPr>
        <p:spPr>
          <a:xfrm>
            <a:off x="5742495" y="85457"/>
            <a:ext cx="3177358" cy="165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60CAF7A-3947-1B0B-2604-9B24FC83984C}"/>
              </a:ext>
            </a:extLst>
          </p:cNvPr>
          <p:cNvCxnSpPr>
            <a:cxnSpLocks/>
            <a:stCxn id="82" idx="6"/>
            <a:endCxn id="33" idx="1"/>
          </p:cNvCxnSpPr>
          <p:nvPr/>
        </p:nvCxnSpPr>
        <p:spPr>
          <a:xfrm>
            <a:off x="4182051" y="737496"/>
            <a:ext cx="1560444" cy="1759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B80390-64A3-C68D-BB69-85059022287C}"/>
              </a:ext>
            </a:extLst>
          </p:cNvPr>
          <p:cNvCxnSpPr>
            <a:cxnSpLocks/>
            <a:stCxn id="20" idx="6"/>
            <a:endCxn id="33" idx="1"/>
          </p:cNvCxnSpPr>
          <p:nvPr/>
        </p:nvCxnSpPr>
        <p:spPr>
          <a:xfrm flipV="1">
            <a:off x="4422855" y="913446"/>
            <a:ext cx="1319640" cy="17069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04C40261-EEFE-2FE3-7C14-29CA91B0EB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00119" y="1480985"/>
            <a:ext cx="1333686" cy="2181529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1F89855-468A-B646-5365-592A28AC1F96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1033567" y="1402346"/>
            <a:ext cx="577003" cy="11694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1072A7-DD06-E350-183D-F345E45B474C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1033567" y="2571749"/>
            <a:ext cx="47635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897483-EC9B-6892-86DE-817966CD34ED}"/>
              </a:ext>
            </a:extLst>
          </p:cNvPr>
          <p:cNvCxnSpPr>
            <a:cxnSpLocks/>
            <a:stCxn id="52" idx="3"/>
            <a:endCxn id="8" idx="0"/>
          </p:cNvCxnSpPr>
          <p:nvPr/>
        </p:nvCxnSpPr>
        <p:spPr>
          <a:xfrm>
            <a:off x="1033567" y="2571750"/>
            <a:ext cx="823448" cy="12439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5669AD0B-B1C7-8E30-DA2D-719954A38A83}"/>
              </a:ext>
            </a:extLst>
          </p:cNvPr>
          <p:cNvSpPr/>
          <p:nvPr/>
        </p:nvSpPr>
        <p:spPr>
          <a:xfrm>
            <a:off x="5902580" y="3478001"/>
            <a:ext cx="1324257" cy="668065"/>
          </a:xfrm>
          <a:prstGeom prst="ellipse">
            <a:avLst/>
          </a:prstGeom>
          <a:solidFill>
            <a:schemeClr val="bg1"/>
          </a:solidFill>
          <a:ln>
            <a:solidFill>
              <a:srgbClr val="0ED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CRUD on student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9CC435B-FA26-A243-576F-334BAC6FDBB2}"/>
              </a:ext>
            </a:extLst>
          </p:cNvPr>
          <p:cNvSpPr/>
          <p:nvPr/>
        </p:nvSpPr>
        <p:spPr>
          <a:xfrm>
            <a:off x="7387748" y="3478001"/>
            <a:ext cx="1324257" cy="668065"/>
          </a:xfrm>
          <a:prstGeom prst="ellipse">
            <a:avLst/>
          </a:prstGeom>
          <a:solidFill>
            <a:schemeClr val="bg1"/>
          </a:solidFill>
          <a:ln>
            <a:solidFill>
              <a:srgbClr val="0ED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CRUD on teacher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076713F-0631-836B-1C56-8E1A25C5FE87}"/>
              </a:ext>
            </a:extLst>
          </p:cNvPr>
          <p:cNvSpPr/>
          <p:nvPr/>
        </p:nvSpPr>
        <p:spPr>
          <a:xfrm>
            <a:off x="7387748" y="4280025"/>
            <a:ext cx="1324257" cy="668065"/>
          </a:xfrm>
          <a:prstGeom prst="ellipse">
            <a:avLst/>
          </a:prstGeom>
          <a:solidFill>
            <a:schemeClr val="bg1"/>
          </a:solidFill>
          <a:ln>
            <a:solidFill>
              <a:srgbClr val="0ED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CRUD on activity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49790AC-316D-9078-FC22-B96AE57B83CB}"/>
              </a:ext>
            </a:extLst>
          </p:cNvPr>
          <p:cNvSpPr/>
          <p:nvPr/>
        </p:nvSpPr>
        <p:spPr>
          <a:xfrm>
            <a:off x="5902581" y="4288074"/>
            <a:ext cx="1324257" cy="668065"/>
          </a:xfrm>
          <a:prstGeom prst="ellipse">
            <a:avLst/>
          </a:prstGeom>
          <a:solidFill>
            <a:schemeClr val="bg1"/>
          </a:solidFill>
          <a:ln>
            <a:solidFill>
              <a:srgbClr val="0ED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CRUD on classroom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71176E-AD7D-6E55-58DC-979B7D07E0D9}"/>
              </a:ext>
            </a:extLst>
          </p:cNvPr>
          <p:cNvSpPr/>
          <p:nvPr/>
        </p:nvSpPr>
        <p:spPr>
          <a:xfrm>
            <a:off x="2857794" y="403463"/>
            <a:ext cx="1324257" cy="668065"/>
          </a:xfrm>
          <a:prstGeom prst="ellipse">
            <a:avLst/>
          </a:prstGeom>
          <a:solidFill>
            <a:schemeClr val="bg1"/>
          </a:solidFill>
          <a:ln>
            <a:solidFill>
              <a:srgbClr val="EC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Login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1D8DADF-F95B-D8DE-B463-57C6BDDCE6D7}"/>
              </a:ext>
            </a:extLst>
          </p:cNvPr>
          <p:cNvSpPr/>
          <p:nvPr/>
        </p:nvSpPr>
        <p:spPr>
          <a:xfrm>
            <a:off x="5737596" y="3357338"/>
            <a:ext cx="3177358" cy="165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A7EEE19-F37F-7C17-2E0A-CFF38D349726}"/>
              </a:ext>
            </a:extLst>
          </p:cNvPr>
          <p:cNvSpPr/>
          <p:nvPr/>
        </p:nvSpPr>
        <p:spPr>
          <a:xfrm>
            <a:off x="3098598" y="3850433"/>
            <a:ext cx="1324257" cy="668065"/>
          </a:xfrm>
          <a:prstGeom prst="ellipse">
            <a:avLst/>
          </a:prstGeom>
          <a:solidFill>
            <a:schemeClr val="bg1"/>
          </a:solidFill>
          <a:ln>
            <a:solidFill>
              <a:srgbClr val="0ED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Login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C196C27-7F43-8F45-7EE3-EBAB6CF00A45}"/>
              </a:ext>
            </a:extLst>
          </p:cNvPr>
          <p:cNvCxnSpPr>
            <a:cxnSpLocks/>
            <a:stCxn id="86" idx="6"/>
            <a:endCxn id="85" idx="1"/>
          </p:cNvCxnSpPr>
          <p:nvPr/>
        </p:nvCxnSpPr>
        <p:spPr>
          <a:xfrm>
            <a:off x="4422855" y="4184466"/>
            <a:ext cx="1314741" cy="8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651FD5D1-48A2-456E-272A-522EE7345AF0}"/>
              </a:ext>
            </a:extLst>
          </p:cNvPr>
          <p:cNvSpPr/>
          <p:nvPr/>
        </p:nvSpPr>
        <p:spPr>
          <a:xfrm>
            <a:off x="5054695" y="2256402"/>
            <a:ext cx="1324257" cy="668065"/>
          </a:xfrm>
          <a:prstGeom prst="ellipse">
            <a:avLst/>
          </a:prstGeom>
          <a:solidFill>
            <a:schemeClr val="bg1"/>
          </a:solidFill>
          <a:ln>
            <a:solidFill>
              <a:srgbClr val="FFF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new activity 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9356A2D-6D4F-1F94-1C26-14F63F61F6FF}"/>
              </a:ext>
            </a:extLst>
          </p:cNvPr>
          <p:cNvSpPr/>
          <p:nvPr/>
        </p:nvSpPr>
        <p:spPr>
          <a:xfrm>
            <a:off x="6786176" y="1843352"/>
            <a:ext cx="1324257" cy="668065"/>
          </a:xfrm>
          <a:prstGeom prst="ellipse">
            <a:avLst/>
          </a:prstGeom>
          <a:solidFill>
            <a:schemeClr val="bg1"/>
          </a:solidFill>
          <a:ln>
            <a:solidFill>
              <a:srgbClr val="FFF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Edit activity 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3EDD527-02F5-D3F0-0296-E344A7DB13A7}"/>
              </a:ext>
            </a:extLst>
          </p:cNvPr>
          <p:cNvSpPr/>
          <p:nvPr/>
        </p:nvSpPr>
        <p:spPr>
          <a:xfrm>
            <a:off x="6811533" y="2590435"/>
            <a:ext cx="1324257" cy="668065"/>
          </a:xfrm>
          <a:prstGeom prst="ellipse">
            <a:avLst/>
          </a:prstGeom>
          <a:solidFill>
            <a:schemeClr val="bg1"/>
          </a:solidFill>
          <a:ln>
            <a:solidFill>
              <a:srgbClr val="FFF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Chose classroom for activity 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E8169E9-99AB-83E4-0ED2-771A0AAC5489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4441149" y="2590435"/>
            <a:ext cx="613546" cy="527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C0A271-41EC-82B6-F856-46395E17FB4B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6356041" y="2177385"/>
            <a:ext cx="430135" cy="3832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4A6D2-B3A0-6F52-F470-0DDCA4CE6057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6371891" y="2596851"/>
            <a:ext cx="439642" cy="3276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BDDE191D-346C-14AA-CDDF-8B9DD095A143}"/>
              </a:ext>
            </a:extLst>
          </p:cNvPr>
          <p:cNvSpPr txBox="1"/>
          <p:nvPr/>
        </p:nvSpPr>
        <p:spPr>
          <a:xfrm>
            <a:off x="1234122" y="1094569"/>
            <a:ext cx="118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7F96CAE-13A6-DED7-EE1D-B98B60C3D62E}"/>
              </a:ext>
            </a:extLst>
          </p:cNvPr>
          <p:cNvSpPr txBox="1"/>
          <p:nvPr/>
        </p:nvSpPr>
        <p:spPr>
          <a:xfrm>
            <a:off x="1496970" y="3046773"/>
            <a:ext cx="118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TEACHER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684E42-CF79-3239-9B2B-C393F784CB94}"/>
              </a:ext>
            </a:extLst>
          </p:cNvPr>
          <p:cNvSpPr txBox="1"/>
          <p:nvPr/>
        </p:nvSpPr>
        <p:spPr>
          <a:xfrm>
            <a:off x="1427672" y="4675029"/>
            <a:ext cx="118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45013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149178" y="2501715"/>
            <a:ext cx="4845643" cy="3268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REQUIREMENTS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66591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STUDENT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646C3AB-F25B-9CA6-DD63-6FA0AF9BD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251149"/>
            <a:ext cx="5140987" cy="27659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DD6B5E-5164-CBA7-79ED-CC1EB17DE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58" y="2147899"/>
            <a:ext cx="5318112" cy="2847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AC9DBD-D6AC-A061-4195-2A2ACD042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693" y="1191699"/>
            <a:ext cx="5545250" cy="2964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7156D0-AB43-ED37-935A-DC4A78EB7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0370" y="2147899"/>
            <a:ext cx="5354573" cy="284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1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ADMIN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A14EBFD-5CFD-2C59-2F1D-8C13A07CF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51151"/>
            <a:ext cx="5440421" cy="28902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D10642-7B4C-44AE-D29E-AD5431171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103848"/>
            <a:ext cx="5370124" cy="2872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F13D47-4AB7-AD20-451A-37C741132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1824" y="1251150"/>
            <a:ext cx="5323072" cy="2492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3AD2A7-5B3A-C025-4BE1-545C9EF7C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1824" y="2022004"/>
            <a:ext cx="5533292" cy="29597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7CF5EC-938D-A062-A33F-33F976EEBF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1538" y="1281011"/>
            <a:ext cx="5706331" cy="30641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645153-BDF2-CBEC-CE5C-420D372982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1538" y="1912124"/>
            <a:ext cx="5722001" cy="306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0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TEACHER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7CD2455-D824-717C-33A9-99D43BA13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51" y="1298186"/>
            <a:ext cx="5318112" cy="2822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997DE5-884B-C789-5E47-92AD627B42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07"/>
          <a:stretch/>
        </p:blipFill>
        <p:spPr>
          <a:xfrm>
            <a:off x="394951" y="2313354"/>
            <a:ext cx="5318112" cy="26194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669390-8979-371C-47AB-F1266F9A4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5108" y="1298186"/>
            <a:ext cx="5673969" cy="2896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7471ED-1C66-1F11-3BD3-064EF7AC9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0093" y="2176148"/>
            <a:ext cx="5188956" cy="2756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23810B-6F59-C2B4-76F8-B54C899C31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7846" y="1329763"/>
            <a:ext cx="5271203" cy="282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5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149178" y="2501715"/>
            <a:ext cx="4845643" cy="3268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CONCLUSIONS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851890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73D4335-F9C4-0303-FA7E-5907F9A494EF}"/>
              </a:ext>
            </a:extLst>
          </p:cNvPr>
          <p:cNvSpPr txBox="1"/>
          <p:nvPr/>
        </p:nvSpPr>
        <p:spPr>
          <a:xfrm>
            <a:off x="599383" y="1512631"/>
            <a:ext cx="60816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Improvements: 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Security – store passwords encrypted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model mapper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 back button on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New features: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Profile picture for users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More CRUD operations for other entities (for admin)</a:t>
            </a:r>
          </a:p>
        </p:txBody>
      </p:sp>
    </p:spTree>
    <p:extLst>
      <p:ext uri="{BB962C8B-B14F-4D97-AF65-F5344CB8AC3E}">
        <p14:creationId xmlns:p14="http://schemas.microsoft.com/office/powerpoint/2010/main" val="3748656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 YOU!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Does anyone have any question?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uFill>
                  <a:noFill/>
                </a:uFill>
                <a:hlinkClick r:id="rId3"/>
              </a:rPr>
              <a:t>addyouremail@freepik.com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https://www.linkedin.com/in/ileanavasilic</a:t>
            </a:r>
            <a:r>
              <a:rPr lang="ro-RO" sz="10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ă</a:t>
            </a:r>
            <a:r>
              <a:rPr lang="en-US" sz="10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endParaRPr sz="1000" dirty="0">
              <a:solidFill>
                <a:schemeClr val="tx1"/>
              </a:solidFill>
            </a:endParaRPr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1270" name="Google Shape;1270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0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1273" name="Google Shape;1273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0"/>
          <p:cNvSpPr/>
          <p:nvPr/>
        </p:nvSpPr>
        <p:spPr>
          <a:xfrm>
            <a:off x="4460678" y="3526139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735770" y="750493"/>
            <a:ext cx="8237652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Intelligent system </a:t>
            </a:r>
            <a:r>
              <a:rPr lang="en-US" sz="1500" dirty="0">
                <a:latin typeface="Roboto Black" panose="02000000000000000000" pitchFamily="2" charset="0"/>
                <a:ea typeface="Roboto Black" panose="02000000000000000000" pitchFamily="2" charset="0"/>
              </a:rPr>
              <a:t>for </a:t>
            </a:r>
            <a:r>
              <a:rPr lang="en-US" sz="15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orientation</a:t>
            </a:r>
            <a:r>
              <a:rPr lang="en-US" sz="1500" dirty="0">
                <a:latin typeface="Roboto Black" panose="02000000000000000000" pitchFamily="2" charset="0"/>
                <a:ea typeface="Roboto Black" panose="02000000000000000000" pitchFamily="2" charset="0"/>
              </a:rPr>
              <a:t> and </a:t>
            </a:r>
            <a:r>
              <a:rPr lang="en-US" sz="1500" dirty="0">
                <a:solidFill>
                  <a:srgbClr val="FFC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flexible organization </a:t>
            </a:r>
            <a:r>
              <a:rPr lang="en-US" sz="1500" dirty="0">
                <a:latin typeface="Roboto Black" panose="02000000000000000000" pitchFamily="2" charset="0"/>
                <a:ea typeface="Roboto Black" panose="02000000000000000000" pitchFamily="2" charset="0"/>
              </a:rPr>
              <a:t>of </a:t>
            </a:r>
            <a:r>
              <a:rPr lang="en-US" sz="1500" dirty="0">
                <a:solidFill>
                  <a:srgbClr val="00B05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student and teacher </a:t>
            </a:r>
            <a:r>
              <a:rPr lang="en-US" sz="1500" dirty="0">
                <a:solidFill>
                  <a:srgbClr val="FFC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schedule</a:t>
            </a:r>
          </a:p>
        </p:txBody>
      </p:sp>
      <p:cxnSp>
        <p:nvCxnSpPr>
          <p:cNvPr id="264" name="Google Shape;264;p24"/>
          <p:cNvCxnSpPr>
            <a:cxnSpLocks/>
            <a:endCxn id="20" idx="0"/>
          </p:cNvCxnSpPr>
          <p:nvPr/>
        </p:nvCxnSpPr>
        <p:spPr>
          <a:xfrm>
            <a:off x="1743711" y="1266752"/>
            <a:ext cx="0" cy="8466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0" y="64485"/>
            <a:ext cx="1112331" cy="606601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209412" y="90235"/>
            <a:ext cx="2925019" cy="4706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Orientation and organization App</a:t>
            </a:r>
            <a:endParaRPr sz="1600"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14" name="Google Shape;264;p24">
            <a:extLst>
              <a:ext uri="{FF2B5EF4-FFF2-40B4-BE49-F238E27FC236}">
                <a16:creationId xmlns:a16="http://schemas.microsoft.com/office/drawing/2014/main" id="{F427E3F9-8775-4100-2407-2A8582CBBE70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304305" y="1286871"/>
            <a:ext cx="0" cy="25388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264;p24">
            <a:extLst>
              <a:ext uri="{FF2B5EF4-FFF2-40B4-BE49-F238E27FC236}">
                <a16:creationId xmlns:a16="http://schemas.microsoft.com/office/drawing/2014/main" id="{FD417863-CEAC-DBBC-12F5-DA7076168231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733390" y="1266752"/>
            <a:ext cx="0" cy="167310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264;p24">
            <a:extLst>
              <a:ext uri="{FF2B5EF4-FFF2-40B4-BE49-F238E27FC236}">
                <a16:creationId xmlns:a16="http://schemas.microsoft.com/office/drawing/2014/main" id="{B2AABFB0-A03C-1F8E-73DD-FDEF06268B3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167267" y="1266752"/>
            <a:ext cx="0" cy="8466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264;p24">
            <a:extLst>
              <a:ext uri="{FF2B5EF4-FFF2-40B4-BE49-F238E27FC236}">
                <a16:creationId xmlns:a16="http://schemas.microsoft.com/office/drawing/2014/main" id="{97DB588E-A12A-696D-9784-F0B2BF355F4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4775543" y="1266752"/>
            <a:ext cx="0" cy="78728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630;p32">
            <a:extLst>
              <a:ext uri="{FF2B5EF4-FFF2-40B4-BE49-F238E27FC236}">
                <a16:creationId xmlns:a16="http://schemas.microsoft.com/office/drawing/2014/main" id="{E2C235ED-5C24-EE2F-E92B-8F6B95D9C10C}"/>
              </a:ext>
            </a:extLst>
          </p:cNvPr>
          <p:cNvSpPr/>
          <p:nvPr/>
        </p:nvSpPr>
        <p:spPr>
          <a:xfrm>
            <a:off x="673513" y="2113364"/>
            <a:ext cx="2140395" cy="8858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4. FIND A FREE CLASSROOM</a:t>
            </a:r>
            <a:endParaRPr sz="1000" dirty="0"/>
          </a:p>
        </p:txBody>
      </p:sp>
      <p:sp>
        <p:nvSpPr>
          <p:cNvPr id="21" name="Google Shape;630;p32">
            <a:extLst>
              <a:ext uri="{FF2B5EF4-FFF2-40B4-BE49-F238E27FC236}">
                <a16:creationId xmlns:a16="http://schemas.microsoft.com/office/drawing/2014/main" id="{869CEC93-5AFF-F9F0-43D2-E978D58D6191}"/>
              </a:ext>
            </a:extLst>
          </p:cNvPr>
          <p:cNvSpPr/>
          <p:nvPr/>
        </p:nvSpPr>
        <p:spPr>
          <a:xfrm>
            <a:off x="2236144" y="3825683"/>
            <a:ext cx="2136321" cy="8858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1.SEARCH CERTAIN CLASSROOM</a:t>
            </a:r>
            <a:endParaRPr sz="1000" dirty="0"/>
          </a:p>
        </p:txBody>
      </p:sp>
      <p:sp>
        <p:nvSpPr>
          <p:cNvPr id="25" name="Google Shape;630;p32">
            <a:extLst>
              <a:ext uri="{FF2B5EF4-FFF2-40B4-BE49-F238E27FC236}">
                <a16:creationId xmlns:a16="http://schemas.microsoft.com/office/drawing/2014/main" id="{6EE073DB-8A48-E82A-F44E-3FB2A55E90EC}"/>
              </a:ext>
            </a:extLst>
          </p:cNvPr>
          <p:cNvSpPr/>
          <p:nvPr/>
        </p:nvSpPr>
        <p:spPr>
          <a:xfrm>
            <a:off x="3648422" y="2054034"/>
            <a:ext cx="2254241" cy="8858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3. ADD NEW ACTIVITY FOR TEACHER USERS TYPE</a:t>
            </a:r>
            <a:endParaRPr sz="1000" dirty="0"/>
          </a:p>
        </p:txBody>
      </p:sp>
      <p:sp>
        <p:nvSpPr>
          <p:cNvPr id="28" name="Google Shape;630;p32">
            <a:extLst>
              <a:ext uri="{FF2B5EF4-FFF2-40B4-BE49-F238E27FC236}">
                <a16:creationId xmlns:a16="http://schemas.microsoft.com/office/drawing/2014/main" id="{6D970F0B-C5EB-D964-7961-088820B4790E}"/>
              </a:ext>
            </a:extLst>
          </p:cNvPr>
          <p:cNvSpPr/>
          <p:nvPr/>
        </p:nvSpPr>
        <p:spPr>
          <a:xfrm>
            <a:off x="5870384" y="2939858"/>
            <a:ext cx="1726012" cy="8858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2.USERS TYPE</a:t>
            </a:r>
            <a:endParaRPr sz="1000" dirty="0"/>
          </a:p>
        </p:txBody>
      </p:sp>
      <p:sp>
        <p:nvSpPr>
          <p:cNvPr id="30" name="Google Shape;630;p32">
            <a:extLst>
              <a:ext uri="{FF2B5EF4-FFF2-40B4-BE49-F238E27FC236}">
                <a16:creationId xmlns:a16="http://schemas.microsoft.com/office/drawing/2014/main" id="{7A5A53F7-A203-70AC-17D8-C320F5F846FC}"/>
              </a:ext>
            </a:extLst>
          </p:cNvPr>
          <p:cNvSpPr/>
          <p:nvPr/>
        </p:nvSpPr>
        <p:spPr>
          <a:xfrm>
            <a:off x="7361111" y="2113364"/>
            <a:ext cx="1612311" cy="6066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5.VIEW SCHEDULE</a:t>
            </a:r>
            <a:endParaRPr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5" grpId="0" animBg="1"/>
      <p:bldP spid="28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34995" y="2114663"/>
            <a:ext cx="2138014" cy="4570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Tools, technologies and frameorks</a:t>
            </a:r>
            <a:endParaRPr sz="1600"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7" y="3006330"/>
            <a:ext cx="2116887" cy="3324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/>
              <a:t>System arhitecture</a:t>
            </a:r>
            <a:endParaRPr sz="1600"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7" y="3898998"/>
            <a:ext cx="2138014" cy="3324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/>
              <a:t>Database</a:t>
            </a:r>
            <a:endParaRPr sz="1600"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17172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/>
              <a:t>Use-Case diagrams</a:t>
            </a:r>
            <a:endParaRPr sz="1600"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68675" y="309798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/>
              <a:t>Requirements</a:t>
            </a:r>
            <a:endParaRPr sz="1600"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401855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/>
              <a:t>Conclusions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Tools, technologies and frameoworks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E242E8E2-7B20-2112-8D73-36A0AC3A9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12" y="1650845"/>
            <a:ext cx="2671500" cy="2671500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709D5EB-F27F-C408-68EA-8D4CCEB08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41" y="1716399"/>
            <a:ext cx="742102" cy="742102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06D55C5-32A7-072E-9132-18C54CB71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1639" y="2392947"/>
            <a:ext cx="2014347" cy="1007174"/>
          </a:xfrm>
          <a:prstGeom prst="rect">
            <a:avLst/>
          </a:prstGeom>
        </p:spPr>
      </p:pic>
      <p:pic>
        <p:nvPicPr>
          <p:cNvPr id="17" name="Picture 16" descr="A picture containing logo&#10;&#10;Description automatically generated">
            <a:extLst>
              <a:ext uri="{FF2B5EF4-FFF2-40B4-BE49-F238E27FC236}">
                <a16:creationId xmlns:a16="http://schemas.microsoft.com/office/drawing/2014/main" id="{B17EFF3A-1417-8FAB-42BB-CD553508BF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6431" y="1679927"/>
            <a:ext cx="1552469" cy="815046"/>
          </a:xfrm>
          <a:prstGeom prst="rect">
            <a:avLst/>
          </a:prstGeom>
        </p:spPr>
      </p:pic>
      <p:pic>
        <p:nvPicPr>
          <p:cNvPr id="19" name="Picture 18" descr="Icon&#10;&#10;Description automatically generated with low confidence">
            <a:extLst>
              <a:ext uri="{FF2B5EF4-FFF2-40B4-BE49-F238E27FC236}">
                <a16:creationId xmlns:a16="http://schemas.microsoft.com/office/drawing/2014/main" id="{70D4C135-FC74-CB03-2BB0-9187357A6C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4023" y="1610892"/>
            <a:ext cx="2595954" cy="2595954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528CFCD7-633F-7F47-2411-C29577577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4023" y="3652527"/>
            <a:ext cx="2595954" cy="5262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3D9101-FFA7-7D04-F222-60F5C17DAC8D}"/>
              </a:ext>
            </a:extLst>
          </p:cNvPr>
          <p:cNvSpPr txBox="1"/>
          <p:nvPr/>
        </p:nvSpPr>
        <p:spPr>
          <a:xfrm>
            <a:off x="400212" y="3452472"/>
            <a:ext cx="185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6DB33F"/>
                </a:solidFill>
                <a:latin typeface="Arial Black" panose="020B0A04020102020204" pitchFamily="34" charset="0"/>
              </a:rPr>
              <a:t>RESTful API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77FA95-C0A6-25CA-3E1B-8D36BBBB550B}"/>
              </a:ext>
            </a:extLst>
          </p:cNvPr>
          <p:cNvSpPr txBox="1"/>
          <p:nvPr/>
        </p:nvSpPr>
        <p:spPr>
          <a:xfrm>
            <a:off x="1078857" y="4003572"/>
            <a:ext cx="2207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8A3FA"/>
                </a:solidFill>
                <a:latin typeface="Arial Black" panose="020B0A04020102020204" pitchFamily="34" charset="0"/>
              </a:rPr>
              <a:t>MAVEN &amp; LOMBOK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E150D7-4924-09EE-5E2A-AFDCA050B9C9}"/>
              </a:ext>
            </a:extLst>
          </p:cNvPr>
          <p:cNvSpPr txBox="1"/>
          <p:nvPr/>
        </p:nvSpPr>
        <p:spPr>
          <a:xfrm>
            <a:off x="0" y="4821441"/>
            <a:ext cx="37904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*IDE : integrated development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367595" y="2271463"/>
            <a:ext cx="4408810" cy="471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SYSTEM ARHITECTURE </a:t>
            </a:r>
            <a:endParaRPr sz="3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7B8A7CD1-FD60-FEA2-6EAE-ECB980CC0E0B}"/>
              </a:ext>
            </a:extLst>
          </p:cNvPr>
          <p:cNvSpPr/>
          <p:nvPr/>
        </p:nvSpPr>
        <p:spPr>
          <a:xfrm>
            <a:off x="871537" y="144067"/>
            <a:ext cx="1971675" cy="88225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PRESENTATION LAYER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6D4C5AD-8E22-FA0B-4B08-62D05BF63AAE}"/>
              </a:ext>
            </a:extLst>
          </p:cNvPr>
          <p:cNvSpPr/>
          <p:nvPr/>
        </p:nvSpPr>
        <p:spPr>
          <a:xfrm>
            <a:off x="871535" y="1434109"/>
            <a:ext cx="1971675" cy="88225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BUSINESS     LAYER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009A131E-9048-F229-6F16-30C0BFF96324}"/>
              </a:ext>
            </a:extLst>
          </p:cNvPr>
          <p:cNvSpPr/>
          <p:nvPr/>
        </p:nvSpPr>
        <p:spPr>
          <a:xfrm>
            <a:off x="871536" y="2663429"/>
            <a:ext cx="1971675" cy="88225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PERSISTENCE LAYER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075820D9-12AC-B64F-CE52-2E8D47B26A81}"/>
              </a:ext>
            </a:extLst>
          </p:cNvPr>
          <p:cNvSpPr/>
          <p:nvPr/>
        </p:nvSpPr>
        <p:spPr>
          <a:xfrm>
            <a:off x="871536" y="3965972"/>
            <a:ext cx="1971675" cy="88225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DATABASE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ECD5DE5E-1BC6-10A0-AAC9-45B7BB4C8402}"/>
              </a:ext>
            </a:extLst>
          </p:cNvPr>
          <p:cNvSpPr/>
          <p:nvPr/>
        </p:nvSpPr>
        <p:spPr>
          <a:xfrm>
            <a:off x="2843210" y="2021635"/>
            <a:ext cx="468412" cy="11195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id="{4C4E9B02-7698-5FA5-4876-7561EC0B624B}"/>
              </a:ext>
            </a:extLst>
          </p:cNvPr>
          <p:cNvSpPr/>
          <p:nvPr/>
        </p:nvSpPr>
        <p:spPr>
          <a:xfrm>
            <a:off x="2843210" y="585193"/>
            <a:ext cx="468412" cy="11195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B14B07C2-B1F1-238E-A649-9EB7B5CE0747}"/>
              </a:ext>
            </a:extLst>
          </p:cNvPr>
          <p:cNvSpPr/>
          <p:nvPr/>
        </p:nvSpPr>
        <p:spPr>
          <a:xfrm>
            <a:off x="2843210" y="3332983"/>
            <a:ext cx="468412" cy="11195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E84391-2418-415E-9693-7A4EFE401C30}"/>
              </a:ext>
            </a:extLst>
          </p:cNvPr>
          <p:cNvSpPr txBox="1"/>
          <p:nvPr/>
        </p:nvSpPr>
        <p:spPr>
          <a:xfrm>
            <a:off x="3781579" y="171093"/>
            <a:ext cx="51780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PRESENTATION LAYER: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	</a:t>
            </a:r>
            <a:r>
              <a:rPr lang="en-US" sz="1200" dirty="0">
                <a:solidFill>
                  <a:schemeClr val="bg1"/>
                </a:solidFill>
              </a:rPr>
              <a:t>is the top layer of the spring boot architecture. It consists of endpoints (views)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BUSINESS LAYER: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contains all the business logic. It consists of services classes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PERSISTENCE LAYER: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	contains all the database storage logic. It is responsible for converting business objects to the database row and vice-versa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DATABASE: </a:t>
            </a: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contains all the databases such as </a:t>
            </a:r>
            <a:r>
              <a:rPr lang="en-US" dirty="0" err="1">
                <a:solidFill>
                  <a:schemeClr val="bg1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 or MongoDB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53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749776" y="2524099"/>
            <a:ext cx="3530400" cy="3268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DATABASE  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55816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structure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BE5B6FCA-0D0E-2B26-63FC-C9FB5B491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31" y="1558237"/>
            <a:ext cx="3388763" cy="2894713"/>
          </a:xfrm>
          <a:prstGeom prst="rect">
            <a:avLst/>
          </a:prstGeom>
        </p:spPr>
      </p:pic>
      <p:pic>
        <p:nvPicPr>
          <p:cNvPr id="7" name="Picture 6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8D853042-5522-54DB-304C-A1B03FEC1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177" y="1297306"/>
            <a:ext cx="3540557" cy="350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7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149178" y="2501715"/>
            <a:ext cx="4845643" cy="3268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USE–CASE DIAGRAMS  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250617158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537</Words>
  <Application>Microsoft Office PowerPoint</Application>
  <PresentationFormat>On-screen Show (16:9)</PresentationFormat>
  <Paragraphs>113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Roboto Black</vt:lpstr>
      <vt:lpstr>Roboto Thin</vt:lpstr>
      <vt:lpstr>Arial</vt:lpstr>
      <vt:lpstr>Impact</vt:lpstr>
      <vt:lpstr>Arial Black</vt:lpstr>
      <vt:lpstr>Roboto Light</vt:lpstr>
      <vt:lpstr>Roboto Mono Thin</vt:lpstr>
      <vt:lpstr>Bree Serif</vt:lpstr>
      <vt:lpstr>Didact Gothic</vt:lpstr>
      <vt:lpstr>WEB PROPOSAL</vt:lpstr>
      <vt:lpstr>DIPLOMA PROJECT</vt:lpstr>
      <vt:lpstr>Intelligent system for orientation and flexible organization of student and teacher schedule</vt:lpstr>
      <vt:lpstr>TABLE OF CONTENTS</vt:lpstr>
      <vt:lpstr>Tools, technologies and frameoworks</vt:lpstr>
      <vt:lpstr>SYSTEM ARHITECTURE </vt:lpstr>
      <vt:lpstr>PowerPoint Presentation</vt:lpstr>
      <vt:lpstr>DATABASE  </vt:lpstr>
      <vt:lpstr>Database structure</vt:lpstr>
      <vt:lpstr>USE–CASE DIAGRAMS  </vt:lpstr>
      <vt:lpstr>PowerPoint Presentation</vt:lpstr>
      <vt:lpstr>REQUIREMENTS</vt:lpstr>
      <vt:lpstr>STUDENT</vt:lpstr>
      <vt:lpstr>ADMIN</vt:lpstr>
      <vt:lpstr>TEACHER</vt:lpstr>
      <vt:lpstr>CONCLUSIONS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 PROJECT</dc:title>
  <cp:lastModifiedBy>Ileana Vasilica</cp:lastModifiedBy>
  <cp:revision>25</cp:revision>
  <dcterms:modified xsi:type="dcterms:W3CDTF">2022-07-06T17:35:56Z</dcterms:modified>
</cp:coreProperties>
</file>