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73" r:id="rId6"/>
    <p:sldId id="270" r:id="rId7"/>
    <p:sldId id="264" r:id="rId8"/>
    <p:sldId id="265" r:id="rId9"/>
    <p:sldId id="266" r:id="rId10"/>
    <p:sldId id="267"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40022-65EC-8042-B86A-EAF4A0EEA0DF}" v="636" dt="2019-12-09T15:38:14.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52684"/>
  </p:normalViewPr>
  <p:slideViewPr>
    <p:cSldViewPr snapToGrid="0" snapToObjects="1">
      <p:cViewPr varScale="1">
        <p:scale>
          <a:sx n="61" d="100"/>
          <a:sy n="61" d="100"/>
        </p:scale>
        <p:origin x="1112"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03:22:18.316"/>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03:22:20.569"/>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03:22:21.538"/>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03:22:22.446"/>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D85-9FF9-7D4C-84F8-DEE931C85AC9}" type="datetimeFigureOut">
              <a:rPr lang="en-US" smtClean="0"/>
              <a:t>12/18/19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23AA5-C12C-164F-9616-970F37EB77BE}" type="slidenum">
              <a:rPr lang="en-US" smtClean="0"/>
              <a:t>‹#›</a:t>
            </a:fld>
            <a:endParaRPr lang="en-US"/>
          </a:p>
        </p:txBody>
      </p:sp>
    </p:spTree>
    <p:extLst>
      <p:ext uri="{BB962C8B-B14F-4D97-AF65-F5344CB8AC3E}">
        <p14:creationId xmlns:p14="http://schemas.microsoft.com/office/powerpoint/2010/main" val="30938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just kind of me and Prof Sievers</a:t>
            </a:r>
          </a:p>
        </p:txBody>
      </p:sp>
      <p:sp>
        <p:nvSpPr>
          <p:cNvPr id="4" name="Slide Number Placeholder 3"/>
          <p:cNvSpPr>
            <a:spLocks noGrp="1"/>
          </p:cNvSpPr>
          <p:nvPr>
            <p:ph type="sldNum" sz="quarter" idx="5"/>
          </p:nvPr>
        </p:nvSpPr>
        <p:spPr/>
        <p:txBody>
          <a:bodyPr/>
          <a:lstStyle/>
          <a:p>
            <a:fld id="{C6823AA5-C12C-164F-9616-970F37EB77BE}" type="slidenum">
              <a:rPr lang="en-US" smtClean="0"/>
              <a:t>1</a:t>
            </a:fld>
            <a:endParaRPr lang="en-US"/>
          </a:p>
        </p:txBody>
      </p:sp>
    </p:spTree>
    <p:extLst>
      <p:ext uri="{BB962C8B-B14F-4D97-AF65-F5344CB8AC3E}">
        <p14:creationId xmlns:p14="http://schemas.microsoft.com/office/powerpoint/2010/main" val="245802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non visible </a:t>
            </a:r>
            <a:r>
              <a:rPr lang="en-US" dirty="0" err="1"/>
              <a:t>Xes</a:t>
            </a:r>
            <a:r>
              <a:rPr lang="en-US" dirty="0"/>
              <a:t> are apparent with the difference maps</a:t>
            </a:r>
          </a:p>
        </p:txBody>
      </p:sp>
      <p:sp>
        <p:nvSpPr>
          <p:cNvPr id="4" name="Slide Number Placeholder 3"/>
          <p:cNvSpPr>
            <a:spLocks noGrp="1"/>
          </p:cNvSpPr>
          <p:nvPr>
            <p:ph type="sldNum" sz="quarter" idx="5"/>
          </p:nvPr>
        </p:nvSpPr>
        <p:spPr/>
        <p:txBody>
          <a:bodyPr/>
          <a:lstStyle/>
          <a:p>
            <a:fld id="{C6823AA5-C12C-164F-9616-970F37EB77BE}" type="slidenum">
              <a:rPr lang="en-US" smtClean="0"/>
              <a:t>10</a:t>
            </a:fld>
            <a:endParaRPr lang="en-US"/>
          </a:p>
        </p:txBody>
      </p:sp>
    </p:spTree>
    <p:extLst>
      <p:ext uri="{BB962C8B-B14F-4D97-AF65-F5344CB8AC3E}">
        <p14:creationId xmlns:p14="http://schemas.microsoft.com/office/powerpoint/2010/main" val="1353320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map can also offer some more clarity into changes in the higher density areas, like in the galactic plane. </a:t>
            </a:r>
          </a:p>
          <a:p>
            <a:endParaRPr lang="en-US" dirty="0"/>
          </a:p>
          <a:p>
            <a:r>
              <a:rPr lang="en-US" dirty="0"/>
              <a:t>This is this blob. [can go back and show map]</a:t>
            </a:r>
          </a:p>
          <a:p>
            <a:endParaRPr lang="en-US" dirty="0"/>
          </a:p>
          <a:p>
            <a:r>
              <a:rPr lang="en-US" dirty="0"/>
              <a:t>The top two maps are scaled so that you can better see the structure.</a:t>
            </a:r>
          </a:p>
          <a:p>
            <a:endParaRPr lang="en-US" dirty="0"/>
          </a:p>
          <a:p>
            <a:r>
              <a:rPr lang="en-US" dirty="0"/>
              <a:t>Can see a lot of stuff going on there, possibly just the overlap of multiple point sources.</a:t>
            </a:r>
          </a:p>
          <a:p>
            <a:endParaRPr lang="en-US" dirty="0"/>
          </a:p>
          <a:p>
            <a:r>
              <a:rPr lang="en-US" dirty="0"/>
              <a:t>//////////</a:t>
            </a:r>
          </a:p>
          <a:p>
            <a:r>
              <a:rPr lang="en-US" dirty="0"/>
              <a:t>more clarity into changes in high density areas</a:t>
            </a:r>
          </a:p>
          <a:p>
            <a:endParaRPr lang="en-US" dirty="0"/>
          </a:p>
          <a:p>
            <a:r>
              <a:rPr lang="en-US" dirty="0"/>
              <a:t>color in top two maps are scaled so that you can more easily see the structure that’s harder to see in the bright blob</a:t>
            </a:r>
          </a:p>
          <a:p>
            <a:endParaRPr lang="en-US" dirty="0"/>
          </a:p>
          <a:p>
            <a:r>
              <a:rPr lang="en-US" dirty="0"/>
              <a:t>the difference map also shows something going on there, but i have no idea what. it could be overlap of </a:t>
            </a:r>
            <a:r>
              <a:rPr lang="en-US" dirty="0" err="1"/>
              <a:t>Xes</a:t>
            </a:r>
            <a:r>
              <a:rPr lang="en-US" dirty="0"/>
              <a:t> from point sources that are closer together in the sky</a:t>
            </a:r>
          </a:p>
        </p:txBody>
      </p:sp>
      <p:sp>
        <p:nvSpPr>
          <p:cNvPr id="4" name="Slide Number Placeholder 3"/>
          <p:cNvSpPr>
            <a:spLocks noGrp="1"/>
          </p:cNvSpPr>
          <p:nvPr>
            <p:ph type="sldNum" sz="quarter" idx="5"/>
          </p:nvPr>
        </p:nvSpPr>
        <p:spPr/>
        <p:txBody>
          <a:bodyPr/>
          <a:lstStyle/>
          <a:p>
            <a:fld id="{C6823AA5-C12C-164F-9616-970F37EB77BE}" type="slidenum">
              <a:rPr lang="en-US" smtClean="0"/>
              <a:t>11</a:t>
            </a:fld>
            <a:endParaRPr lang="en-US"/>
          </a:p>
        </p:txBody>
      </p:sp>
    </p:spTree>
    <p:extLst>
      <p:ext uri="{BB962C8B-B14F-4D97-AF65-F5344CB8AC3E}">
        <p14:creationId xmlns:p14="http://schemas.microsoft.com/office/powerpoint/2010/main" val="2158596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initial confirmation that this pipeline works! however, there are more steps we can take to further justify this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residuals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pipeline supports transforming maps into the timestream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around point sources, new map would have smoother residuals than the old map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cutoffs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potential time differences, relevant once southern telescope survey is done and full sky data doubles the amount of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 spectrum</a:t>
            </a:r>
          </a:p>
          <a:p>
            <a:r>
              <a:rPr lang="en-CA" sz="1200" kern="1200" dirty="0">
                <a:solidFill>
                  <a:schemeClr val="tx1"/>
                </a:solidFill>
                <a:effectLst/>
                <a:latin typeface="+mn-lt"/>
                <a:ea typeface="+mn-ea"/>
                <a:cs typeface="+mn-cs"/>
              </a:rPr>
              <a:t>By running multiple simulations with very finely sampled input data, the recovered power spectrum could then be compared to the power spectrum of the input data. </a:t>
            </a:r>
            <a:endParaRPr lang="en-CA" dirty="0"/>
          </a:p>
          <a:p>
            <a:endParaRPr lang="en-US" dirty="0"/>
          </a:p>
          <a:p>
            <a:r>
              <a:rPr lang="en-US" dirty="0"/>
              <a:t>simulated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--knowing the exact equation for the signal will be able to show noise reduction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in all, this is really promising when it comes to creating accurate foreground maps to improve the quality of CMB data, as this faster method can potentially be implemented on data with hundreds  of times, if not thousands of times more samples than C-BASS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so much for your time.</a:t>
            </a:r>
          </a:p>
          <a:p>
            <a:endParaRPr lang="en-US" dirty="0"/>
          </a:p>
          <a:p>
            <a:endParaRPr lang="en-US" dirty="0"/>
          </a:p>
        </p:txBody>
      </p:sp>
      <p:sp>
        <p:nvSpPr>
          <p:cNvPr id="4" name="Slide Number Placeholder 3"/>
          <p:cNvSpPr>
            <a:spLocks noGrp="1"/>
          </p:cNvSpPr>
          <p:nvPr>
            <p:ph type="sldNum" sz="quarter" idx="5"/>
          </p:nvPr>
        </p:nvSpPr>
        <p:spPr/>
        <p:txBody>
          <a:bodyPr/>
          <a:lstStyle/>
          <a:p>
            <a:fld id="{C6823AA5-C12C-164F-9616-970F37EB77BE}" type="slidenum">
              <a:rPr lang="en-US" smtClean="0"/>
              <a:t>12</a:t>
            </a:fld>
            <a:endParaRPr lang="en-US"/>
          </a:p>
        </p:txBody>
      </p:sp>
    </p:spTree>
    <p:extLst>
      <p:ext uri="{BB962C8B-B14F-4D97-AF65-F5344CB8AC3E}">
        <p14:creationId xmlns:p14="http://schemas.microsoft.com/office/powerpoint/2010/main" val="115660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C-BASS: The C-Band All Sky Survey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consists of two telescopes, the northern telescope (right) that finished taking data in 2015, and the southern telescope, which is still taking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measures intensity and polarization of the entire sky in the 5Ghz frequency range, with the overall goal of improving foreground radiation maps to subtract from Cosmic Microwave Background measurements.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frequency was chosen because most of the emissions in this frequency range are from our own galaxy, and the CMB radiation is subdominant.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Improve foreground radiation subtraction from Cosmic Microwave Background (CMB) radiation measurements</a:t>
            </a:r>
          </a:p>
          <a:p>
            <a:endParaRPr lang="en-US" dirty="0"/>
          </a:p>
          <a:p>
            <a:r>
              <a:rPr lang="en-US" dirty="0"/>
              <a:t>In this frequency range, </a:t>
            </a:r>
            <a:r>
              <a:rPr lang="en-US" dirty="0" err="1"/>
              <a:t>synchotron</a:t>
            </a:r>
            <a:r>
              <a:rPr lang="en-US" dirty="0"/>
              <a:t> radiation dominant, but unaffected by Faraday Rotation (rotates the polarization)</a:t>
            </a:r>
          </a:p>
          <a:p>
            <a:r>
              <a:rPr lang="en-US" dirty="0"/>
              <a:t>most emissions from our own galaxy, want to subtract this from CMB maps</a:t>
            </a:r>
          </a:p>
          <a:p>
            <a:endParaRPr lang="en-US" dirty="0"/>
          </a:p>
          <a:p>
            <a:r>
              <a:rPr lang="en-US" dirty="0"/>
              <a:t>Northern Telescope on the right, took data from 2013-2015, now decommissioned. this is the data i used.</a:t>
            </a:r>
          </a:p>
          <a:p>
            <a:r>
              <a:rPr lang="en-US" dirty="0"/>
              <a:t>Southern telescope is still taking data</a:t>
            </a:r>
          </a:p>
          <a:p>
            <a:endParaRPr lang="en-US" dirty="0"/>
          </a:p>
        </p:txBody>
      </p:sp>
      <p:sp>
        <p:nvSpPr>
          <p:cNvPr id="4" name="Slide Number Placeholder 3"/>
          <p:cNvSpPr>
            <a:spLocks noGrp="1"/>
          </p:cNvSpPr>
          <p:nvPr>
            <p:ph type="sldNum" sz="quarter" idx="5"/>
          </p:nvPr>
        </p:nvSpPr>
        <p:spPr/>
        <p:txBody>
          <a:bodyPr/>
          <a:lstStyle/>
          <a:p>
            <a:fld id="{C6823AA5-C12C-164F-9616-970F37EB77BE}" type="slidenum">
              <a:rPr lang="en-US" smtClean="0"/>
              <a:t>2</a:t>
            </a:fld>
            <a:endParaRPr lang="en-US"/>
          </a:p>
        </p:txBody>
      </p:sp>
    </p:spTree>
    <p:extLst>
      <p:ext uri="{BB962C8B-B14F-4D97-AF65-F5344CB8AC3E}">
        <p14:creationId xmlns:p14="http://schemas.microsoft.com/office/powerpoint/2010/main" val="305671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telescopes, represented in this diagram by the ”camera”, sweeps across the sky, taking measurements at a constant time interval, resulting in this vector of time-oriented data. </a:t>
            </a:r>
          </a:p>
          <a:p>
            <a:endParaRPr lang="en-US" dirty="0"/>
          </a:p>
          <a:p>
            <a:r>
              <a:rPr lang="en-US" dirty="0"/>
              <a:t>The sky itself itself is divided into individual pixels, represented here by this grid. </a:t>
            </a:r>
          </a:p>
          <a:p>
            <a:endParaRPr lang="en-US" dirty="0"/>
          </a:p>
          <a:p>
            <a:r>
              <a:rPr lang="en-US" dirty="0"/>
              <a:t>The data then needs to be mapped from the time-domain into the pixel domain.</a:t>
            </a:r>
          </a:p>
          <a:p>
            <a:endParaRPr lang="en-US" dirty="0"/>
          </a:p>
          <a:p>
            <a:r>
              <a:rPr lang="en-US" dirty="0"/>
              <a:t>We do this using a maximum likelihood mapping.</a:t>
            </a:r>
          </a:p>
          <a:p>
            <a:endParaRPr lang="en-US" dirty="0"/>
          </a:p>
          <a:p>
            <a:r>
              <a:rPr lang="en-US" dirty="0"/>
              <a:t>The data can be modeled using this equation. [click]</a:t>
            </a:r>
          </a:p>
          <a:p>
            <a:endParaRPr lang="en-US" dirty="0"/>
          </a:p>
          <a:p>
            <a:r>
              <a:rPr lang="en-US" dirty="0"/>
              <a:t>Here, d is the vector of time-oriented data, n is the vector of noise associated with each data sample, m is the vector of each pixel in the map, with each entry being the value of the intensity or polarization at that pixel. A is the pointing matrix that encodes the position and subsequent pixelization of each data sample.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Maximum likelihood is just minimizing the chi-squared of the model. [click]</a:t>
            </a:r>
          </a:p>
          <a:p>
            <a:r>
              <a:rPr lang="en-US" dirty="0"/>
              <a:t>N is the covariance matrix associated with n.</a:t>
            </a:r>
          </a:p>
          <a:p>
            <a:endParaRPr lang="en-US" dirty="0"/>
          </a:p>
          <a:p>
            <a:r>
              <a:rPr lang="en-US" dirty="0"/>
              <a:t>Minimizing this leads to this map [click]. However, A transpose N inverse A is often not invertible.</a:t>
            </a:r>
          </a:p>
          <a:p>
            <a:endParaRPr lang="en-US" dirty="0"/>
          </a:p>
          <a:p>
            <a:r>
              <a:rPr lang="en-US" dirty="0"/>
              <a:t>Thus we solve this equivalent system [click], using the faster iterative Preconditioned Conjugate Gradient method.</a:t>
            </a:r>
          </a:p>
        </p:txBody>
      </p:sp>
      <p:sp>
        <p:nvSpPr>
          <p:cNvPr id="4" name="Slide Number Placeholder 3"/>
          <p:cNvSpPr>
            <a:spLocks noGrp="1"/>
          </p:cNvSpPr>
          <p:nvPr>
            <p:ph type="sldNum" sz="quarter" idx="5"/>
          </p:nvPr>
        </p:nvSpPr>
        <p:spPr/>
        <p:txBody>
          <a:bodyPr/>
          <a:lstStyle/>
          <a:p>
            <a:fld id="{C6823AA5-C12C-164F-9616-970F37EB77BE}" type="slidenum">
              <a:rPr lang="en-US" smtClean="0"/>
              <a:t>3</a:t>
            </a:fld>
            <a:endParaRPr lang="en-US"/>
          </a:p>
        </p:txBody>
      </p:sp>
    </p:spTree>
    <p:extLst>
      <p:ext uri="{BB962C8B-B14F-4D97-AF65-F5344CB8AC3E}">
        <p14:creationId xmlns:p14="http://schemas.microsoft.com/office/powerpoint/2010/main" val="13530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problems with this mapping that arise from the model not accurately predicting the pixelized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maximum likelihood estimation is particularly problematic when predicting the pixel data near areas with large gradients, such as bright point sources with very high noise surrounded by regions of lower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the noise vector n is the only term in the maximum likelihood solution that can account for these errors, the correlation of the noise covariance matrix spreads these errors out to surrounding pixels.</a:t>
            </a:r>
            <a:endParaRPr lang="en-US" dirty="0"/>
          </a:p>
          <a:p>
            <a:endParaRPr lang="en-US" dirty="0"/>
          </a:p>
          <a:p>
            <a:r>
              <a:rPr lang="en-US" dirty="0"/>
              <a:t>These show up in the finished maps as </a:t>
            </a:r>
            <a:r>
              <a:rPr lang="en-US" dirty="0" err="1"/>
              <a:t>Xes</a:t>
            </a:r>
            <a:r>
              <a:rPr lang="en-US" dirty="0"/>
              <a:t>. [click]</a:t>
            </a:r>
          </a:p>
          <a:p>
            <a:endParaRPr lang="en-US" dirty="0"/>
          </a:p>
          <a:p>
            <a:r>
              <a:rPr lang="en-US" dirty="0"/>
              <a:t>Previous solutions to this problem required previous knowledge about the position and intensity of these point sources, such as subtracting the point sources directly out of the data, or allowing for extra degrees of freedom around the point sources.</a:t>
            </a:r>
          </a:p>
          <a:p>
            <a:endParaRPr lang="en-US" dirty="0"/>
          </a:p>
          <a:p>
            <a:r>
              <a:rPr lang="en-US" dirty="0"/>
              <a:t>However instead, we can also account for this extra noise in the data model itself.</a:t>
            </a:r>
          </a:p>
        </p:txBody>
      </p:sp>
      <p:sp>
        <p:nvSpPr>
          <p:cNvPr id="4" name="Slide Number Placeholder 3"/>
          <p:cNvSpPr>
            <a:spLocks noGrp="1"/>
          </p:cNvSpPr>
          <p:nvPr>
            <p:ph type="sldNum" sz="quarter" idx="5"/>
          </p:nvPr>
        </p:nvSpPr>
        <p:spPr/>
        <p:txBody>
          <a:bodyPr/>
          <a:lstStyle/>
          <a:p>
            <a:fld id="{C6823AA5-C12C-164F-9616-970F37EB77BE}" type="slidenum">
              <a:rPr lang="en-US" smtClean="0"/>
              <a:t>4</a:t>
            </a:fld>
            <a:endParaRPr lang="en-US"/>
          </a:p>
        </p:txBody>
      </p:sp>
    </p:spTree>
    <p:extLst>
      <p:ext uri="{BB962C8B-B14F-4D97-AF65-F5344CB8AC3E}">
        <p14:creationId xmlns:p14="http://schemas.microsoft.com/office/powerpoint/2010/main" val="195581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pixel Noise Estimate was developed by Lorenzo </a:t>
                </a:r>
                <a:r>
                  <a:rPr lang="en-US" dirty="0" err="1"/>
                  <a:t>Piazzo</a:t>
                </a:r>
                <a:r>
                  <a:rPr lang="en-US" dirty="0"/>
                  <a:t> for application to the to </a:t>
                </a:r>
                <a:r>
                  <a:rPr lang="en-CA" sz="1200" b="1" kern="1200" dirty="0">
                    <a:solidFill>
                      <a:schemeClr val="tx1"/>
                    </a:solidFill>
                    <a:effectLst/>
                    <a:latin typeface="+mn-lt"/>
                    <a:ea typeface="+mn-ea"/>
                    <a:cs typeface="+mn-cs"/>
                  </a:rPr>
                  <a:t>Photodetector Array Camera and Spectrometer instrument  or</a:t>
                </a:r>
                <a:r>
                  <a:rPr lang="en-US" sz="1200" b="1" kern="1200" dirty="0">
                    <a:solidFill>
                      <a:schemeClr val="tx1"/>
                    </a:solidFill>
                    <a:effectLst/>
                    <a:latin typeface="+mn-lt"/>
                    <a:ea typeface="+mn-ea"/>
                    <a:cs typeface="+mn-cs"/>
                  </a:rPr>
                  <a:t> (PACS)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this estimate, an extra term x is added to the data model. in this method, x is treated as part of the total noise, with corresponding noise covariance matrix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then has a total noise covariance matrix C = N +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Again, C is often not invertible, so we can again circumvent this by solving for an equivalent system using the iterative PCG.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this leads to a nested PCG, which requires an entire run of the inner PCG for every iteration of the outer PCG.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takes about 20x longer than ordinary maximum likelihood, so this method is very computationally expensive for larger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Professor Sievers’ approach, however, still has the extra term x in the data model. The key difference is that x is treated as part of the solution itself, instead of another noise term.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Adding a term to the noise covariance matrix is mathematically equivalent to simply solving for that term in the solution itself. They both lead to the same minimum chi-squared and the same maximum likelihood surface.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leads to an extra part in the Chi-squared, which can be focused on the regions of higher gradient.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 solve for that term by including a prior solved map using the original ML mapping, p,  and a zeroed matrix of the pixel covariances, 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Q is the </a:t>
                </a:r>
                <a:r>
                  <a:rPr lang="en-US" sz="1200" b="0" kern="1200" dirty="0" err="1">
                    <a:solidFill>
                      <a:schemeClr val="tx1"/>
                    </a:solidFill>
                    <a:effectLst/>
                    <a:latin typeface="+mn-lt"/>
                    <a:ea typeface="+mn-ea"/>
                    <a:cs typeface="+mn-cs"/>
                  </a:rPr>
                  <a:t>npix</a:t>
                </a:r>
                <a:r>
                  <a:rPr lang="en-US" sz="1200" b="0" kern="1200" dirty="0">
                    <a:solidFill>
                      <a:schemeClr val="tx1"/>
                    </a:solidFill>
                    <a:effectLst/>
                    <a:latin typeface="+mn-lt"/>
                    <a:ea typeface="+mn-ea"/>
                    <a:cs typeface="+mn-cs"/>
                  </a:rPr>
                  <a:t> x </a:t>
                </a:r>
                <a:r>
                  <a:rPr lang="en-US" sz="1200" b="0" kern="1200" dirty="0" err="1">
                    <a:solidFill>
                      <a:schemeClr val="tx1"/>
                    </a:solidFill>
                    <a:effectLst/>
                    <a:latin typeface="+mn-lt"/>
                    <a:ea typeface="+mn-ea"/>
                    <a:cs typeface="+mn-cs"/>
                  </a:rPr>
                  <a:t>npix</a:t>
                </a:r>
                <a:r>
                  <a:rPr lang="en-US" sz="1200" b="0" kern="1200" dirty="0">
                    <a:solidFill>
                      <a:schemeClr val="tx1"/>
                    </a:solidFill>
                    <a:effectLst/>
                    <a:latin typeface="+mn-lt"/>
                    <a:ea typeface="+mn-ea"/>
                    <a:cs typeface="+mn-cs"/>
                  </a:rPr>
                  <a:t> diagonal matrix, where each entry is the covariance of each pixel, and so it is very easy to invert.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Therefore this method takes about the same time as the original ML mapping.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work that I did was to build Q from the pixel gradients, and then implement and run the python pipeline of this approach that was developed by Prof Sievers on the C-BASS northern telescope data.</a:t>
                </a:r>
                <a:endParaRPr lang="en-US" b="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REWORK ORDER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Lorenzo </a:t>
                </a:r>
                <a:r>
                  <a:rPr lang="en-US" dirty="0" err="1"/>
                  <a:t>Piazzo</a:t>
                </a:r>
                <a:r>
                  <a:rPr lang="en-US" dirty="0"/>
                  <a:t> for application to </a:t>
                </a:r>
                <a:r>
                  <a:rPr lang="en-CA" sz="1200" b="1" kern="1200" dirty="0">
                    <a:solidFill>
                      <a:schemeClr val="tx1"/>
                    </a:solidFill>
                    <a:effectLst/>
                    <a:latin typeface="+mn-lt"/>
                    <a:ea typeface="+mn-ea"/>
                    <a:cs typeface="+mn-cs"/>
                  </a:rPr>
                  <a:t>Photodetector Array Camera and Spectrometer instrument </a:t>
                </a:r>
                <a:r>
                  <a:rPr lang="en-US" sz="1200" b="1" kern="1200" dirty="0">
                    <a:solidFill>
                      <a:schemeClr val="tx1"/>
                    </a:solidFill>
                    <a:effectLst/>
                    <a:latin typeface="+mn-lt"/>
                    <a:ea typeface="+mn-ea"/>
                    <a:cs typeface="+mn-cs"/>
                  </a:rPr>
                  <a:t> (PACS) data</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extra term added to the data model is to account for the extra noise around the point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equation 2  LHS can be broken down into multiplication by AT, A, C-1,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--multiplication by C-1 can be solved using </a:t>
                </a:r>
                <a:r>
                  <a:rPr lang="en-CA" dirty="0" err="1"/>
                  <a:t>Cw</a:t>
                </a:r>
                <a:r>
                  <a:rPr lang="en-CA" dirty="0"/>
                  <a:t> =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But N+X is hard to invert,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solution to this is to compute </a:t>
                </a:r>
                <a:r>
                  <a:rPr lang="en-US" b="0" i="0">
                    <a:latin typeface="Cambria Math" panose="02040503050406030204" pitchFamily="18" charset="0"/>
                  </a:rPr>
                  <a:t>𝐶𝑤=𝑣</a:t>
                </a:r>
                <a:r>
                  <a:rPr lang="en-US" dirty="0"/>
                  <a:t> using the iterative conjugate gradient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Leads to a nested conjugate gradients!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for every iteration of the overall/outer conjugate gradient, an entire iteration of the inner cg for C-1 must be completed</a:t>
                </a:r>
              </a:p>
              <a:p>
                <a:endParaRPr lang="en-US" dirty="0"/>
              </a:p>
              <a:p>
                <a:endParaRPr lang="en-US" dirty="0"/>
              </a:p>
              <a:p>
                <a:r>
                  <a:rPr lang="en-US" b="1" dirty="0"/>
                  <a:t>Our Approach: </a:t>
                </a:r>
                <a:r>
                  <a:rPr lang="en-US" b="0" dirty="0"/>
                  <a:t>Prof Sievers</a:t>
                </a:r>
              </a:p>
              <a:p>
                <a:r>
                  <a:rPr lang="en-US" dirty="0"/>
                  <a:t>Adding a term </a:t>
                </a:r>
                <a:r>
                  <a:rPr lang="en-US" i="1" dirty="0"/>
                  <a:t>X </a:t>
                </a:r>
                <a:r>
                  <a:rPr lang="en-US" dirty="0"/>
                  <a:t>to the noise and solving for that same term in the solution are mathematically equivalent</a:t>
                </a:r>
              </a:p>
              <a:p>
                <a:r>
                  <a:rPr lang="en-US" dirty="0"/>
                  <a:t>Minimum of </a:t>
                </a:r>
                <a:r>
                  <a:rPr lang="el-GR" i="0">
                    <a:latin typeface="Cambria Math" panose="02040503050406030204" pitchFamily="18" charset="0"/>
                    <a:ea typeface="Cambria Math" panose="02040503050406030204" pitchFamily="18" charset="0"/>
                  </a:rPr>
                  <a:t>Χ</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rPr>
                  <a:t>2</a:t>
                </a:r>
                <a:r>
                  <a:rPr lang="en-US" dirty="0"/>
                  <a:t> and the likelihood surface are the same</a:t>
                </a:r>
              </a:p>
              <a:p>
                <a:r>
                  <a:rPr lang="en-US" dirty="0"/>
                  <a:t>Solve for the same term by introducing a prior map</a:t>
                </a:r>
              </a:p>
              <a:p>
                <a:endParaRPr lang="en-US" sz="2000" i="1" dirty="0">
                  <a:ea typeface="Cambria Math" panose="02040503050406030204" pitchFamily="18" charset="0"/>
                </a:endParaRPr>
              </a:p>
              <a:p>
                <a:r>
                  <a:rPr lang="en-US" sz="2000" i="1" dirty="0">
                    <a:ea typeface="Cambria Math" panose="02040503050406030204" pitchFamily="18" charset="0"/>
                  </a:rPr>
                  <a:t>Q </a:t>
                </a:r>
                <a:r>
                  <a:rPr lang="en-US" sz="2000" dirty="0">
                    <a:ea typeface="Cambria Math" panose="02040503050406030204" pitchFamily="18" charset="0"/>
                  </a:rPr>
                  <a:t>is a diagonal matrix of the inverse variance of each pixel</a:t>
                </a:r>
                <a:endParaRPr lang="en-US" sz="2000" i="1" dirty="0">
                  <a:ea typeface="Cambria Math" panose="02040503050406030204" pitchFamily="18" charset="0"/>
                </a:endParaRPr>
              </a:p>
              <a:p>
                <a:r>
                  <a:rPr lang="en-US" sz="2400" b="0" dirty="0">
                    <a:ea typeface="Cambria Math" panose="02040503050406030204" pitchFamily="18" charset="0"/>
                  </a:rPr>
                  <a:t>Since we’re solving for the error terms instead of adding an extra term to the noise, making it non-stationary, N stays stationary and solving this is much faster</a:t>
                </a:r>
                <a:endParaRPr lang="en-US" b="0" dirty="0"/>
              </a:p>
              <a:p>
                <a:endParaRPr lang="en-US" b="1" dirty="0"/>
              </a:p>
              <a:p>
                <a:r>
                  <a:rPr lang="en-US" dirty="0" err="1"/>
                  <a:t>seperates</a:t>
                </a:r>
                <a:r>
                  <a:rPr lang="en-US" dirty="0"/>
                  <a:t> stationary noise from non-stationary noise</a:t>
                </a:r>
              </a:p>
              <a:p>
                <a:r>
                  <a:rPr lang="en-US" dirty="0"/>
                  <a:t>--noise covariance, N, is the same for all samples in a given timestream in stationary noise, no matter where in the timestream they are</a:t>
                </a:r>
              </a:p>
              <a:p>
                <a:r>
                  <a:rPr lang="en-US" dirty="0"/>
                  <a:t>--with extra noise added, noise isn’t stationary anymore</a:t>
                </a:r>
              </a:p>
              <a:p>
                <a:r>
                  <a:rPr lang="en-US" dirty="0"/>
                  <a:t>--XGLS: making N not stationary anymore</a:t>
                </a:r>
              </a:p>
              <a:p>
                <a:r>
                  <a:rPr lang="en-US" dirty="0"/>
                  <a:t>-- we solve this by solving for error terms instead of putting them in the noise, N stays stationary and FAST</a:t>
                </a:r>
              </a:p>
              <a:p>
                <a:endParaRPr lang="en-US" b="1" dirty="0"/>
              </a:p>
            </p:txBody>
          </p:sp>
        </mc:Fallback>
      </mc:AlternateContent>
      <p:sp>
        <p:nvSpPr>
          <p:cNvPr id="4" name="Slide Number Placeholder 3"/>
          <p:cNvSpPr>
            <a:spLocks noGrp="1"/>
          </p:cNvSpPr>
          <p:nvPr>
            <p:ph type="sldNum" sz="quarter" idx="5"/>
          </p:nvPr>
        </p:nvSpPr>
        <p:spPr/>
        <p:txBody>
          <a:bodyPr/>
          <a:lstStyle/>
          <a:p>
            <a:fld id="{C6823AA5-C12C-164F-9616-970F37EB77BE}" type="slidenum">
              <a:rPr lang="en-US" smtClean="0"/>
              <a:t>5</a:t>
            </a:fld>
            <a:endParaRPr lang="en-US"/>
          </a:p>
        </p:txBody>
      </p:sp>
    </p:spTree>
    <p:extLst>
      <p:ext uri="{BB962C8B-B14F-4D97-AF65-F5344CB8AC3E}">
        <p14:creationId xmlns:p14="http://schemas.microsoft.com/office/powerpoint/2010/main" val="376975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python, the maps are represented as 1d arrays, but the sky is 2 dimensional and (as i hope you all know) spherical. </a:t>
            </a:r>
          </a:p>
          <a:p>
            <a:r>
              <a:rPr lang="en-US" sz="1200" dirty="0"/>
              <a:t>the Hierarchical Equal Area </a:t>
            </a:r>
            <a:r>
              <a:rPr lang="en-US" sz="1200" dirty="0" err="1"/>
              <a:t>Isolatitude</a:t>
            </a:r>
            <a:r>
              <a:rPr lang="en-US" sz="1200" dirty="0"/>
              <a:t> Pixelization, or </a:t>
            </a:r>
            <a:r>
              <a:rPr lang="en-US" sz="1200" dirty="0" err="1"/>
              <a:t>HealPix</a:t>
            </a:r>
            <a:r>
              <a:rPr lang="en-US" sz="1200" dirty="0"/>
              <a:t> for short, is a framework that discretizes functions on the sphere, and provides a structure to convert from the 1d arrays to the 2d maps and back.</a:t>
            </a:r>
          </a:p>
          <a:p>
            <a:endParaRPr lang="en-US" sz="1200" dirty="0"/>
          </a:p>
          <a:p>
            <a:r>
              <a:rPr lang="en-US" sz="1200" dirty="0"/>
              <a:t>In this structure, the sphere is divided into 12 base resolution pixels of equal area in 3 rings around the sphere,  as seen in the upper left sphere. </a:t>
            </a:r>
          </a:p>
          <a:p>
            <a:endParaRPr lang="en-US" sz="1200" dirty="0"/>
          </a:p>
          <a:p>
            <a:r>
              <a:rPr lang="en-US" sz="1200" dirty="0"/>
              <a:t>The resolution of the map is defined by the </a:t>
            </a:r>
            <a:r>
              <a:rPr lang="en-US" sz="1200" dirty="0" err="1"/>
              <a:t>Nside</a:t>
            </a:r>
            <a:r>
              <a:rPr lang="en-US" sz="1200" dirty="0"/>
              <a:t> parameter, which is the amount of pixels along one side of a base pixel. C-BASS maps has an </a:t>
            </a:r>
            <a:r>
              <a:rPr lang="en-US" sz="1200" dirty="0" err="1"/>
              <a:t>Nside</a:t>
            </a:r>
            <a:r>
              <a:rPr lang="en-US" sz="1200" dirty="0"/>
              <a:t> of 512, which leads to a total amount of a little over 3 million pixels. </a:t>
            </a:r>
          </a:p>
          <a:p>
            <a:endParaRPr lang="en-US" sz="1200" dirty="0"/>
          </a:p>
          <a:p>
            <a:r>
              <a:rPr lang="en-US" sz="1200" dirty="0"/>
              <a:t>There are 2 methods of numbering the pixels into the 1d array, the one used by the C-BASS data is ring ordering, where pixels are counted </a:t>
            </a:r>
            <a:r>
              <a:rPr lang="en-US" dirty="0"/>
              <a:t>along the </a:t>
            </a:r>
            <a:r>
              <a:rPr lang="en-US" dirty="0" err="1"/>
              <a:t>isolatitude</a:t>
            </a:r>
            <a:r>
              <a:rPr lang="en-US" dirty="0"/>
              <a:t> rings from top to bottom. the other method is called Nest ordering, but is too complicated to explain right now.</a:t>
            </a:r>
            <a:endParaRPr lang="en-US" sz="1200" dirty="0"/>
          </a:p>
          <a:p>
            <a:endParaRPr lang="en-US" sz="1200" dirty="0"/>
          </a:p>
          <a:p>
            <a:r>
              <a:rPr lang="en-US" sz="1200" dirty="0"/>
              <a:t>HEALPix has functionality to convert the maps into spherical harmonics, which is a complete set of orthogonal functions defined on the surface of a sphere, which can then be used to represent any other function defined on the sphere, such as the intensity  of each pixel.</a:t>
            </a:r>
          </a:p>
          <a:p>
            <a:endParaRPr lang="en-US" sz="1200" dirty="0"/>
          </a:p>
          <a:p>
            <a:r>
              <a:rPr lang="en-US" sz="1200" dirty="0"/>
              <a:t>From this we can calculate the gradient of each pixel in the spherical coordinates theta and phi directions, which can be converted from radians to pixels using the amount of pixel rings along the theta direction, and the amount of pixels along the phi direction. </a:t>
            </a:r>
          </a:p>
          <a:p>
            <a:endParaRPr lang="en-US" sz="1200" dirty="0"/>
          </a:p>
          <a:p>
            <a:endParaRPr lang="en-US" sz="1200" dirty="0"/>
          </a:p>
          <a:p>
            <a:r>
              <a:rPr lang="en-US" sz="1200" dirty="0"/>
              <a:t>///////////////////////////////</a:t>
            </a:r>
          </a:p>
          <a:p>
            <a:r>
              <a:rPr lang="en-US" sz="1200" dirty="0"/>
              <a:t>too long</a:t>
            </a:r>
          </a:p>
          <a:p>
            <a:endParaRPr lang="en-US" sz="1200" dirty="0"/>
          </a:p>
          <a:p>
            <a:r>
              <a:rPr lang="en-US" sz="1200" dirty="0"/>
              <a:t>In python, the maps are represented by 1D </a:t>
            </a:r>
            <a:r>
              <a:rPr lang="en-US" sz="1200" dirty="0" err="1"/>
              <a:t>numpy</a:t>
            </a:r>
            <a:r>
              <a:rPr lang="en-US" sz="1200" dirty="0"/>
              <a:t> arrays, but sky is 2D and (as i hope you all know) spherical</a:t>
            </a:r>
          </a:p>
          <a:p>
            <a:r>
              <a:rPr lang="en-US" sz="1200" dirty="0"/>
              <a:t>Converted to 2D spherical topology using the </a:t>
            </a:r>
            <a:r>
              <a:rPr lang="en-US" sz="1200" dirty="0" err="1"/>
              <a:t>Healpix</a:t>
            </a:r>
            <a:r>
              <a:rPr lang="en-US" sz="1200" dirty="0"/>
              <a:t> framework, developed by JPL</a:t>
            </a:r>
          </a:p>
          <a:p>
            <a:r>
              <a:rPr lang="en-US" sz="1200" dirty="0"/>
              <a:t>Discretizes functions on the sphere – allow us to calculate the gradient of intensity between pixels in spherical 2D by converting to spherical harmonics</a:t>
            </a:r>
          </a:p>
          <a:p>
            <a:r>
              <a:rPr lang="en-US" sz="1200" dirty="0"/>
              <a:t>--complete set of orthogonal functions defined on the surface of a sphere</a:t>
            </a:r>
          </a:p>
          <a:p>
            <a:r>
              <a:rPr lang="en-US" sz="1200" dirty="0"/>
              <a:t>-- can then represent any other function that’s defined on the sphere, namely, change in intensity of a map</a:t>
            </a:r>
          </a:p>
          <a:p>
            <a:endParaRPr lang="en-US" dirty="0"/>
          </a:p>
          <a:p>
            <a:r>
              <a:rPr lang="en-US" dirty="0"/>
              <a:t>Left: </a:t>
            </a:r>
            <a:r>
              <a:rPr lang="en-US" dirty="0" err="1"/>
              <a:t>nside</a:t>
            </a:r>
            <a:r>
              <a:rPr lang="en-US" dirty="0"/>
              <a:t> = 1 is the base resolution of 12 equal area pixels</a:t>
            </a:r>
          </a:p>
          <a:p>
            <a:endParaRPr lang="en-US" dirty="0"/>
          </a:p>
          <a:p>
            <a:r>
              <a:rPr lang="en-US" dirty="0" err="1"/>
              <a:t>nside</a:t>
            </a:r>
            <a:r>
              <a:rPr lang="en-US" dirty="0"/>
              <a:t> is the resolution parameter that specifies how many divisions along one side of the base-resolution pixel [show lines] are needed to reach the desired resolution. The pixels still all have equal area. For C-BASS, the </a:t>
            </a:r>
            <a:r>
              <a:rPr lang="en-US" dirty="0" err="1"/>
              <a:t>nside</a:t>
            </a:r>
            <a:r>
              <a:rPr lang="en-US" dirty="0"/>
              <a:t> is 512. = little over 3 million pixels</a:t>
            </a:r>
          </a:p>
          <a:p>
            <a:endParaRPr lang="en-US" dirty="0"/>
          </a:p>
          <a:p>
            <a:r>
              <a:rPr lang="en-US" dirty="0"/>
              <a:t>In total, there are [PIXEL RINGS] isometric pixel rings from top to bottom, and [PIXEL NUM] pixels along the equatorial ring</a:t>
            </a:r>
          </a:p>
          <a:p>
            <a:r>
              <a:rPr lang="en-US" dirty="0"/>
              <a:t>These will become important when calculating the gradient</a:t>
            </a:r>
          </a:p>
          <a:p>
            <a:endParaRPr lang="en-US" dirty="0"/>
          </a:p>
          <a:p>
            <a:r>
              <a:rPr lang="en-US" dirty="0"/>
              <a:t>RING ordering of pixels counts along the rings from top to bottom, this is how it goes from 2D to the 1D representation</a:t>
            </a:r>
          </a:p>
          <a:p>
            <a:endParaRPr lang="en-US" dirty="0"/>
          </a:p>
        </p:txBody>
      </p:sp>
      <p:sp>
        <p:nvSpPr>
          <p:cNvPr id="4" name="Slide Number Placeholder 3"/>
          <p:cNvSpPr>
            <a:spLocks noGrp="1"/>
          </p:cNvSpPr>
          <p:nvPr>
            <p:ph type="sldNum" sz="quarter" idx="5"/>
          </p:nvPr>
        </p:nvSpPr>
        <p:spPr/>
        <p:txBody>
          <a:bodyPr/>
          <a:lstStyle/>
          <a:p>
            <a:fld id="{C6823AA5-C12C-164F-9616-970F37EB77BE}" type="slidenum">
              <a:rPr lang="en-US" smtClean="0"/>
              <a:t>6</a:t>
            </a:fld>
            <a:endParaRPr lang="en-US"/>
          </a:p>
        </p:txBody>
      </p:sp>
    </p:spTree>
    <p:extLst>
      <p:ext uri="{BB962C8B-B14F-4D97-AF65-F5344CB8AC3E}">
        <p14:creationId xmlns:p14="http://schemas.microsoft.com/office/powerpoint/2010/main" val="1037615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prior map solved using maximum likelihood to calculate the gradient vector for each pixel using spherical harmonics, I then built Q.</a:t>
            </a:r>
          </a:p>
          <a:p>
            <a:endParaRPr lang="en-US" dirty="0"/>
          </a:p>
          <a:p>
            <a:r>
              <a:rPr lang="en-US" dirty="0"/>
              <a:t>Because it’s per pixel, there is no correlation between values.</a:t>
            </a:r>
          </a:p>
          <a:p>
            <a:endParaRPr lang="en-US" dirty="0"/>
          </a:p>
          <a:p>
            <a:r>
              <a:rPr lang="en-US" dirty="0"/>
              <a:t>The point sources correspond to areas with steep gradients, so to isolate them, I zeroed all gradients that fell within 3 standard deviations from the mean gradient. This left only the steepest 0.3% of the data. [flick between maps]</a:t>
            </a:r>
          </a:p>
          <a:p>
            <a:endParaRPr lang="en-US" dirty="0"/>
          </a:p>
          <a:p>
            <a:r>
              <a:rPr lang="en-US" dirty="0"/>
              <a:t>So now that we have the prior map and Q, we can actually solve for the map.</a:t>
            </a:r>
          </a:p>
          <a:p>
            <a:endParaRPr lang="en-US" dirty="0"/>
          </a:p>
          <a:p>
            <a:r>
              <a:rPr lang="en-US" dirty="0"/>
              <a:t>In terms of the timescale of the program, there was about 2 years worth of data, it took a little less than an hour running 20 parallel processes spread across 4 nodes of the HIPPO supercomputing cluster from the </a:t>
            </a:r>
            <a:r>
              <a:rPr lang="en-CA" sz="1200" b="0" i="0" kern="1200" dirty="0">
                <a:solidFill>
                  <a:schemeClr val="tx1"/>
                </a:solidFill>
                <a:effectLst/>
                <a:latin typeface="+mn-lt"/>
                <a:ea typeface="+mn-ea"/>
                <a:cs typeface="+mn-cs"/>
              </a:rPr>
              <a:t> University of KwaZulu-Natal in south </a:t>
            </a:r>
            <a:r>
              <a:rPr lang="en-CA" sz="1200" b="0" i="0" kern="1200" dirty="0" err="1">
                <a:solidFill>
                  <a:schemeClr val="tx1"/>
                </a:solidFill>
                <a:effectLst/>
                <a:latin typeface="+mn-lt"/>
                <a:ea typeface="+mn-ea"/>
                <a:cs typeface="+mn-cs"/>
              </a:rPr>
              <a:t>africa</a:t>
            </a:r>
            <a:endParaRPr lang="en-US" dirty="0"/>
          </a:p>
        </p:txBody>
      </p:sp>
      <p:sp>
        <p:nvSpPr>
          <p:cNvPr id="4" name="Slide Number Placeholder 3"/>
          <p:cNvSpPr>
            <a:spLocks noGrp="1"/>
          </p:cNvSpPr>
          <p:nvPr>
            <p:ph type="sldNum" sz="quarter" idx="5"/>
          </p:nvPr>
        </p:nvSpPr>
        <p:spPr/>
        <p:txBody>
          <a:bodyPr/>
          <a:lstStyle/>
          <a:p>
            <a:fld id="{C6823AA5-C12C-164F-9616-970F37EB77BE}" type="slidenum">
              <a:rPr lang="en-US" smtClean="0"/>
              <a:t>7</a:t>
            </a:fld>
            <a:endParaRPr lang="en-US"/>
          </a:p>
        </p:txBody>
      </p:sp>
    </p:spTree>
    <p:extLst>
      <p:ext uri="{BB962C8B-B14F-4D97-AF65-F5344CB8AC3E}">
        <p14:creationId xmlns:p14="http://schemas.microsoft.com/office/powerpoint/2010/main" val="385537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closeup of the same point sources from earlier, and you can see the drastic reduction of the artifact. </a:t>
            </a:r>
          </a:p>
          <a:p>
            <a:endParaRPr lang="en-US" dirty="0"/>
          </a:p>
          <a:p>
            <a:r>
              <a:rPr lang="en-US" dirty="0"/>
              <a:t>To further quantify this reduction, I also took the difference between the two maps.</a:t>
            </a:r>
          </a:p>
          <a:p>
            <a:endParaRPr lang="en-US" dirty="0"/>
          </a:p>
          <a:p>
            <a:r>
              <a:rPr lang="en-US" dirty="0"/>
              <a:t>/////////////////////////////</a:t>
            </a:r>
          </a:p>
          <a:p>
            <a:r>
              <a:rPr lang="en-US" dirty="0"/>
              <a:t>Can see the reduction in the </a:t>
            </a:r>
            <a:r>
              <a:rPr lang="en-US" dirty="0" err="1"/>
              <a:t>Xes</a:t>
            </a:r>
            <a:r>
              <a:rPr lang="en-US" dirty="0"/>
              <a:t>!</a:t>
            </a:r>
          </a:p>
          <a:p>
            <a:endParaRPr lang="en-US" dirty="0"/>
          </a:p>
          <a:p>
            <a:r>
              <a:rPr lang="en-US" dirty="0"/>
              <a:t>I also looked at the maps made by taking the difference between the two maps. </a:t>
            </a:r>
            <a:r>
              <a:rPr lang="en-US" dirty="0" err="1"/>
              <a:t>LIterally</a:t>
            </a:r>
            <a:r>
              <a:rPr lang="en-US" dirty="0"/>
              <a:t> subtracting one from the other</a:t>
            </a:r>
          </a:p>
        </p:txBody>
      </p:sp>
      <p:sp>
        <p:nvSpPr>
          <p:cNvPr id="4" name="Slide Number Placeholder 3"/>
          <p:cNvSpPr>
            <a:spLocks noGrp="1"/>
          </p:cNvSpPr>
          <p:nvPr>
            <p:ph type="sldNum" sz="quarter" idx="5"/>
          </p:nvPr>
        </p:nvSpPr>
        <p:spPr/>
        <p:txBody>
          <a:bodyPr/>
          <a:lstStyle/>
          <a:p>
            <a:fld id="{C6823AA5-C12C-164F-9616-970F37EB77BE}" type="slidenum">
              <a:rPr lang="en-US" smtClean="0"/>
              <a:t>8</a:t>
            </a:fld>
            <a:endParaRPr lang="en-US"/>
          </a:p>
        </p:txBody>
      </p:sp>
    </p:spTree>
    <p:extLst>
      <p:ext uri="{BB962C8B-B14F-4D97-AF65-F5344CB8AC3E}">
        <p14:creationId xmlns:p14="http://schemas.microsoft.com/office/powerpoint/2010/main" val="1678635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right corner is the difference map between the initial prior map and the new pipeline.</a:t>
            </a:r>
          </a:p>
          <a:p>
            <a:r>
              <a:rPr lang="en-US" dirty="0"/>
              <a:t>Lower left is the zeroed map of the gradients.</a:t>
            </a:r>
          </a:p>
          <a:p>
            <a:endParaRPr lang="en-US" dirty="0"/>
          </a:p>
          <a:p>
            <a:r>
              <a:rPr lang="en-US" dirty="0"/>
              <a:t>You can also see another X in the lower left corner, which isn’t visible in the prior map. </a:t>
            </a:r>
          </a:p>
          <a:p>
            <a:br>
              <a:rPr lang="en-US" dirty="0"/>
            </a:br>
            <a:r>
              <a:rPr lang="en-US" dirty="0"/>
              <a:t>The difference map actually revealed more artifacts than can be seen in the prior maps</a:t>
            </a:r>
          </a:p>
        </p:txBody>
      </p:sp>
      <p:sp>
        <p:nvSpPr>
          <p:cNvPr id="4" name="Slide Number Placeholder 3"/>
          <p:cNvSpPr>
            <a:spLocks noGrp="1"/>
          </p:cNvSpPr>
          <p:nvPr>
            <p:ph type="sldNum" sz="quarter" idx="5"/>
          </p:nvPr>
        </p:nvSpPr>
        <p:spPr/>
        <p:txBody>
          <a:bodyPr/>
          <a:lstStyle/>
          <a:p>
            <a:fld id="{C6823AA5-C12C-164F-9616-970F37EB77BE}" type="slidenum">
              <a:rPr lang="en-US" smtClean="0"/>
              <a:t>9</a:t>
            </a:fld>
            <a:endParaRPr lang="en-US"/>
          </a:p>
        </p:txBody>
      </p:sp>
    </p:spTree>
    <p:extLst>
      <p:ext uri="{BB962C8B-B14F-4D97-AF65-F5344CB8AC3E}">
        <p14:creationId xmlns:p14="http://schemas.microsoft.com/office/powerpoint/2010/main" val="224845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00FD-1515-954C-A30E-B84F2C69F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10FD0-77D4-2443-9741-4DABB40BE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77E239-CBA3-4646-8AC0-A05A3BEDACC1}"/>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3EAD5D5C-7722-BE4C-B724-944066D73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2F09C-168A-7341-AE12-36DF3421823E}"/>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260235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7A5D-5C25-6640-A753-E3E9227C66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7134C-C3C7-8145-A7BB-C531F6ED7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EB8BA-0704-A748-B210-B4261E53897B}"/>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04CBC73C-723A-D549-8DA9-5BC37AEE9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7A9B0-430C-C240-BD0E-DDCC0B062CF2}"/>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193998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505AE-9F1F-554E-B76E-F4B1250E8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2BB00-1007-9E42-A262-20B47C754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99502-2E32-A84C-B9F0-1B36DC0332AE}"/>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E4647843-6D56-D945-8FF8-B8BAC7338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A70D0-1DE8-3145-B1E4-6922495C0849}"/>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380884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2EC7-B9CD-754B-BC80-81CE7E505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EB42A-E3BD-3E42-A755-E14F6B9314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97BC7-B605-0848-8A4D-E86004056DA5}"/>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EFFA1043-01EF-074F-8C44-AE47F344E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94B22-4F14-3F47-97E4-D98EC427DCF9}"/>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405643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5A46-2286-AC4C-AEA9-D1B312E84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4411A-692B-2A48-AA9C-85342DDF6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EA017-4F60-4E4F-9A01-2DE4BDB55CF6}"/>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9E2FF4B1-9159-FD42-9A32-BF088B368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6E0A3-E48C-104F-86AD-6751D61A3427}"/>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348765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B5F5-60FE-4548-932E-CE7A209AE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E8878-EA57-1C4B-B376-3433DF209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1AD40-D4FA-3344-A7E6-D40E7BD3E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DDC0F8-8B35-D44F-B24C-1556A02DD4AD}"/>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6" name="Footer Placeholder 5">
            <a:extLst>
              <a:ext uri="{FF2B5EF4-FFF2-40B4-BE49-F238E27FC236}">
                <a16:creationId xmlns:a16="http://schemas.microsoft.com/office/drawing/2014/main" id="{A52A4084-7723-0C40-AC73-871D10199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0EE8A-7B21-DE42-9E3D-7591542B6ACF}"/>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151974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650F-EC70-DF4C-A962-5AC685D74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DF2225-E1D7-1C43-84C8-7F313C9AC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4B1BE5-0D93-524F-A2F6-2C1052D2F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108EA-4FEC-324B-BA59-465A97EF6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5FDE4-36B9-B843-9138-4E369F03D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39CEA-7942-6241-8FFC-4614EDC750CC}"/>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8" name="Footer Placeholder 7">
            <a:extLst>
              <a:ext uri="{FF2B5EF4-FFF2-40B4-BE49-F238E27FC236}">
                <a16:creationId xmlns:a16="http://schemas.microsoft.com/office/drawing/2014/main" id="{F6C78FAA-B2E0-AC4C-91DD-D9D893CD3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541EA-4C65-EF44-9989-0327CE273DE7}"/>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56074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20E9-6E35-B748-B4EC-221D8D84A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1F4C8-453F-764E-AEF3-688B878CA6A8}"/>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4" name="Footer Placeholder 3">
            <a:extLst>
              <a:ext uri="{FF2B5EF4-FFF2-40B4-BE49-F238E27FC236}">
                <a16:creationId xmlns:a16="http://schemas.microsoft.com/office/drawing/2014/main" id="{FF9C2D6A-67E0-4740-B12A-D71F33470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3D2B0-DF12-2343-834F-5576936FE77A}"/>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192852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5EC6C-266A-9349-870E-72E7327A56D1}"/>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3" name="Footer Placeholder 2">
            <a:extLst>
              <a:ext uri="{FF2B5EF4-FFF2-40B4-BE49-F238E27FC236}">
                <a16:creationId xmlns:a16="http://schemas.microsoft.com/office/drawing/2014/main" id="{26200A0A-C2D9-9C43-846B-DA5182BF7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EF4941-2EAE-5F4E-B836-359147DFDC78}"/>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36689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442-64D8-0A44-B9C8-FB431B3FA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83643-A1E6-404F-AB9F-36282D365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D494-6CDC-E844-944E-EC504A6D8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74CFD-22D9-0244-9BEA-C91B95E061C5}"/>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6" name="Footer Placeholder 5">
            <a:extLst>
              <a:ext uri="{FF2B5EF4-FFF2-40B4-BE49-F238E27FC236}">
                <a16:creationId xmlns:a16="http://schemas.microsoft.com/office/drawing/2014/main" id="{7274E949-4F06-7B4A-8417-B3FB97905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810CA-3102-E24D-ABD7-BA40554D195E}"/>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239523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265E-7D8D-214B-96B5-CA1905FCB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77D01-DB79-7F46-8C21-6B1B90E59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FF0B6-FAC8-5149-8855-84DB2774B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8FB7C-005C-8142-A5F3-A7DE3EBF0588}"/>
              </a:ext>
            </a:extLst>
          </p:cNvPr>
          <p:cNvSpPr>
            <a:spLocks noGrp="1"/>
          </p:cNvSpPr>
          <p:nvPr>
            <p:ph type="dt" sz="half" idx="10"/>
          </p:nvPr>
        </p:nvSpPr>
        <p:spPr/>
        <p:txBody>
          <a:bodyPr/>
          <a:lstStyle/>
          <a:p>
            <a:fld id="{59F5EA2B-3EAD-DD43-8FAA-F97EDB94A353}" type="datetimeFigureOut">
              <a:rPr lang="en-US" smtClean="0"/>
              <a:t>12/18/19</a:t>
            </a:fld>
            <a:endParaRPr lang="en-US"/>
          </a:p>
        </p:txBody>
      </p:sp>
      <p:sp>
        <p:nvSpPr>
          <p:cNvPr id="6" name="Footer Placeholder 5">
            <a:extLst>
              <a:ext uri="{FF2B5EF4-FFF2-40B4-BE49-F238E27FC236}">
                <a16:creationId xmlns:a16="http://schemas.microsoft.com/office/drawing/2014/main" id="{99498AF3-F62C-FE48-BEEF-2B2AAD1B3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B1637-26E0-4B44-9004-D38C4C7399B2}"/>
              </a:ext>
            </a:extLst>
          </p:cNvPr>
          <p:cNvSpPr>
            <a:spLocks noGrp="1"/>
          </p:cNvSpPr>
          <p:nvPr>
            <p:ph type="sldNum" sz="quarter" idx="12"/>
          </p:nvPr>
        </p:nvSpPr>
        <p:spPr/>
        <p:txBody>
          <a:bodyPr/>
          <a:lstStyle/>
          <a:p>
            <a:fld id="{ABC378D6-B4C9-3640-B231-9E5538D30D8A}" type="slidenum">
              <a:rPr lang="en-US" smtClean="0"/>
              <a:t>‹#›</a:t>
            </a:fld>
            <a:endParaRPr lang="en-US"/>
          </a:p>
        </p:txBody>
      </p:sp>
    </p:spTree>
    <p:extLst>
      <p:ext uri="{BB962C8B-B14F-4D97-AF65-F5344CB8AC3E}">
        <p14:creationId xmlns:p14="http://schemas.microsoft.com/office/powerpoint/2010/main" val="148837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8FAE1-1F13-DE40-B521-4BCCF13C7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D0B24-3F26-A348-BF66-F79D82FF4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EA99C-B3B0-AC41-BAD3-D83DC8A7C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5EA2B-3EAD-DD43-8FAA-F97EDB94A353}" type="datetimeFigureOut">
              <a:rPr lang="en-US" smtClean="0"/>
              <a:t>12/18/19</a:t>
            </a:fld>
            <a:endParaRPr lang="en-US"/>
          </a:p>
        </p:txBody>
      </p:sp>
      <p:sp>
        <p:nvSpPr>
          <p:cNvPr id="5" name="Footer Placeholder 4">
            <a:extLst>
              <a:ext uri="{FF2B5EF4-FFF2-40B4-BE49-F238E27FC236}">
                <a16:creationId xmlns:a16="http://schemas.microsoft.com/office/drawing/2014/main" id="{E8D0D0C5-2431-074A-9F6C-787862EB2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BC0A99-20D6-5547-A4EA-02D4F7A52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78D6-B4C9-3640-B231-9E5538D30D8A}" type="slidenum">
              <a:rPr lang="en-US" smtClean="0"/>
              <a:t>‹#›</a:t>
            </a:fld>
            <a:endParaRPr lang="en-US"/>
          </a:p>
        </p:txBody>
      </p:sp>
    </p:spTree>
    <p:extLst>
      <p:ext uri="{BB962C8B-B14F-4D97-AF65-F5344CB8AC3E}">
        <p14:creationId xmlns:p14="http://schemas.microsoft.com/office/powerpoint/2010/main" val="262393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2.physics.ox.ac.uk/research/c-bas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4.xml"/><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2.xml"/><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customXml" Target="../ink/ink1.xml"/><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593AC-961D-E54A-A27D-6FCD325F4389}"/>
              </a:ext>
            </a:extLst>
          </p:cNvPr>
          <p:cNvPicPr>
            <a:picLocks noChangeAspect="1"/>
          </p:cNvPicPr>
          <p:nvPr/>
        </p:nvPicPr>
        <p:blipFill>
          <a:blip r:embed="rId3"/>
          <a:stretch>
            <a:fillRect/>
          </a:stretch>
        </p:blipFill>
        <p:spPr>
          <a:xfrm>
            <a:off x="5497095" y="2804848"/>
            <a:ext cx="6694905" cy="4244483"/>
          </a:xfrm>
          <a:prstGeom prst="rect">
            <a:avLst/>
          </a:prstGeom>
        </p:spPr>
      </p:pic>
      <p:sp>
        <p:nvSpPr>
          <p:cNvPr id="2" name="Title 1">
            <a:extLst>
              <a:ext uri="{FF2B5EF4-FFF2-40B4-BE49-F238E27FC236}">
                <a16:creationId xmlns:a16="http://schemas.microsoft.com/office/drawing/2014/main" id="{B30F6A47-7377-D645-A0FC-F46FB32DEB00}"/>
              </a:ext>
            </a:extLst>
          </p:cNvPr>
          <p:cNvSpPr>
            <a:spLocks noGrp="1"/>
          </p:cNvSpPr>
          <p:nvPr>
            <p:ph type="ctrTitle"/>
          </p:nvPr>
        </p:nvSpPr>
        <p:spPr>
          <a:xfrm>
            <a:off x="859536" y="-161574"/>
            <a:ext cx="9875520" cy="3360625"/>
          </a:xfrm>
        </p:spPr>
        <p:txBody>
          <a:bodyPr>
            <a:normAutofit/>
          </a:bodyPr>
          <a:lstStyle/>
          <a:p>
            <a:pPr algn="l"/>
            <a:r>
              <a:rPr lang="en-US" sz="5700" dirty="0"/>
              <a:t>Reducing Pixel Artifacts Around Point Sources in C-BASS Maximum Likelihood Maps</a:t>
            </a:r>
          </a:p>
        </p:txBody>
      </p:sp>
      <p:sp>
        <p:nvSpPr>
          <p:cNvPr id="3" name="Subtitle 2">
            <a:extLst>
              <a:ext uri="{FF2B5EF4-FFF2-40B4-BE49-F238E27FC236}">
                <a16:creationId xmlns:a16="http://schemas.microsoft.com/office/drawing/2014/main" id="{BA5BC638-2FEA-4D43-9605-2FBFDC60CCED}"/>
              </a:ext>
            </a:extLst>
          </p:cNvPr>
          <p:cNvSpPr>
            <a:spLocks noGrp="1"/>
          </p:cNvSpPr>
          <p:nvPr>
            <p:ph type="subTitle" idx="1"/>
          </p:nvPr>
        </p:nvSpPr>
        <p:spPr>
          <a:xfrm>
            <a:off x="859536" y="3199051"/>
            <a:ext cx="9875520" cy="1366472"/>
          </a:xfrm>
        </p:spPr>
        <p:txBody>
          <a:bodyPr>
            <a:normAutofit/>
          </a:bodyPr>
          <a:lstStyle/>
          <a:p>
            <a:pPr algn="l"/>
            <a:r>
              <a:rPr lang="en-US" dirty="0"/>
              <a:t>Isabel Leatherman</a:t>
            </a:r>
          </a:p>
          <a:p>
            <a:pPr algn="l"/>
            <a:r>
              <a:rPr lang="en-US" dirty="0"/>
              <a:t>Supervised by Prof Jonathan Sievers</a:t>
            </a:r>
          </a:p>
        </p:txBody>
      </p:sp>
    </p:spTree>
    <p:extLst>
      <p:ext uri="{BB962C8B-B14F-4D97-AF65-F5344CB8AC3E}">
        <p14:creationId xmlns:p14="http://schemas.microsoft.com/office/powerpoint/2010/main" val="387286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hidden="1">
            <a:extLst>
              <a:ext uri="{FF2B5EF4-FFF2-40B4-BE49-F238E27FC236}">
                <a16:creationId xmlns:a16="http://schemas.microsoft.com/office/drawing/2014/main" id="{D8375172-9EC4-8443-8825-CE4F73C0C437}"/>
              </a:ext>
            </a:extLst>
          </p:cNvPr>
          <p:cNvPicPr>
            <a:picLocks noChangeAspect="1"/>
          </p:cNvPicPr>
          <p:nvPr/>
        </p:nvPicPr>
        <p:blipFill>
          <a:blip r:embed="rId3"/>
          <a:stretch>
            <a:fillRect/>
          </a:stretch>
        </p:blipFill>
        <p:spPr>
          <a:xfrm>
            <a:off x="80493" y="0"/>
            <a:ext cx="12031014" cy="6858000"/>
          </a:xfrm>
          <a:prstGeom prst="rect">
            <a:avLst/>
          </a:prstGeom>
        </p:spPr>
      </p:pic>
      <p:pic>
        <p:nvPicPr>
          <p:cNvPr id="4" name="Picture 3">
            <a:extLst>
              <a:ext uri="{FF2B5EF4-FFF2-40B4-BE49-F238E27FC236}">
                <a16:creationId xmlns:a16="http://schemas.microsoft.com/office/drawing/2014/main" id="{FA8DB938-DAE4-2147-926E-1CCD48F6AE1B}"/>
              </a:ext>
            </a:extLst>
          </p:cNvPr>
          <p:cNvPicPr>
            <a:picLocks noChangeAspect="1"/>
          </p:cNvPicPr>
          <p:nvPr/>
        </p:nvPicPr>
        <p:blipFill>
          <a:blip r:embed="rId4"/>
          <a:stretch>
            <a:fillRect/>
          </a:stretch>
        </p:blipFill>
        <p:spPr>
          <a:xfrm>
            <a:off x="478971" y="-15589"/>
            <a:ext cx="11208637" cy="6873589"/>
          </a:xfrm>
          <a:prstGeom prst="rect">
            <a:avLst/>
          </a:prstGeom>
        </p:spPr>
      </p:pic>
      <p:sp>
        <p:nvSpPr>
          <p:cNvPr id="5" name="TextBox 4">
            <a:extLst>
              <a:ext uri="{FF2B5EF4-FFF2-40B4-BE49-F238E27FC236}">
                <a16:creationId xmlns:a16="http://schemas.microsoft.com/office/drawing/2014/main" id="{57776B48-A73B-3C44-9006-D70554F17198}"/>
              </a:ext>
            </a:extLst>
          </p:cNvPr>
          <p:cNvSpPr txBox="1"/>
          <p:nvPr/>
        </p:nvSpPr>
        <p:spPr>
          <a:xfrm>
            <a:off x="504392" y="60611"/>
            <a:ext cx="739305" cy="430887"/>
          </a:xfrm>
          <a:prstGeom prst="rect">
            <a:avLst/>
          </a:prstGeom>
          <a:noFill/>
        </p:spPr>
        <p:txBody>
          <a:bodyPr wrap="none" rtlCol="0">
            <a:spAutoFit/>
          </a:bodyPr>
          <a:lstStyle/>
          <a:p>
            <a:r>
              <a:rPr lang="en-US" sz="2200" dirty="0">
                <a:solidFill>
                  <a:schemeClr val="bg1"/>
                </a:solidFill>
              </a:rPr>
              <a:t>Prior</a:t>
            </a:r>
          </a:p>
        </p:txBody>
      </p:sp>
      <p:sp>
        <p:nvSpPr>
          <p:cNvPr id="6" name="TextBox 5">
            <a:extLst>
              <a:ext uri="{FF2B5EF4-FFF2-40B4-BE49-F238E27FC236}">
                <a16:creationId xmlns:a16="http://schemas.microsoft.com/office/drawing/2014/main" id="{376B1206-4445-9646-9348-F63F9053D3DD}"/>
              </a:ext>
            </a:extLst>
          </p:cNvPr>
          <p:cNvSpPr txBox="1"/>
          <p:nvPr/>
        </p:nvSpPr>
        <p:spPr>
          <a:xfrm>
            <a:off x="6096000" y="-1"/>
            <a:ext cx="891462" cy="430887"/>
          </a:xfrm>
          <a:prstGeom prst="rect">
            <a:avLst/>
          </a:prstGeom>
          <a:noFill/>
        </p:spPr>
        <p:txBody>
          <a:bodyPr wrap="none" rtlCol="0">
            <a:spAutoFit/>
          </a:bodyPr>
          <a:lstStyle/>
          <a:p>
            <a:r>
              <a:rPr lang="en-US" sz="2200" dirty="0">
                <a:solidFill>
                  <a:schemeClr val="bg1"/>
                </a:solidFill>
              </a:rPr>
              <a:t>Result</a:t>
            </a:r>
          </a:p>
        </p:txBody>
      </p:sp>
      <p:sp>
        <p:nvSpPr>
          <p:cNvPr id="7" name="TextBox 6">
            <a:extLst>
              <a:ext uri="{FF2B5EF4-FFF2-40B4-BE49-F238E27FC236}">
                <a16:creationId xmlns:a16="http://schemas.microsoft.com/office/drawing/2014/main" id="{071089EE-B45E-2341-B5E4-953F28B49963}"/>
              </a:ext>
            </a:extLst>
          </p:cNvPr>
          <p:cNvSpPr txBox="1"/>
          <p:nvPr/>
        </p:nvSpPr>
        <p:spPr>
          <a:xfrm>
            <a:off x="504392" y="3213556"/>
            <a:ext cx="1181349" cy="430887"/>
          </a:xfrm>
          <a:prstGeom prst="rect">
            <a:avLst/>
          </a:prstGeom>
          <a:noFill/>
        </p:spPr>
        <p:txBody>
          <a:bodyPr wrap="none" rtlCol="0">
            <a:spAutoFit/>
          </a:bodyPr>
          <a:lstStyle/>
          <a:p>
            <a:r>
              <a:rPr lang="en-US" sz="2200" dirty="0">
                <a:solidFill>
                  <a:schemeClr val="bg1"/>
                </a:solidFill>
              </a:rPr>
              <a:t>Gradient</a:t>
            </a:r>
          </a:p>
        </p:txBody>
      </p:sp>
      <p:sp>
        <p:nvSpPr>
          <p:cNvPr id="8" name="TextBox 7">
            <a:extLst>
              <a:ext uri="{FF2B5EF4-FFF2-40B4-BE49-F238E27FC236}">
                <a16:creationId xmlns:a16="http://schemas.microsoft.com/office/drawing/2014/main" id="{9C044395-1E4F-2247-8E31-24B400191F09}"/>
              </a:ext>
            </a:extLst>
          </p:cNvPr>
          <p:cNvSpPr txBox="1"/>
          <p:nvPr/>
        </p:nvSpPr>
        <p:spPr>
          <a:xfrm>
            <a:off x="6096000" y="3213556"/>
            <a:ext cx="1368580" cy="430887"/>
          </a:xfrm>
          <a:prstGeom prst="rect">
            <a:avLst/>
          </a:prstGeom>
          <a:noFill/>
        </p:spPr>
        <p:txBody>
          <a:bodyPr wrap="none" rtlCol="0">
            <a:spAutoFit/>
          </a:bodyPr>
          <a:lstStyle/>
          <a:p>
            <a:r>
              <a:rPr lang="en-US" sz="2200" dirty="0">
                <a:solidFill>
                  <a:schemeClr val="bg1"/>
                </a:solidFill>
              </a:rPr>
              <a:t>Difference</a:t>
            </a:r>
          </a:p>
        </p:txBody>
      </p:sp>
    </p:spTree>
    <p:extLst>
      <p:ext uri="{BB962C8B-B14F-4D97-AF65-F5344CB8AC3E}">
        <p14:creationId xmlns:p14="http://schemas.microsoft.com/office/powerpoint/2010/main" val="313056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28D973-D126-B140-B65F-8EA86D97D862}"/>
              </a:ext>
            </a:extLst>
          </p:cNvPr>
          <p:cNvPicPr>
            <a:picLocks noChangeAspect="1"/>
          </p:cNvPicPr>
          <p:nvPr/>
        </p:nvPicPr>
        <p:blipFill>
          <a:blip r:embed="rId3"/>
          <a:stretch>
            <a:fillRect/>
          </a:stretch>
        </p:blipFill>
        <p:spPr>
          <a:xfrm>
            <a:off x="80493" y="0"/>
            <a:ext cx="12031014" cy="6858000"/>
          </a:xfrm>
          <a:prstGeom prst="rect">
            <a:avLst/>
          </a:prstGeom>
        </p:spPr>
      </p:pic>
      <p:sp>
        <p:nvSpPr>
          <p:cNvPr id="4" name="TextBox 3">
            <a:extLst>
              <a:ext uri="{FF2B5EF4-FFF2-40B4-BE49-F238E27FC236}">
                <a16:creationId xmlns:a16="http://schemas.microsoft.com/office/drawing/2014/main" id="{68F7245D-CB28-3C4D-A838-A8DEE451B797}"/>
              </a:ext>
            </a:extLst>
          </p:cNvPr>
          <p:cNvSpPr txBox="1"/>
          <p:nvPr/>
        </p:nvSpPr>
        <p:spPr>
          <a:xfrm>
            <a:off x="80493" y="0"/>
            <a:ext cx="739305" cy="430887"/>
          </a:xfrm>
          <a:prstGeom prst="rect">
            <a:avLst/>
          </a:prstGeom>
          <a:noFill/>
        </p:spPr>
        <p:txBody>
          <a:bodyPr wrap="none" rtlCol="0">
            <a:spAutoFit/>
          </a:bodyPr>
          <a:lstStyle/>
          <a:p>
            <a:r>
              <a:rPr lang="en-US" sz="2200" dirty="0">
                <a:solidFill>
                  <a:schemeClr val="bg1"/>
                </a:solidFill>
              </a:rPr>
              <a:t>Prior</a:t>
            </a:r>
          </a:p>
        </p:txBody>
      </p:sp>
      <p:sp>
        <p:nvSpPr>
          <p:cNvPr id="5" name="TextBox 4">
            <a:extLst>
              <a:ext uri="{FF2B5EF4-FFF2-40B4-BE49-F238E27FC236}">
                <a16:creationId xmlns:a16="http://schemas.microsoft.com/office/drawing/2014/main" id="{14F75FB9-C0CE-324F-92EC-8F2A99DC3264}"/>
              </a:ext>
            </a:extLst>
          </p:cNvPr>
          <p:cNvSpPr txBox="1"/>
          <p:nvPr/>
        </p:nvSpPr>
        <p:spPr>
          <a:xfrm>
            <a:off x="6096000" y="-1"/>
            <a:ext cx="891462" cy="430887"/>
          </a:xfrm>
          <a:prstGeom prst="rect">
            <a:avLst/>
          </a:prstGeom>
          <a:noFill/>
        </p:spPr>
        <p:txBody>
          <a:bodyPr wrap="none" rtlCol="0">
            <a:spAutoFit/>
          </a:bodyPr>
          <a:lstStyle/>
          <a:p>
            <a:r>
              <a:rPr lang="en-US" sz="2200" dirty="0">
                <a:solidFill>
                  <a:schemeClr val="bg1"/>
                </a:solidFill>
              </a:rPr>
              <a:t>Result</a:t>
            </a:r>
          </a:p>
        </p:txBody>
      </p:sp>
      <p:sp>
        <p:nvSpPr>
          <p:cNvPr id="6" name="TextBox 5">
            <a:extLst>
              <a:ext uri="{FF2B5EF4-FFF2-40B4-BE49-F238E27FC236}">
                <a16:creationId xmlns:a16="http://schemas.microsoft.com/office/drawing/2014/main" id="{8D83D0A1-4C80-E44D-897B-2CB30B4A7735}"/>
              </a:ext>
            </a:extLst>
          </p:cNvPr>
          <p:cNvSpPr txBox="1"/>
          <p:nvPr/>
        </p:nvSpPr>
        <p:spPr>
          <a:xfrm>
            <a:off x="80493" y="3213556"/>
            <a:ext cx="1181349" cy="430887"/>
          </a:xfrm>
          <a:prstGeom prst="rect">
            <a:avLst/>
          </a:prstGeom>
          <a:noFill/>
        </p:spPr>
        <p:txBody>
          <a:bodyPr wrap="none" rtlCol="0">
            <a:spAutoFit/>
          </a:bodyPr>
          <a:lstStyle/>
          <a:p>
            <a:r>
              <a:rPr lang="en-US" sz="2200" dirty="0">
                <a:solidFill>
                  <a:schemeClr val="bg1"/>
                </a:solidFill>
              </a:rPr>
              <a:t>Gradient</a:t>
            </a:r>
          </a:p>
        </p:txBody>
      </p:sp>
      <p:sp>
        <p:nvSpPr>
          <p:cNvPr id="7" name="TextBox 6">
            <a:extLst>
              <a:ext uri="{FF2B5EF4-FFF2-40B4-BE49-F238E27FC236}">
                <a16:creationId xmlns:a16="http://schemas.microsoft.com/office/drawing/2014/main" id="{021B6F53-94DB-E645-A56A-BF1ACE93FDE9}"/>
              </a:ext>
            </a:extLst>
          </p:cNvPr>
          <p:cNvSpPr txBox="1"/>
          <p:nvPr/>
        </p:nvSpPr>
        <p:spPr>
          <a:xfrm>
            <a:off x="6096000" y="3213556"/>
            <a:ext cx="1368580" cy="430887"/>
          </a:xfrm>
          <a:prstGeom prst="rect">
            <a:avLst/>
          </a:prstGeom>
          <a:noFill/>
        </p:spPr>
        <p:txBody>
          <a:bodyPr wrap="none" rtlCol="0">
            <a:spAutoFit/>
          </a:bodyPr>
          <a:lstStyle/>
          <a:p>
            <a:r>
              <a:rPr lang="en-US" sz="2200" dirty="0">
                <a:solidFill>
                  <a:schemeClr val="bg1"/>
                </a:solidFill>
              </a:rPr>
              <a:t>Difference</a:t>
            </a:r>
          </a:p>
        </p:txBody>
      </p:sp>
    </p:spTree>
    <p:extLst>
      <p:ext uri="{BB962C8B-B14F-4D97-AF65-F5344CB8AC3E}">
        <p14:creationId xmlns:p14="http://schemas.microsoft.com/office/powerpoint/2010/main" val="367551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41E3-1E4F-EA44-88D9-AE9EC5734F41}"/>
              </a:ext>
            </a:extLst>
          </p:cNvPr>
          <p:cNvSpPr>
            <a:spLocks noGrp="1"/>
          </p:cNvSpPr>
          <p:nvPr>
            <p:ph type="title"/>
          </p:nvPr>
        </p:nvSpPr>
        <p:spPr/>
        <p:txBody>
          <a:bodyPr/>
          <a:lstStyle/>
          <a:p>
            <a:r>
              <a:rPr lang="en-US" dirty="0"/>
              <a:t>Next Steps</a:t>
            </a:r>
          </a:p>
        </p:txBody>
      </p:sp>
      <p:pic>
        <p:nvPicPr>
          <p:cNvPr id="4" name="Picture 3">
            <a:extLst>
              <a:ext uri="{FF2B5EF4-FFF2-40B4-BE49-F238E27FC236}">
                <a16:creationId xmlns:a16="http://schemas.microsoft.com/office/drawing/2014/main" id="{C90EA1C7-19B1-894E-908E-7755BCC28BD4}"/>
              </a:ext>
            </a:extLst>
          </p:cNvPr>
          <p:cNvPicPr>
            <a:picLocks noChangeAspect="1"/>
          </p:cNvPicPr>
          <p:nvPr/>
        </p:nvPicPr>
        <p:blipFill>
          <a:blip r:embed="rId3"/>
          <a:stretch>
            <a:fillRect/>
          </a:stretch>
        </p:blipFill>
        <p:spPr>
          <a:xfrm>
            <a:off x="687371" y="3322320"/>
            <a:ext cx="10817258" cy="6858000"/>
          </a:xfrm>
          <a:prstGeom prst="rect">
            <a:avLst/>
          </a:prstGeom>
        </p:spPr>
      </p:pic>
      <p:sp>
        <p:nvSpPr>
          <p:cNvPr id="3" name="Content Placeholder 2">
            <a:extLst>
              <a:ext uri="{FF2B5EF4-FFF2-40B4-BE49-F238E27FC236}">
                <a16:creationId xmlns:a16="http://schemas.microsoft.com/office/drawing/2014/main" id="{6D8312B0-8681-0946-9193-4C51E97D568B}"/>
              </a:ext>
            </a:extLst>
          </p:cNvPr>
          <p:cNvSpPr>
            <a:spLocks noGrp="1"/>
          </p:cNvSpPr>
          <p:nvPr>
            <p:ph idx="1"/>
          </p:nvPr>
        </p:nvSpPr>
        <p:spPr/>
        <p:txBody>
          <a:bodyPr/>
          <a:lstStyle/>
          <a:p>
            <a:r>
              <a:rPr lang="en-US" dirty="0"/>
              <a:t>Compare residuals between maps</a:t>
            </a:r>
          </a:p>
          <a:p>
            <a:r>
              <a:rPr lang="en-US" dirty="0"/>
              <a:t>Different gradient cutoffs</a:t>
            </a:r>
          </a:p>
          <a:p>
            <a:r>
              <a:rPr lang="en-US" dirty="0"/>
              <a:t>Compare the power spectrum between each mapping</a:t>
            </a:r>
          </a:p>
        </p:txBody>
      </p:sp>
    </p:spTree>
    <p:extLst>
      <p:ext uri="{BB962C8B-B14F-4D97-AF65-F5344CB8AC3E}">
        <p14:creationId xmlns:p14="http://schemas.microsoft.com/office/powerpoint/2010/main" val="426632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1261-00FB-BA43-8FD6-C34D526253CF}"/>
              </a:ext>
            </a:extLst>
          </p:cNvPr>
          <p:cNvSpPr>
            <a:spLocks noGrp="1"/>
          </p:cNvSpPr>
          <p:nvPr>
            <p:ph type="title"/>
          </p:nvPr>
        </p:nvSpPr>
        <p:spPr/>
        <p:txBody>
          <a:bodyPr/>
          <a:lstStyle/>
          <a:p>
            <a:pPr algn="ctr"/>
            <a:r>
              <a:rPr lang="en-CA" dirty="0"/>
              <a:t>C-BASS: The C-Band All-Sky Survey</a:t>
            </a:r>
            <a:endParaRPr lang="en-US" dirty="0"/>
          </a:p>
        </p:txBody>
      </p:sp>
      <p:pic>
        <p:nvPicPr>
          <p:cNvPr id="5" name="Content Placeholder 4">
            <a:extLst>
              <a:ext uri="{FF2B5EF4-FFF2-40B4-BE49-F238E27FC236}">
                <a16:creationId xmlns:a16="http://schemas.microsoft.com/office/drawing/2014/main" id="{0768DB03-EAC2-3C46-97BB-F78EA3E4A712}"/>
              </a:ext>
            </a:extLst>
          </p:cNvPr>
          <p:cNvPicPr>
            <a:picLocks noGrp="1" noChangeAspect="1"/>
          </p:cNvPicPr>
          <p:nvPr>
            <p:ph idx="1"/>
          </p:nvPr>
        </p:nvPicPr>
        <p:blipFill>
          <a:blip r:embed="rId3"/>
          <a:stretch>
            <a:fillRect/>
          </a:stretch>
        </p:blipFill>
        <p:spPr>
          <a:xfrm>
            <a:off x="838199" y="1690687"/>
            <a:ext cx="6376989" cy="4629079"/>
          </a:xfrm>
        </p:spPr>
      </p:pic>
      <p:sp>
        <p:nvSpPr>
          <p:cNvPr id="6" name="TextBox 5">
            <a:extLst>
              <a:ext uri="{FF2B5EF4-FFF2-40B4-BE49-F238E27FC236}">
                <a16:creationId xmlns:a16="http://schemas.microsoft.com/office/drawing/2014/main" id="{0DCBA081-0383-3F49-A3F0-73959611FDFA}"/>
              </a:ext>
            </a:extLst>
          </p:cNvPr>
          <p:cNvSpPr txBox="1"/>
          <p:nvPr/>
        </p:nvSpPr>
        <p:spPr>
          <a:xfrm>
            <a:off x="7672388" y="1719263"/>
            <a:ext cx="3871912" cy="4893647"/>
          </a:xfrm>
          <a:prstGeom prst="rect">
            <a:avLst/>
          </a:prstGeom>
          <a:noFill/>
        </p:spPr>
        <p:txBody>
          <a:bodyPr wrap="square" rtlCol="0">
            <a:spAutoFit/>
          </a:bodyPr>
          <a:lstStyle/>
          <a:p>
            <a:r>
              <a:rPr lang="en-US" sz="2400" dirty="0"/>
              <a:t>Southern Telescope: Karoo Desert, South Africa</a:t>
            </a:r>
          </a:p>
          <a:p>
            <a:endParaRPr lang="en-US" sz="2400" dirty="0"/>
          </a:p>
          <a:p>
            <a:r>
              <a:rPr lang="en-US" sz="2400" dirty="0"/>
              <a:t>Northern Telescope: Owens Valley Radio Observatory (OVRO), California</a:t>
            </a:r>
          </a:p>
          <a:p>
            <a:endParaRPr lang="en-US" sz="2400" dirty="0"/>
          </a:p>
          <a:p>
            <a:r>
              <a:rPr lang="en-US" sz="2400" dirty="0"/>
              <a:t>Specifications:</a:t>
            </a:r>
          </a:p>
          <a:p>
            <a:pPr marL="285750" indent="-285750">
              <a:buFont typeface="Arial" panose="020B0604020202020204" pitchFamily="34" charset="0"/>
              <a:buChar char="•"/>
            </a:pPr>
            <a:r>
              <a:rPr lang="en-US" sz="2400" dirty="0"/>
              <a:t>5GHz Frequency Range</a:t>
            </a:r>
          </a:p>
          <a:p>
            <a:pPr marL="285750" indent="-285750">
              <a:buFont typeface="Arial" panose="020B0604020202020204" pitchFamily="34" charset="0"/>
              <a:buChar char="•"/>
            </a:pPr>
            <a:r>
              <a:rPr lang="en-US" sz="2400" dirty="0"/>
              <a:t>Resolution of </a:t>
            </a:r>
            <a:r>
              <a:rPr lang="en-CA" sz="2400" dirty="0"/>
              <a:t>0.73 degrees</a:t>
            </a:r>
            <a:endParaRPr lang="en-US" sz="2400" dirty="0"/>
          </a:p>
          <a:p>
            <a:pPr marL="285750" indent="-285750">
              <a:buFont typeface="Arial" panose="020B0604020202020204" pitchFamily="34" charset="0"/>
              <a:buChar char="•"/>
            </a:pPr>
            <a:r>
              <a:rPr lang="en-US" sz="2400" dirty="0"/>
              <a:t>Measures intensity and polarization</a:t>
            </a:r>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926E56F2-E34F-5D45-8C47-7479D02614D6}"/>
              </a:ext>
            </a:extLst>
          </p:cNvPr>
          <p:cNvSpPr txBox="1"/>
          <p:nvPr/>
        </p:nvSpPr>
        <p:spPr>
          <a:xfrm>
            <a:off x="838198" y="6319766"/>
            <a:ext cx="3153492" cy="276999"/>
          </a:xfrm>
          <a:prstGeom prst="rect">
            <a:avLst/>
          </a:prstGeom>
          <a:noFill/>
        </p:spPr>
        <p:txBody>
          <a:bodyPr wrap="none" rtlCol="0">
            <a:spAutoFit/>
          </a:bodyPr>
          <a:lstStyle/>
          <a:p>
            <a:r>
              <a:rPr lang="en-CA" sz="1200" dirty="0">
                <a:hlinkClick r:id="rId4"/>
              </a:rPr>
              <a:t>https://www2.physics.ox.ac.uk/research/c-bass</a:t>
            </a:r>
            <a:endParaRPr lang="en-US" sz="1200" dirty="0"/>
          </a:p>
        </p:txBody>
      </p:sp>
    </p:spTree>
    <p:extLst>
      <p:ext uri="{BB962C8B-B14F-4D97-AF65-F5344CB8AC3E}">
        <p14:creationId xmlns:p14="http://schemas.microsoft.com/office/powerpoint/2010/main" val="163475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6DE3-5E78-334C-BA08-40F1C104B20D}"/>
              </a:ext>
            </a:extLst>
          </p:cNvPr>
          <p:cNvSpPr>
            <a:spLocks noGrp="1"/>
          </p:cNvSpPr>
          <p:nvPr>
            <p:ph type="title"/>
          </p:nvPr>
        </p:nvSpPr>
        <p:spPr>
          <a:xfrm>
            <a:off x="838199" y="372704"/>
            <a:ext cx="10515599" cy="1205347"/>
          </a:xfrm>
        </p:spPr>
        <p:txBody>
          <a:bodyPr vert="horz" lIns="91440" tIns="45720" rIns="91440" bIns="45720" rtlCol="0" anchor="b">
            <a:normAutofit fontScale="90000"/>
          </a:bodyPr>
          <a:lstStyle/>
          <a:p>
            <a:pPr algn="ctr"/>
            <a:r>
              <a:rPr lang="en-US" sz="4800" kern="1200" dirty="0">
                <a:solidFill>
                  <a:schemeClr val="tx1"/>
                </a:solidFill>
                <a:latin typeface="+mj-lt"/>
                <a:ea typeface="+mj-ea"/>
                <a:cs typeface="+mj-cs"/>
              </a:rPr>
              <a:t>Maximum Likelihood Mapping of</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Time-Oriented Data (TOD)</a:t>
            </a:r>
          </a:p>
        </p:txBody>
      </p:sp>
      <p:pic>
        <p:nvPicPr>
          <p:cNvPr id="5" name="Content Placeholder 4">
            <a:extLst>
              <a:ext uri="{FF2B5EF4-FFF2-40B4-BE49-F238E27FC236}">
                <a16:creationId xmlns:a16="http://schemas.microsoft.com/office/drawing/2014/main" id="{0E1FEECE-1A7D-C44D-8774-5EC762BE7283}"/>
              </a:ext>
            </a:extLst>
          </p:cNvPr>
          <p:cNvPicPr>
            <a:picLocks noGrp="1" noChangeAspect="1"/>
          </p:cNvPicPr>
          <p:nvPr>
            <p:ph idx="1"/>
          </p:nvPr>
        </p:nvPicPr>
        <p:blipFill>
          <a:blip r:embed="rId3"/>
          <a:stretch>
            <a:fillRect/>
          </a:stretch>
        </p:blipFill>
        <p:spPr>
          <a:xfrm>
            <a:off x="6049852" y="2322618"/>
            <a:ext cx="5648330" cy="2965374"/>
          </a:xfrm>
          <a:prstGeom prst="rect">
            <a:avLst/>
          </a:prstGeom>
        </p:spPr>
      </p:pic>
      <p:sp>
        <p:nvSpPr>
          <p:cNvPr id="6" name="TextBox 5">
            <a:extLst>
              <a:ext uri="{FF2B5EF4-FFF2-40B4-BE49-F238E27FC236}">
                <a16:creationId xmlns:a16="http://schemas.microsoft.com/office/drawing/2014/main" id="{FAFC92F1-394E-1345-ABAE-F9A9100143BD}"/>
              </a:ext>
            </a:extLst>
          </p:cNvPr>
          <p:cNvSpPr txBox="1"/>
          <p:nvPr/>
        </p:nvSpPr>
        <p:spPr>
          <a:xfrm>
            <a:off x="5705468" y="5141449"/>
            <a:ext cx="1209049" cy="276999"/>
          </a:xfrm>
          <a:prstGeom prst="rect">
            <a:avLst/>
          </a:prstGeom>
          <a:noFill/>
        </p:spPr>
        <p:txBody>
          <a:bodyPr wrap="none" rtlCol="0">
            <a:spAutoFit/>
          </a:bodyPr>
          <a:lstStyle/>
          <a:p>
            <a:r>
              <a:rPr lang="en-US" sz="1200" dirty="0"/>
              <a:t>ref: </a:t>
            </a:r>
            <a:r>
              <a:rPr lang="en-US" sz="1200" dirty="0" err="1"/>
              <a:t>Piazzo</a:t>
            </a:r>
            <a:r>
              <a:rPr lang="en-US" sz="1200" dirty="0"/>
              <a:t>, 2017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75A35F-914B-D14E-BE4F-4FA2037C7418}"/>
                  </a:ext>
                </a:extLst>
              </p:cNvPr>
              <p:cNvSpPr txBox="1"/>
              <p:nvPr/>
            </p:nvSpPr>
            <p:spPr>
              <a:xfrm>
                <a:off x="673764" y="2375486"/>
                <a:ext cx="486726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r>
                        <a:rPr lang="en-US" sz="3000" b="0" i="1" smtClean="0">
                          <a:latin typeface="Cambria Math" panose="02040503050406030204" pitchFamily="18" charset="0"/>
                        </a:rPr>
                        <m:t>=</m:t>
                      </m:r>
                      <m:r>
                        <a:rPr lang="en-US" sz="3000" b="0" i="1" smtClean="0">
                          <a:latin typeface="Cambria Math" panose="02040503050406030204" pitchFamily="18" charset="0"/>
                        </a:rPr>
                        <m:t>𝐴𝑚</m:t>
                      </m:r>
                      <m:r>
                        <a:rPr lang="en-US" sz="3000" b="0" i="1" smtClean="0">
                          <a:latin typeface="Cambria Math" panose="02040503050406030204" pitchFamily="18" charset="0"/>
                        </a:rPr>
                        <m:t>+</m:t>
                      </m:r>
                      <m:r>
                        <a:rPr lang="en-US" sz="3000" b="0" i="1" smtClean="0">
                          <a:latin typeface="Cambria Math" panose="02040503050406030204" pitchFamily="18" charset="0"/>
                        </a:rPr>
                        <m:t>𝑛</m:t>
                      </m:r>
                    </m:oMath>
                  </m:oMathPara>
                </a14:m>
                <a:endParaRPr lang="en-US" sz="3000" dirty="0"/>
              </a:p>
            </p:txBody>
          </p:sp>
        </mc:Choice>
        <mc:Fallback xmlns="">
          <p:sp>
            <p:nvSpPr>
              <p:cNvPr id="7" name="TextBox 6">
                <a:extLst>
                  <a:ext uri="{FF2B5EF4-FFF2-40B4-BE49-F238E27FC236}">
                    <a16:creationId xmlns:a16="http://schemas.microsoft.com/office/drawing/2014/main" id="{8375A35F-914B-D14E-BE4F-4FA2037C7418}"/>
                  </a:ext>
                </a:extLst>
              </p:cNvPr>
              <p:cNvSpPr txBox="1">
                <a:spLocks noRot="1" noChangeAspect="1" noMove="1" noResize="1" noEditPoints="1" noAdjustHandles="1" noChangeArrowheads="1" noChangeShapeType="1" noTextEdit="1"/>
              </p:cNvSpPr>
              <p:nvPr/>
            </p:nvSpPr>
            <p:spPr>
              <a:xfrm>
                <a:off x="673764" y="2375486"/>
                <a:ext cx="4867269"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5C4EB5-9FD3-2548-B1F6-3F471A1FDACC}"/>
                  </a:ext>
                </a:extLst>
              </p:cNvPr>
              <p:cNvSpPr txBox="1"/>
              <p:nvPr/>
            </p:nvSpPr>
            <p:spPr>
              <a:xfrm>
                <a:off x="493818" y="3251307"/>
                <a:ext cx="5235985"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l-GR" sz="3000" i="1">
                              <a:latin typeface="Cambria Math" panose="02040503050406030204" pitchFamily="18" charset="0"/>
                              <a:ea typeface="Cambria Math" panose="02040503050406030204" pitchFamily="18" charset="0"/>
                            </a:rPr>
                          </m:ctrlPr>
                        </m:sSupPr>
                        <m:e>
                          <m:r>
                            <m:rPr>
                              <m:sty m:val="p"/>
                            </m:rPr>
                            <a:rPr lang="el-GR" sz="3000" i="1">
                              <a:latin typeface="Cambria Math" panose="02040503050406030204" pitchFamily="18" charset="0"/>
                              <a:ea typeface="Cambria Math" panose="02040503050406030204" pitchFamily="18" charset="0"/>
                            </a:rPr>
                            <m:t>Χ</m:t>
                          </m:r>
                        </m:e>
                        <m:sup>
                          <m:r>
                            <a:rPr lang="en-US" sz="3000" i="1">
                              <a:latin typeface="Cambria Math" panose="02040503050406030204" pitchFamily="18" charset="0"/>
                              <a:ea typeface="Cambria Math" panose="02040503050406030204" pitchFamily="18" charset="0"/>
                            </a:rPr>
                            <m:t>2</m:t>
                          </m:r>
                        </m:sup>
                      </m:sSup>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𝑑</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𝐴𝑚</m:t>
                              </m:r>
                            </m:e>
                          </m:d>
                        </m:e>
                        <m:sup>
                          <m:r>
                            <a:rPr lang="en-US" sz="3000" i="1">
                              <a:latin typeface="Cambria Math" panose="02040503050406030204" pitchFamily="18" charset="0"/>
                              <a:ea typeface="Cambria Math" panose="02040503050406030204" pitchFamily="18" charset="0"/>
                            </a:rPr>
                            <m:t>𝑇</m:t>
                          </m:r>
                        </m:sup>
                      </m:sSup>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𝑁</m:t>
                          </m:r>
                        </m:e>
                        <m:sup>
                          <m:r>
                            <a:rPr lang="en-US" sz="3000" i="1">
                              <a:latin typeface="Cambria Math" panose="02040503050406030204" pitchFamily="18" charset="0"/>
                              <a:ea typeface="Cambria Math" panose="02040503050406030204" pitchFamily="18" charset="0"/>
                            </a:rPr>
                            <m:t>−1</m:t>
                          </m:r>
                        </m:sup>
                      </m:sSup>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𝑑</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𝐴𝑚</m:t>
                          </m:r>
                        </m:e>
                      </m:d>
                    </m:oMath>
                  </m:oMathPara>
                </a14:m>
                <a:endParaRPr lang="en-US" sz="300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9F5C4EB5-9FD3-2548-B1F6-3F471A1FDACC}"/>
                  </a:ext>
                </a:extLst>
              </p:cNvPr>
              <p:cNvSpPr txBox="1">
                <a:spLocks noRot="1" noChangeAspect="1" noMove="1" noResize="1" noEditPoints="1" noAdjustHandles="1" noChangeArrowheads="1" noChangeShapeType="1" noTextEdit="1"/>
              </p:cNvSpPr>
              <p:nvPr/>
            </p:nvSpPr>
            <p:spPr>
              <a:xfrm>
                <a:off x="493818" y="3251307"/>
                <a:ext cx="5235985"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E260BF-C911-8848-9F6E-F77BFB0FC2B8}"/>
                  </a:ext>
                </a:extLst>
              </p:cNvPr>
              <p:cNvSpPr txBox="1"/>
              <p:nvPr/>
            </p:nvSpPr>
            <p:spPr>
              <a:xfrm>
                <a:off x="847025" y="4127128"/>
                <a:ext cx="4529573"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rPr>
                        <m:t>𝑚</m:t>
                      </m:r>
                      <m:r>
                        <a:rPr lang="en-US" sz="3000" i="1" smtClean="0">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m:t>
                          </m:r>
                          <m:r>
                            <a:rPr lang="en-US" sz="3000" i="1">
                              <a:latin typeface="Cambria Math" panose="02040503050406030204" pitchFamily="18" charset="0"/>
                            </a:rPr>
                            <m:t>𝐴</m:t>
                          </m:r>
                        </m:e>
                        <m:sup>
                          <m:r>
                            <a:rPr lang="en-US" sz="3000" i="1">
                              <a:latin typeface="Cambria Math" panose="02040503050406030204" pitchFamily="18" charset="0"/>
                            </a:rPr>
                            <m:t>𝑇</m:t>
                          </m:r>
                        </m:sup>
                      </m:sSup>
                      <m:sSup>
                        <m:sSupPr>
                          <m:ctrlPr>
                            <a:rPr lang="en-US" sz="3000" i="1">
                              <a:latin typeface="Cambria Math" panose="02040503050406030204" pitchFamily="18" charset="0"/>
                            </a:rPr>
                          </m:ctrlPr>
                        </m:sSupPr>
                        <m:e>
                          <m:r>
                            <a:rPr lang="en-US" sz="3000" i="1">
                              <a:latin typeface="Cambria Math" panose="02040503050406030204" pitchFamily="18" charset="0"/>
                            </a:rPr>
                            <m:t>𝑁</m:t>
                          </m:r>
                        </m:e>
                        <m:sup>
                          <m:r>
                            <a:rPr lang="en-US" sz="3000" i="1">
                              <a:latin typeface="Cambria Math" panose="02040503050406030204" pitchFamily="18" charset="0"/>
                            </a:rPr>
                            <m:t>−1</m:t>
                          </m:r>
                        </m:sup>
                      </m:sSup>
                      <m:r>
                        <a:rPr lang="en-US" sz="3000" i="1">
                          <a:latin typeface="Cambria Math" panose="02040503050406030204" pitchFamily="18" charset="0"/>
                        </a:rPr>
                        <m:t>𝐴</m:t>
                      </m:r>
                      <m:sSup>
                        <m:sSupPr>
                          <m:ctrlPr>
                            <a:rPr lang="en-US" sz="3000" i="1">
                              <a:latin typeface="Cambria Math" panose="02040503050406030204" pitchFamily="18" charset="0"/>
                            </a:rPr>
                          </m:ctrlPr>
                        </m:sSupPr>
                        <m:e>
                          <m:r>
                            <a:rPr lang="en-US" sz="3000" i="1">
                              <a:latin typeface="Cambria Math" panose="02040503050406030204" pitchFamily="18" charset="0"/>
                            </a:rPr>
                            <m:t>)</m:t>
                          </m:r>
                        </m:e>
                        <m:sup>
                          <m:r>
                            <a:rPr lang="en-US" sz="3000" i="1">
                              <a:latin typeface="Cambria Math" panose="02040503050406030204" pitchFamily="18" charset="0"/>
                            </a:rPr>
                            <m:t>−1</m:t>
                          </m:r>
                        </m:sup>
                      </m:sSup>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𝑇</m:t>
                          </m:r>
                        </m:sup>
                      </m:sSup>
                      <m:sSup>
                        <m:sSupPr>
                          <m:ctrlPr>
                            <a:rPr lang="en-US" sz="3000" i="1">
                              <a:latin typeface="Cambria Math" panose="02040503050406030204" pitchFamily="18" charset="0"/>
                            </a:rPr>
                          </m:ctrlPr>
                        </m:sSupPr>
                        <m:e>
                          <m:r>
                            <a:rPr lang="en-US" sz="3000" i="1">
                              <a:latin typeface="Cambria Math" panose="02040503050406030204" pitchFamily="18" charset="0"/>
                            </a:rPr>
                            <m:t>𝑁</m:t>
                          </m:r>
                        </m:e>
                        <m:sup>
                          <m:r>
                            <a:rPr lang="en-US" sz="3000" i="1">
                              <a:latin typeface="Cambria Math" panose="02040503050406030204" pitchFamily="18" charset="0"/>
                            </a:rPr>
                            <m:t>−1</m:t>
                          </m:r>
                        </m:sup>
                      </m:sSup>
                      <m:r>
                        <a:rPr lang="en-US" sz="3000" i="1">
                          <a:latin typeface="Cambria Math" panose="02040503050406030204" pitchFamily="18" charset="0"/>
                        </a:rPr>
                        <m:t>𝑑</m:t>
                      </m:r>
                    </m:oMath>
                  </m:oMathPara>
                </a14:m>
                <a:endParaRPr lang="en-US" sz="3000" dirty="0"/>
              </a:p>
            </p:txBody>
          </p:sp>
        </mc:Choice>
        <mc:Fallback xmlns="">
          <p:sp>
            <p:nvSpPr>
              <p:cNvPr id="10" name="TextBox 9">
                <a:extLst>
                  <a:ext uri="{FF2B5EF4-FFF2-40B4-BE49-F238E27FC236}">
                    <a16:creationId xmlns:a16="http://schemas.microsoft.com/office/drawing/2014/main" id="{DFE260BF-C911-8848-9F6E-F77BFB0FC2B8}"/>
                  </a:ext>
                </a:extLst>
              </p:cNvPr>
              <p:cNvSpPr txBox="1">
                <a:spLocks noRot="1" noChangeAspect="1" noMove="1" noResize="1" noEditPoints="1" noAdjustHandles="1" noChangeArrowheads="1" noChangeShapeType="1" noTextEdit="1"/>
              </p:cNvSpPr>
              <p:nvPr/>
            </p:nvSpPr>
            <p:spPr>
              <a:xfrm>
                <a:off x="847025" y="4127128"/>
                <a:ext cx="4529573" cy="553998"/>
              </a:xfrm>
              <a:prstGeom prst="rect">
                <a:avLst/>
              </a:prstGeom>
              <a:blipFill>
                <a:blip r:embed="rId6"/>
                <a:stretch>
                  <a:fillRect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7FCA29-9362-D245-A3D8-69A82167B41A}"/>
                  </a:ext>
                </a:extLst>
              </p:cNvPr>
              <p:cNvSpPr txBox="1"/>
              <p:nvPr/>
            </p:nvSpPr>
            <p:spPr>
              <a:xfrm>
                <a:off x="1037751" y="5002949"/>
                <a:ext cx="4148123"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en-US" sz="3000" i="1">
                              <a:latin typeface="Cambria Math" panose="02040503050406030204" pitchFamily="18" charset="0"/>
                            </a:rPr>
                            <m:t>(</m:t>
                          </m:r>
                          <m:r>
                            <a:rPr lang="en-US" sz="3000" i="1">
                              <a:latin typeface="Cambria Math" panose="02040503050406030204" pitchFamily="18" charset="0"/>
                            </a:rPr>
                            <m:t>𝐴</m:t>
                          </m:r>
                        </m:e>
                        <m:sup>
                          <m:r>
                            <a:rPr lang="en-US" sz="3000" i="1">
                              <a:latin typeface="Cambria Math" panose="02040503050406030204" pitchFamily="18" charset="0"/>
                            </a:rPr>
                            <m:t>𝑇</m:t>
                          </m:r>
                        </m:sup>
                      </m:sSup>
                      <m:sSup>
                        <m:sSupPr>
                          <m:ctrlPr>
                            <a:rPr lang="en-US" sz="3000" i="1">
                              <a:latin typeface="Cambria Math" panose="02040503050406030204" pitchFamily="18" charset="0"/>
                            </a:rPr>
                          </m:ctrlPr>
                        </m:sSupPr>
                        <m:e>
                          <m:r>
                            <a:rPr lang="en-US" sz="3000" i="1">
                              <a:latin typeface="Cambria Math" panose="02040503050406030204" pitchFamily="18" charset="0"/>
                            </a:rPr>
                            <m:t>𝑁</m:t>
                          </m:r>
                        </m:e>
                        <m:sup>
                          <m:r>
                            <a:rPr lang="en-US" sz="3000" i="1">
                              <a:latin typeface="Cambria Math" panose="02040503050406030204" pitchFamily="18" charset="0"/>
                            </a:rPr>
                            <m:t>−1</m:t>
                          </m:r>
                        </m:sup>
                      </m:sSup>
                      <m:r>
                        <a:rPr lang="en-US" sz="3000" i="1">
                          <a:latin typeface="Cambria Math" panose="02040503050406030204" pitchFamily="18" charset="0"/>
                        </a:rPr>
                        <m:t>𝐴</m:t>
                      </m:r>
                      <m:r>
                        <a:rPr lang="en-US" sz="3000" i="1">
                          <a:latin typeface="Cambria Math" panose="02040503050406030204" pitchFamily="18" charset="0"/>
                        </a:rPr>
                        <m:t>)</m:t>
                      </m:r>
                      <m:r>
                        <a:rPr lang="en-US" sz="3000" i="1">
                          <a:latin typeface="Cambria Math" panose="02040503050406030204" pitchFamily="18" charset="0"/>
                        </a:rPr>
                        <m:t>𝑚</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𝑇</m:t>
                          </m:r>
                        </m:sup>
                      </m:sSup>
                      <m:sSup>
                        <m:sSupPr>
                          <m:ctrlPr>
                            <a:rPr lang="en-US" sz="3000" i="1">
                              <a:latin typeface="Cambria Math" panose="02040503050406030204" pitchFamily="18" charset="0"/>
                            </a:rPr>
                          </m:ctrlPr>
                        </m:sSupPr>
                        <m:e>
                          <m:r>
                            <a:rPr lang="en-US" sz="3000" i="1">
                              <a:latin typeface="Cambria Math" panose="02040503050406030204" pitchFamily="18" charset="0"/>
                            </a:rPr>
                            <m:t>𝑁</m:t>
                          </m:r>
                        </m:e>
                        <m:sup>
                          <m:r>
                            <a:rPr lang="en-US" sz="3000" i="1">
                              <a:latin typeface="Cambria Math" panose="02040503050406030204" pitchFamily="18" charset="0"/>
                            </a:rPr>
                            <m:t>−1</m:t>
                          </m:r>
                        </m:sup>
                      </m:sSup>
                      <m:r>
                        <a:rPr lang="en-US" sz="3000" i="1">
                          <a:latin typeface="Cambria Math" panose="02040503050406030204" pitchFamily="18" charset="0"/>
                        </a:rPr>
                        <m:t>𝑑</m:t>
                      </m:r>
                    </m:oMath>
                  </m:oMathPara>
                </a14:m>
                <a:endParaRPr lang="en-US" sz="3000" dirty="0"/>
              </a:p>
            </p:txBody>
          </p:sp>
        </mc:Choice>
        <mc:Fallback xmlns="">
          <p:sp>
            <p:nvSpPr>
              <p:cNvPr id="11" name="TextBox 10">
                <a:extLst>
                  <a:ext uri="{FF2B5EF4-FFF2-40B4-BE49-F238E27FC236}">
                    <a16:creationId xmlns:a16="http://schemas.microsoft.com/office/drawing/2014/main" id="{7F7FCA29-9362-D245-A3D8-69A82167B41A}"/>
                  </a:ext>
                </a:extLst>
              </p:cNvPr>
              <p:cNvSpPr txBox="1">
                <a:spLocks noRot="1" noChangeAspect="1" noMove="1" noResize="1" noEditPoints="1" noAdjustHandles="1" noChangeArrowheads="1" noChangeShapeType="1" noTextEdit="1"/>
              </p:cNvSpPr>
              <p:nvPr/>
            </p:nvSpPr>
            <p:spPr>
              <a:xfrm>
                <a:off x="1037751" y="5002949"/>
                <a:ext cx="4148123" cy="553998"/>
              </a:xfrm>
              <a:prstGeom prst="rect">
                <a:avLst/>
              </a:prstGeom>
              <a:blipFill>
                <a:blip r:embed="rId7"/>
                <a:stretch>
                  <a:fillRect l="-612" b="-17778"/>
                </a:stretch>
              </a:blipFill>
            </p:spPr>
            <p:txBody>
              <a:bodyPr/>
              <a:lstStyle/>
              <a:p>
                <a:r>
                  <a:rPr lang="en-US">
                    <a:noFill/>
                  </a:rPr>
                  <a:t> </a:t>
                </a:r>
              </a:p>
            </p:txBody>
          </p:sp>
        </mc:Fallback>
      </mc:AlternateContent>
    </p:spTree>
    <p:extLst>
      <p:ext uri="{BB962C8B-B14F-4D97-AF65-F5344CB8AC3E}">
        <p14:creationId xmlns:p14="http://schemas.microsoft.com/office/powerpoint/2010/main" val="235119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30D4B-ED87-AA4E-91EF-7E33C46CF45A}"/>
              </a:ext>
            </a:extLst>
          </p:cNvPr>
          <p:cNvPicPr>
            <a:picLocks noChangeAspect="1"/>
          </p:cNvPicPr>
          <p:nvPr/>
        </p:nvPicPr>
        <p:blipFill>
          <a:blip r:embed="rId3"/>
          <a:stretch>
            <a:fillRect/>
          </a:stretch>
        </p:blipFill>
        <p:spPr>
          <a:xfrm>
            <a:off x="0" y="0"/>
            <a:ext cx="6991381" cy="6858000"/>
          </a:xfrm>
          <a:prstGeom prst="rect">
            <a:avLst/>
          </a:prstGeom>
        </p:spPr>
      </p:pic>
      <p:sp>
        <p:nvSpPr>
          <p:cNvPr id="11" name="Frame 10">
            <a:extLst>
              <a:ext uri="{FF2B5EF4-FFF2-40B4-BE49-F238E27FC236}">
                <a16:creationId xmlns:a16="http://schemas.microsoft.com/office/drawing/2014/main" id="{3AD97BE7-C449-FA4A-AFC8-060F5ADB8B8A}"/>
              </a:ext>
            </a:extLst>
          </p:cNvPr>
          <p:cNvSpPr/>
          <p:nvPr/>
        </p:nvSpPr>
        <p:spPr>
          <a:xfrm>
            <a:off x="5143897" y="1609635"/>
            <a:ext cx="6497732" cy="3748178"/>
          </a:xfrm>
          <a:prstGeom prst="fram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2B81459C-F01F-884F-9CD6-9C3D86B6B3B9}"/>
              </a:ext>
            </a:extLst>
          </p:cNvPr>
          <p:cNvGrpSpPr/>
          <p:nvPr/>
        </p:nvGrpSpPr>
        <p:grpSpPr>
          <a:xfrm>
            <a:off x="1380824" y="1687241"/>
            <a:ext cx="10122992" cy="3480252"/>
            <a:chOff x="1380824" y="1687241"/>
            <a:chExt cx="10122992" cy="3480252"/>
          </a:xfrm>
        </p:grpSpPr>
        <p:cxnSp>
          <p:nvCxnSpPr>
            <p:cNvPr id="16" name="Straight Connector 15">
              <a:extLst>
                <a:ext uri="{FF2B5EF4-FFF2-40B4-BE49-F238E27FC236}">
                  <a16:creationId xmlns:a16="http://schemas.microsoft.com/office/drawing/2014/main" id="{161AE1AE-688E-7045-BFAC-99AEE9ACE698}"/>
                </a:ext>
              </a:extLst>
            </p:cNvPr>
            <p:cNvCxnSpPr>
              <a:cxnSpLocks/>
            </p:cNvCxnSpPr>
            <p:nvPr/>
          </p:nvCxnSpPr>
          <p:spPr>
            <a:xfrm flipV="1">
              <a:off x="2628900" y="1688125"/>
              <a:ext cx="8874916" cy="24981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33EED7-A50C-7E46-9C3A-84C01F4391C9}"/>
                </a:ext>
              </a:extLst>
            </p:cNvPr>
            <p:cNvCxnSpPr/>
            <p:nvPr/>
          </p:nvCxnSpPr>
          <p:spPr>
            <a:xfrm>
              <a:off x="2628900" y="4882326"/>
              <a:ext cx="8864792" cy="28339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6FF771F-D3E2-C645-A1AC-45991317D19C}"/>
                </a:ext>
              </a:extLst>
            </p:cNvPr>
            <p:cNvPicPr>
              <a:picLocks noChangeAspect="1"/>
            </p:cNvPicPr>
            <p:nvPr/>
          </p:nvPicPr>
          <p:blipFill>
            <a:blip r:embed="rId4"/>
            <a:stretch>
              <a:fillRect/>
            </a:stretch>
          </p:blipFill>
          <p:spPr>
            <a:xfrm>
              <a:off x="5288754" y="1689893"/>
              <a:ext cx="6210000" cy="3477600"/>
            </a:xfrm>
            <a:prstGeom prst="rect">
              <a:avLst/>
            </a:prstGeom>
          </p:spPr>
        </p:pic>
        <p:sp>
          <p:nvSpPr>
            <p:cNvPr id="14" name="Rectangle 13">
              <a:extLst>
                <a:ext uri="{FF2B5EF4-FFF2-40B4-BE49-F238E27FC236}">
                  <a16:creationId xmlns:a16="http://schemas.microsoft.com/office/drawing/2014/main" id="{61CCB947-DEE6-3C4B-89F3-478CB4DAEA34}"/>
                </a:ext>
              </a:extLst>
            </p:cNvPr>
            <p:cNvSpPr>
              <a:spLocks noChangeAspect="1"/>
            </p:cNvSpPr>
            <p:nvPr/>
          </p:nvSpPr>
          <p:spPr>
            <a:xfrm>
              <a:off x="1385886" y="4186238"/>
              <a:ext cx="1243014" cy="696088"/>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71E70E5-1AEE-5E45-A715-D44CE8394E98}"/>
                </a:ext>
              </a:extLst>
            </p:cNvPr>
            <p:cNvCxnSpPr/>
            <p:nvPr/>
          </p:nvCxnSpPr>
          <p:spPr>
            <a:xfrm flipV="1">
              <a:off x="1380824" y="1687241"/>
              <a:ext cx="3902868" cy="24981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5B115B-09EA-3641-849F-8FA4822FE53A}"/>
                </a:ext>
              </a:extLst>
            </p:cNvPr>
            <p:cNvCxnSpPr/>
            <p:nvPr/>
          </p:nvCxnSpPr>
          <p:spPr>
            <a:xfrm>
              <a:off x="1380824" y="4882326"/>
              <a:ext cx="3902868" cy="2842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6FE4C5-0787-8443-992A-9CE2EA0BA496}"/>
                </a:ext>
              </a:extLst>
            </p:cNvPr>
            <p:cNvSpPr/>
            <p:nvPr/>
          </p:nvSpPr>
          <p:spPr>
            <a:xfrm>
              <a:off x="5283692" y="1689009"/>
              <a:ext cx="6210000" cy="34776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50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2AD8-59A3-5241-B046-B3DC7F1C7CE2}"/>
              </a:ext>
            </a:extLst>
          </p:cNvPr>
          <p:cNvSpPr>
            <a:spLocks noGrp="1"/>
          </p:cNvSpPr>
          <p:nvPr>
            <p:ph type="title"/>
          </p:nvPr>
        </p:nvSpPr>
        <p:spPr/>
        <p:txBody>
          <a:bodyPr/>
          <a:lstStyle/>
          <a:p>
            <a:pPr algn="ctr"/>
            <a:r>
              <a:rPr lang="en-US" dirty="0"/>
              <a:t>Accounting for Model Error</a:t>
            </a:r>
          </a:p>
        </p:txBody>
      </p:sp>
      <p:sp>
        <p:nvSpPr>
          <p:cNvPr id="3" name="Text Placeholder 2">
            <a:extLst>
              <a:ext uri="{FF2B5EF4-FFF2-40B4-BE49-F238E27FC236}">
                <a16:creationId xmlns:a16="http://schemas.microsoft.com/office/drawing/2014/main" id="{DDDC0476-DA75-3F45-A6A3-827BB0EE7506}"/>
              </a:ext>
            </a:extLst>
          </p:cNvPr>
          <p:cNvSpPr>
            <a:spLocks noGrp="1"/>
          </p:cNvSpPr>
          <p:nvPr>
            <p:ph type="body" idx="1"/>
          </p:nvPr>
        </p:nvSpPr>
        <p:spPr/>
        <p:txBody>
          <a:bodyPr>
            <a:normAutofit lnSpcReduction="10000"/>
          </a:bodyPr>
          <a:lstStyle/>
          <a:p>
            <a:pPr algn="ctr"/>
            <a:r>
              <a:rPr lang="en-US" dirty="0"/>
              <a:t>Pixel Noise Estimate (XGLS)</a:t>
            </a:r>
          </a:p>
          <a:p>
            <a:pPr algn="ctr"/>
            <a:r>
              <a:rPr lang="en-US" dirty="0"/>
              <a:t> </a:t>
            </a:r>
            <a:r>
              <a:rPr lang="en-US" dirty="0" err="1"/>
              <a:t>Piazzo</a:t>
            </a:r>
            <a:r>
              <a:rPr lang="en-US" dirty="0"/>
              <a:t>, 2017</a:t>
            </a:r>
          </a:p>
        </p:txBody>
      </p:sp>
      <p:sp>
        <p:nvSpPr>
          <p:cNvPr id="5" name="Text Placeholder 4">
            <a:extLst>
              <a:ext uri="{FF2B5EF4-FFF2-40B4-BE49-F238E27FC236}">
                <a16:creationId xmlns:a16="http://schemas.microsoft.com/office/drawing/2014/main" id="{95D62673-89D1-4D4E-A1B7-0F90A5670E86}"/>
              </a:ext>
            </a:extLst>
          </p:cNvPr>
          <p:cNvSpPr>
            <a:spLocks noGrp="1"/>
          </p:cNvSpPr>
          <p:nvPr>
            <p:ph type="body" sz="quarter" idx="3"/>
          </p:nvPr>
        </p:nvSpPr>
        <p:spPr>
          <a:xfrm>
            <a:off x="6169024" y="1681163"/>
            <a:ext cx="5183188" cy="533400"/>
          </a:xfrm>
        </p:spPr>
        <p:txBody>
          <a:bodyPr>
            <a:normAutofit lnSpcReduction="10000"/>
          </a:bodyPr>
          <a:lstStyle/>
          <a:p>
            <a:pPr algn="ctr"/>
            <a:r>
              <a:rPr lang="en-US" dirty="0"/>
              <a:t>Our approach</a:t>
            </a:r>
          </a:p>
        </p:txBody>
      </p:sp>
      <p:grpSp>
        <p:nvGrpSpPr>
          <p:cNvPr id="17" name="Group 16">
            <a:extLst>
              <a:ext uri="{FF2B5EF4-FFF2-40B4-BE49-F238E27FC236}">
                <a16:creationId xmlns:a16="http://schemas.microsoft.com/office/drawing/2014/main" id="{62CEC885-BF7A-454B-81D9-794D6D5B7C20}"/>
              </a:ext>
            </a:extLst>
          </p:cNvPr>
          <p:cNvGrpSpPr/>
          <p:nvPr/>
        </p:nvGrpSpPr>
        <p:grpSpPr>
          <a:xfrm>
            <a:off x="806747" y="2852528"/>
            <a:ext cx="4545796" cy="2432005"/>
            <a:chOff x="806747" y="2852528"/>
            <a:chExt cx="4545796" cy="2432005"/>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5CB7A9-657F-9841-BD2E-5997DBC86FF4}"/>
                    </a:ext>
                  </a:extLst>
                </p:cNvPr>
                <p:cNvSpPr txBox="1"/>
                <p:nvPr/>
              </p:nvSpPr>
              <p:spPr>
                <a:xfrm>
                  <a:off x="2039842" y="2852528"/>
                  <a:ext cx="27576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𝑑</m:t>
                        </m:r>
                        <m:r>
                          <a:rPr lang="en-US" sz="2800" i="1">
                            <a:latin typeface="Cambria Math" panose="02040503050406030204" pitchFamily="18" charset="0"/>
                          </a:rPr>
                          <m:t>=</m:t>
                        </m:r>
                        <m:r>
                          <a:rPr lang="en-US" sz="2800" i="1">
                            <a:latin typeface="Cambria Math" panose="02040503050406030204" pitchFamily="18" charset="0"/>
                          </a:rPr>
                          <m:t>𝐴𝑚</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𝑛</m:t>
                        </m:r>
                      </m:oMath>
                    </m:oMathPara>
                  </a14:m>
                  <a:endParaRPr lang="en-US" sz="2800" dirty="0"/>
                </a:p>
              </p:txBody>
            </p:sp>
          </mc:Choice>
          <mc:Fallback xmlns="">
            <p:sp>
              <p:nvSpPr>
                <p:cNvPr id="7" name="TextBox 6">
                  <a:extLst>
                    <a:ext uri="{FF2B5EF4-FFF2-40B4-BE49-F238E27FC236}">
                      <a16:creationId xmlns:a16="http://schemas.microsoft.com/office/drawing/2014/main" id="{C65CB7A9-657F-9841-BD2E-5997DBC86FF4}"/>
                    </a:ext>
                  </a:extLst>
                </p:cNvPr>
                <p:cNvSpPr txBox="1">
                  <a:spLocks noRot="1" noChangeAspect="1" noMove="1" noResize="1" noEditPoints="1" noAdjustHandles="1" noChangeArrowheads="1" noChangeShapeType="1" noTextEdit="1"/>
                </p:cNvSpPr>
                <p:nvPr/>
              </p:nvSpPr>
              <p:spPr>
                <a:xfrm>
                  <a:off x="2039842" y="2852528"/>
                  <a:ext cx="2757678"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81A20F-515C-6D4E-A3E5-48975A754F3B}"/>
                    </a:ext>
                  </a:extLst>
                </p:cNvPr>
                <p:cNvSpPr txBox="1"/>
                <p:nvPr/>
              </p:nvSpPr>
              <p:spPr>
                <a:xfrm>
                  <a:off x="1484818" y="3478474"/>
                  <a:ext cx="3867725"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r>
                              <a:rPr lang="en-US" sz="2800" i="1">
                                <a:latin typeface="Cambria Math" panose="02040503050406030204" pitchFamily="18" charset="0"/>
                              </a:rPr>
                              <m:t>𝐴</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𝐶</m:t>
                            </m:r>
                          </m:e>
                          <m:sup>
                            <m:r>
                              <a:rPr lang="en-US" sz="2800" i="1">
                                <a:latin typeface="Cambria Math" panose="02040503050406030204" pitchFamily="18" charset="0"/>
                              </a:rPr>
                              <m:t>−1</m:t>
                            </m:r>
                          </m:sup>
                        </m:sSup>
                        <m:r>
                          <a:rPr lang="en-US" sz="2800" i="1">
                            <a:latin typeface="Cambria Math" panose="02040503050406030204" pitchFamily="18" charset="0"/>
                          </a:rPr>
                          <m:t>𝐴</m:t>
                        </m:r>
                        <m:r>
                          <a:rPr lang="en-US" sz="2800" b="0" i="1" smtClean="0">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r>
                              <a:rPr lang="en-US" sz="2800" i="1">
                                <a:latin typeface="Cambria Math" panose="02040503050406030204" pitchFamily="18" charset="0"/>
                              </a:rPr>
                              <m:t>𝐶</m:t>
                            </m:r>
                          </m:e>
                          <m:sup>
                            <m:r>
                              <a:rPr lang="en-US" sz="2800" i="1">
                                <a:latin typeface="Cambria Math" panose="02040503050406030204" pitchFamily="18" charset="0"/>
                              </a:rPr>
                              <m:t>−1</m:t>
                            </m:r>
                          </m:sup>
                        </m:sSup>
                        <m:r>
                          <a:rPr lang="en-US" sz="2800" i="1">
                            <a:latin typeface="Cambria Math" panose="02040503050406030204" pitchFamily="18" charset="0"/>
                          </a:rPr>
                          <m:t>𝑑</m:t>
                        </m:r>
                        <m:r>
                          <a:rPr lang="en-US" sz="2800" i="1">
                            <a:latin typeface="Cambria Math" panose="02040503050406030204" pitchFamily="18" charset="0"/>
                          </a:rPr>
                          <m:t> </m:t>
                        </m:r>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800">
                            <a:latin typeface="Cambria Math" panose="02040503050406030204" pitchFamily="18" charset="0"/>
                          </a:rPr>
                          <m:t>where</m:t>
                        </m:r>
                        <m:r>
                          <a:rPr lang="en-US" sz="2800" i="1">
                            <a:latin typeface="Cambria Math" panose="02040503050406030204" pitchFamily="18" charset="0"/>
                          </a:rPr>
                          <m:t> </m:t>
                        </m:r>
                        <m:r>
                          <a:rPr lang="en-US" sz="2800" i="1">
                            <a:latin typeface="Cambria Math" panose="02040503050406030204" pitchFamily="18" charset="0"/>
                          </a:rPr>
                          <m:t>𝐶</m:t>
                        </m:r>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𝑋</m:t>
                        </m:r>
                      </m:oMath>
                    </m:oMathPara>
                  </a14:m>
                  <a:endParaRPr lang="en-US" sz="2800" dirty="0"/>
                </a:p>
              </p:txBody>
            </p:sp>
          </mc:Choice>
          <mc:Fallback xmlns="">
            <p:sp>
              <p:nvSpPr>
                <p:cNvPr id="8" name="TextBox 7">
                  <a:extLst>
                    <a:ext uri="{FF2B5EF4-FFF2-40B4-BE49-F238E27FC236}">
                      <a16:creationId xmlns:a16="http://schemas.microsoft.com/office/drawing/2014/main" id="{6281A20F-515C-6D4E-A3E5-48975A754F3B}"/>
                    </a:ext>
                  </a:extLst>
                </p:cNvPr>
                <p:cNvSpPr txBox="1">
                  <a:spLocks noRot="1" noChangeAspect="1" noMove="1" noResize="1" noEditPoints="1" noAdjustHandles="1" noChangeArrowheads="1" noChangeShapeType="1" noTextEdit="1"/>
                </p:cNvSpPr>
                <p:nvPr/>
              </p:nvSpPr>
              <p:spPr>
                <a:xfrm>
                  <a:off x="1484818" y="3478474"/>
                  <a:ext cx="3867725" cy="954107"/>
                </a:xfrm>
                <a:prstGeom prst="rect">
                  <a:avLst/>
                </a:prstGeom>
                <a:blipFill>
                  <a:blip r:embed="rId4"/>
                  <a:stretch>
                    <a:fillRect l="-328" r="-656"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A17547-D889-5545-AAA5-1862746B70C4}"/>
                    </a:ext>
                  </a:extLst>
                </p:cNvPr>
                <p:cNvSpPr txBox="1"/>
                <p:nvPr/>
              </p:nvSpPr>
              <p:spPr>
                <a:xfrm>
                  <a:off x="806747" y="4761313"/>
                  <a:ext cx="4545796"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Invert C by solving </a:t>
                  </a:r>
                  <a14:m>
                    <m:oMath xmlns:m="http://schemas.openxmlformats.org/officeDocument/2006/math">
                      <m:r>
                        <a:rPr lang="en-US" sz="2800" b="0" i="1" smtClean="0">
                          <a:latin typeface="Cambria Math" panose="02040503050406030204" pitchFamily="18" charset="0"/>
                        </a:rPr>
                        <m:t>𝐶𝑤</m:t>
                      </m:r>
                      <m:r>
                        <a:rPr lang="en-US" sz="2800" b="0" i="1" smtClean="0">
                          <a:latin typeface="Cambria Math" panose="02040503050406030204" pitchFamily="18" charset="0"/>
                        </a:rPr>
                        <m:t>=</m:t>
                      </m:r>
                      <m:r>
                        <a:rPr lang="en-US" sz="2800" b="0" i="1" smtClean="0">
                          <a:latin typeface="Cambria Math" panose="02040503050406030204" pitchFamily="18" charset="0"/>
                        </a:rPr>
                        <m:t>𝑣</m:t>
                      </m:r>
                    </m:oMath>
                  </a14:m>
                  <a:endParaRPr lang="en-US" sz="2800" b="0" dirty="0"/>
                </a:p>
              </p:txBody>
            </p:sp>
          </mc:Choice>
          <mc:Fallback xmlns="">
            <p:sp>
              <p:nvSpPr>
                <p:cNvPr id="9" name="TextBox 8">
                  <a:extLst>
                    <a:ext uri="{FF2B5EF4-FFF2-40B4-BE49-F238E27FC236}">
                      <a16:creationId xmlns:a16="http://schemas.microsoft.com/office/drawing/2014/main" id="{BBA17547-D889-5545-AAA5-1862746B70C4}"/>
                    </a:ext>
                  </a:extLst>
                </p:cNvPr>
                <p:cNvSpPr txBox="1">
                  <a:spLocks noRot="1" noChangeAspect="1" noMove="1" noResize="1" noEditPoints="1" noAdjustHandles="1" noChangeArrowheads="1" noChangeShapeType="1" noTextEdit="1"/>
                </p:cNvSpPr>
                <p:nvPr/>
              </p:nvSpPr>
              <p:spPr>
                <a:xfrm>
                  <a:off x="806747" y="4761313"/>
                  <a:ext cx="4545796" cy="523220"/>
                </a:xfrm>
                <a:prstGeom prst="rect">
                  <a:avLst/>
                </a:prstGeom>
                <a:blipFill>
                  <a:blip r:embed="rId5"/>
                  <a:stretch>
                    <a:fillRect l="-2235" t="-11905" b="-28571"/>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9AC59D16-4026-A549-9FA9-49FB5FCC358F}"/>
              </a:ext>
            </a:extLst>
          </p:cNvPr>
          <p:cNvGrpSpPr/>
          <p:nvPr/>
        </p:nvGrpSpPr>
        <p:grpSpPr>
          <a:xfrm>
            <a:off x="6310170" y="2323298"/>
            <a:ext cx="4900892" cy="3620616"/>
            <a:chOff x="6310170" y="2323298"/>
            <a:chExt cx="4900892" cy="3620616"/>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3A9C9A-E411-6441-87FA-096CE0504693}"/>
                    </a:ext>
                  </a:extLst>
                </p:cNvPr>
                <p:cNvSpPr txBox="1"/>
                <p:nvPr/>
              </p:nvSpPr>
              <p:spPr>
                <a:xfrm>
                  <a:off x="7381779" y="2323298"/>
                  <a:ext cx="27576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𝑑</m:t>
                        </m:r>
                        <m:r>
                          <a:rPr lang="en-US" sz="2800" i="1" smtClean="0">
                            <a:latin typeface="Cambria Math" panose="02040503050406030204" pitchFamily="18" charset="0"/>
                          </a:rPr>
                          <m:t>=</m:t>
                        </m:r>
                        <m:r>
                          <a:rPr lang="en-US" sz="2800" i="1" smtClean="0">
                            <a:latin typeface="Cambria Math" panose="02040503050406030204" pitchFamily="18" charset="0"/>
                          </a:rPr>
                          <m:t>𝐴𝑚</m:t>
                        </m:r>
                        <m:r>
                          <a:rPr lang="en-US" sz="2800" i="1" smtClean="0">
                            <a:latin typeface="Cambria Math" panose="02040503050406030204" pitchFamily="18" charset="0"/>
                          </a:rPr>
                          <m:t>+</m:t>
                        </m:r>
                        <m:r>
                          <a:rPr lang="en-US" sz="2800" i="1" smtClean="0">
                            <a:latin typeface="Cambria Math" panose="02040503050406030204" pitchFamily="18" charset="0"/>
                          </a:rPr>
                          <m:t>𝑛</m:t>
                        </m:r>
                        <m:r>
                          <a:rPr lang="en-US" sz="2800" i="1" smtClean="0">
                            <a:latin typeface="Cambria Math" panose="02040503050406030204" pitchFamily="18" charset="0"/>
                          </a:rPr>
                          <m:t>+</m:t>
                        </m:r>
                        <m:r>
                          <a:rPr lang="en-US" sz="2800" i="1" smtClean="0">
                            <a:latin typeface="Cambria Math" panose="02040503050406030204" pitchFamily="18" charset="0"/>
                          </a:rPr>
                          <m:t>𝑥</m:t>
                        </m:r>
                      </m:oMath>
                    </m:oMathPara>
                  </a14:m>
                  <a:endParaRPr lang="en-US" sz="2800" dirty="0"/>
                </a:p>
              </p:txBody>
            </p:sp>
          </mc:Choice>
          <mc:Fallback>
            <p:sp>
              <p:nvSpPr>
                <p:cNvPr id="13" name="TextBox 12">
                  <a:extLst>
                    <a:ext uri="{FF2B5EF4-FFF2-40B4-BE49-F238E27FC236}">
                      <a16:creationId xmlns:a16="http://schemas.microsoft.com/office/drawing/2014/main" id="{A13A9C9A-E411-6441-87FA-096CE0504693}"/>
                    </a:ext>
                  </a:extLst>
                </p:cNvPr>
                <p:cNvSpPr txBox="1">
                  <a:spLocks noRot="1" noChangeAspect="1" noMove="1" noResize="1" noEditPoints="1" noAdjustHandles="1" noChangeArrowheads="1" noChangeShapeType="1" noTextEdit="1"/>
                </p:cNvSpPr>
                <p:nvPr/>
              </p:nvSpPr>
              <p:spPr>
                <a:xfrm>
                  <a:off x="7381779" y="2323298"/>
                  <a:ext cx="2757678"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2DAA06-DD10-9249-9C85-288063D03634}"/>
                    </a:ext>
                  </a:extLst>
                </p:cNvPr>
                <p:cNvSpPr txBox="1"/>
                <p:nvPr/>
              </p:nvSpPr>
              <p:spPr>
                <a:xfrm>
                  <a:off x="6310170" y="3913747"/>
                  <a:ext cx="490089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l-GR" sz="2800" i="1" smtClean="0">
                                <a:latin typeface="Cambria Math" panose="02040503050406030204" pitchFamily="18" charset="0"/>
                                <a:ea typeface="Cambria Math" panose="02040503050406030204" pitchFamily="18" charset="0"/>
                              </a:rPr>
                            </m:ctrlPr>
                          </m:sSupPr>
                          <m:e>
                            <m:r>
                              <m:rPr>
                                <m:sty m:val="p"/>
                              </m:rPr>
                              <a:rPr lang="el-GR" sz="2800" i="1">
                                <a:latin typeface="Cambria Math" panose="02040503050406030204" pitchFamily="18" charset="0"/>
                                <a:ea typeface="Cambria Math" panose="02040503050406030204" pitchFamily="18" charset="0"/>
                              </a:rPr>
                              <m:t>Χ</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𝑑</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𝐴𝑚</m:t>
                                </m:r>
                              </m:e>
                            </m:d>
                          </m:e>
                          <m:sup>
                            <m:r>
                              <a:rPr lang="en-US" sz="2800" i="1">
                                <a:latin typeface="Cambria Math" panose="02040503050406030204" pitchFamily="18" charset="0"/>
                                <a:ea typeface="Cambria Math" panose="02040503050406030204" pitchFamily="18" charset="0"/>
                              </a:rPr>
                              <m:t>𝑇</m:t>
                            </m:r>
                          </m:sup>
                        </m:sSup>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𝑁</m:t>
                            </m:r>
                          </m:e>
                          <m:sup>
                            <m:r>
                              <a:rPr lang="en-US" sz="2800" i="1">
                                <a:latin typeface="Cambria Math" panose="02040503050406030204" pitchFamily="18" charset="0"/>
                                <a:ea typeface="Cambria Math" panose="02040503050406030204" pitchFamily="18" charset="0"/>
                              </a:rPr>
                              <m:t>−1</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𝑑</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𝐴𝑚</m:t>
                            </m:r>
                          </m:e>
                        </m:d>
                      </m:oMath>
                    </m:oMathPara>
                  </a14:m>
                  <a:endParaRPr lang="en-US" sz="2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𝑝</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𝑇</m:t>
                            </m:r>
                          </m:sup>
                        </m:sSup>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𝑄</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𝑝</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oMath>
                    </m:oMathPara>
                  </a14:m>
                  <a:endParaRPr lang="en-US" sz="2800" dirty="0">
                    <a:ea typeface="Cambria Math" panose="02040503050406030204" pitchFamily="18" charset="0"/>
                  </a:endParaRPr>
                </a:p>
              </p:txBody>
            </p:sp>
          </mc:Choice>
          <mc:Fallback>
            <p:sp>
              <p:nvSpPr>
                <p:cNvPr id="14" name="TextBox 13">
                  <a:extLst>
                    <a:ext uri="{FF2B5EF4-FFF2-40B4-BE49-F238E27FC236}">
                      <a16:creationId xmlns:a16="http://schemas.microsoft.com/office/drawing/2014/main" id="{752DAA06-DD10-9249-9C85-288063D03634}"/>
                    </a:ext>
                  </a:extLst>
                </p:cNvPr>
                <p:cNvSpPr txBox="1">
                  <a:spLocks noRot="1" noChangeAspect="1" noMove="1" noResize="1" noEditPoints="1" noAdjustHandles="1" noChangeArrowheads="1" noChangeShapeType="1" noTextEdit="1"/>
                </p:cNvSpPr>
                <p:nvPr/>
              </p:nvSpPr>
              <p:spPr>
                <a:xfrm>
                  <a:off x="6310170" y="3913747"/>
                  <a:ext cx="4900892" cy="954107"/>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88662A9-5F69-A24D-B3E7-43723912A36D}"/>
                    </a:ext>
                  </a:extLst>
                </p:cNvPr>
                <p:cNvSpPr txBox="1"/>
                <p:nvPr/>
              </p:nvSpPr>
              <p:spPr>
                <a:xfrm>
                  <a:off x="6767859" y="4989807"/>
                  <a:ext cx="3985515"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e>
                        </m:d>
                        <m:r>
                          <a:rPr lang="en-US" sz="2800" b="0" i="1" smtClean="0">
                            <a:latin typeface="Cambria Math" panose="02040503050406030204" pitchFamily="18" charset="0"/>
                          </a:rPr>
                          <m:t>𝑚</m:t>
                        </m:r>
                      </m:oMath>
                    </m:oMathPara>
                  </a14:m>
                  <a:endParaRPr lang="en-US" sz="2800" b="0" i="1" dirty="0">
                    <a:latin typeface="Cambria Math" panose="02040503050406030204" pitchFamily="18" charset="0"/>
                  </a:endParaRPr>
                </a:p>
                <a:p>
                  <a:r>
                    <a:rPr lang="en-US" sz="2800" b="0" dirty="0"/>
                    <a:t>	</a:t>
                  </a:r>
                  <a14:m>
                    <m:oMath xmlns:m="http://schemas.openxmlformats.org/officeDocument/2006/math">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𝑄</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𝑑</m:t>
                      </m:r>
                    </m:oMath>
                  </a14:m>
                  <a:endParaRPr lang="en-US" sz="2800" dirty="0"/>
                </a:p>
              </p:txBody>
            </p:sp>
          </mc:Choice>
          <mc:Fallback>
            <p:sp>
              <p:nvSpPr>
                <p:cNvPr id="16" name="TextBox 15">
                  <a:extLst>
                    <a:ext uri="{FF2B5EF4-FFF2-40B4-BE49-F238E27FC236}">
                      <a16:creationId xmlns:a16="http://schemas.microsoft.com/office/drawing/2014/main" id="{E88662A9-5F69-A24D-B3E7-43723912A36D}"/>
                    </a:ext>
                  </a:extLst>
                </p:cNvPr>
                <p:cNvSpPr txBox="1">
                  <a:spLocks noRot="1" noChangeAspect="1" noMove="1" noResize="1" noEditPoints="1" noAdjustHandles="1" noChangeArrowheads="1" noChangeShapeType="1" noTextEdit="1"/>
                </p:cNvSpPr>
                <p:nvPr/>
              </p:nvSpPr>
              <p:spPr>
                <a:xfrm>
                  <a:off x="6767859" y="4989807"/>
                  <a:ext cx="3985515" cy="954107"/>
                </a:xfrm>
                <a:prstGeom prst="rect">
                  <a:avLst/>
                </a:prstGeom>
                <a:blipFill>
                  <a:blip r:embed="rId8"/>
                  <a:stretch>
                    <a:fillRect b="-6579"/>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8019513-0168-7C42-A691-2E63DA5451B3}"/>
                  </a:ext>
                </a:extLst>
              </p:cNvPr>
              <p:cNvSpPr txBox="1"/>
              <p:nvPr/>
            </p:nvSpPr>
            <p:spPr>
              <a:xfrm>
                <a:off x="6211233" y="2955253"/>
                <a:ext cx="5098768" cy="12311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m:rPr>
                              <m:sty m:val="p"/>
                            </m:rPr>
                            <a:rPr lang="el-GR" sz="2800" i="1" smtClean="0">
                              <a:latin typeface="Cambria Math" panose="02040503050406030204" pitchFamily="18" charset="0"/>
                              <a:ea typeface="Cambria Math" panose="02040503050406030204" pitchFamily="18" charset="0"/>
                            </a:rPr>
                            <m:t>Χ</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 </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𝑑</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𝐴𝑚</m:t>
                              </m:r>
                            </m:e>
                          </m:d>
                        </m:e>
                        <m:sup>
                          <m:r>
                            <a:rPr lang="en-US" sz="2800" i="1">
                              <a:latin typeface="Cambria Math" panose="02040503050406030204" pitchFamily="18" charset="0"/>
                              <a:ea typeface="Cambria Math" panose="02040503050406030204" pitchFamily="18" charset="0"/>
                            </a:rPr>
                            <m:t>𝑇</m:t>
                          </m:r>
                        </m:sup>
                      </m:sSup>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𝑁</m:t>
                          </m:r>
                        </m:e>
                        <m:sup>
                          <m:r>
                            <a:rPr lang="en-US" sz="2800" i="1">
                              <a:latin typeface="Cambria Math" panose="02040503050406030204" pitchFamily="18" charset="0"/>
                              <a:ea typeface="Cambria Math" panose="02040503050406030204" pitchFamily="18" charset="0"/>
                            </a:rPr>
                            <m:t>−1</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𝑑</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𝐴𝑚</m:t>
                          </m:r>
                        </m:e>
                      </m:d>
                    </m:oMath>
                  </m:oMathPara>
                </a14:m>
                <a:endParaRPr lang="en-US" sz="2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𝑇</m:t>
                          </m:r>
                        </m:sup>
                      </m:sSup>
                      <m:sSup>
                        <m:sSupPr>
                          <m:ctrlPr>
                            <a:rPr lang="en-US" sz="2800" i="1">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𝑋</m:t>
                          </m:r>
                        </m:e>
                        <m:sup>
                          <m:r>
                            <a:rPr lang="en-US" sz="2800" i="1">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𝑥</m:t>
                      </m:r>
                    </m:oMath>
                  </m:oMathPara>
                </a14:m>
                <a:endParaRPr lang="en-US" sz="2800" dirty="0">
                  <a:ea typeface="Cambria Math" panose="02040503050406030204" pitchFamily="18" charset="0"/>
                </a:endParaRPr>
              </a:p>
              <a:p>
                <a:endParaRPr lang="en-US" dirty="0"/>
              </a:p>
            </p:txBody>
          </p:sp>
        </mc:Choice>
        <mc:Fallback>
          <p:sp>
            <p:nvSpPr>
              <p:cNvPr id="4" name="TextBox 3">
                <a:extLst>
                  <a:ext uri="{FF2B5EF4-FFF2-40B4-BE49-F238E27FC236}">
                    <a16:creationId xmlns:a16="http://schemas.microsoft.com/office/drawing/2014/main" id="{D8019513-0168-7C42-A691-2E63DA5451B3}"/>
                  </a:ext>
                </a:extLst>
              </p:cNvPr>
              <p:cNvSpPr txBox="1">
                <a:spLocks noRot="1" noChangeAspect="1" noMove="1" noResize="1" noEditPoints="1" noAdjustHandles="1" noChangeArrowheads="1" noChangeShapeType="1" noTextEdit="1"/>
              </p:cNvSpPr>
              <p:nvPr/>
            </p:nvSpPr>
            <p:spPr>
              <a:xfrm>
                <a:off x="6211233" y="2955253"/>
                <a:ext cx="5098768" cy="123110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926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14E4-E91A-2C46-966D-1979D49A8884}"/>
              </a:ext>
            </a:extLst>
          </p:cNvPr>
          <p:cNvSpPr>
            <a:spLocks noGrp="1"/>
          </p:cNvSpPr>
          <p:nvPr>
            <p:ph type="title"/>
          </p:nvPr>
        </p:nvSpPr>
        <p:spPr>
          <a:xfrm>
            <a:off x="838200" y="153194"/>
            <a:ext cx="10515600" cy="1325563"/>
          </a:xfrm>
        </p:spPr>
        <p:txBody>
          <a:bodyPr>
            <a:normAutofit/>
          </a:bodyPr>
          <a:lstStyle/>
          <a:p>
            <a:pPr algn="ctr"/>
            <a:r>
              <a:rPr lang="en-US" dirty="0"/>
              <a:t>HEALPix Structure</a:t>
            </a:r>
            <a:br>
              <a:rPr lang="en-US" dirty="0"/>
            </a:br>
            <a:r>
              <a:rPr lang="en-CA" sz="3300" b="1" dirty="0">
                <a:solidFill>
                  <a:srgbClr val="7030A0"/>
                </a:solidFill>
              </a:rPr>
              <a:t>H</a:t>
            </a:r>
            <a:r>
              <a:rPr lang="en-CA" sz="3300" dirty="0"/>
              <a:t>ierarchical </a:t>
            </a:r>
            <a:r>
              <a:rPr lang="en-CA" sz="3300" b="1" dirty="0">
                <a:solidFill>
                  <a:srgbClr val="7030A0"/>
                </a:solidFill>
              </a:rPr>
              <a:t>E</a:t>
            </a:r>
            <a:r>
              <a:rPr lang="en-CA" sz="3300" dirty="0"/>
              <a:t>qual </a:t>
            </a:r>
            <a:r>
              <a:rPr lang="en-CA" sz="3300" b="1" dirty="0">
                <a:solidFill>
                  <a:srgbClr val="7030A0"/>
                </a:solidFill>
              </a:rPr>
              <a:t>A</a:t>
            </a:r>
            <a:r>
              <a:rPr lang="en-CA" sz="3300" dirty="0"/>
              <a:t>rea </a:t>
            </a:r>
            <a:r>
              <a:rPr lang="en-CA" sz="3300" dirty="0" err="1"/>
              <a:t>iso</a:t>
            </a:r>
            <a:r>
              <a:rPr lang="en-CA" sz="3300" b="1" dirty="0" err="1">
                <a:solidFill>
                  <a:srgbClr val="7030A0"/>
                </a:solidFill>
              </a:rPr>
              <a:t>L</a:t>
            </a:r>
            <a:r>
              <a:rPr lang="en-CA" sz="3300" dirty="0" err="1"/>
              <a:t>atitude</a:t>
            </a:r>
            <a:r>
              <a:rPr lang="en-CA" sz="3300" dirty="0"/>
              <a:t> </a:t>
            </a:r>
            <a:r>
              <a:rPr lang="en-CA" sz="3300" b="1" dirty="0">
                <a:solidFill>
                  <a:srgbClr val="7030A0"/>
                </a:solidFill>
              </a:rPr>
              <a:t>Pix</a:t>
            </a:r>
            <a:r>
              <a:rPr lang="en-CA" sz="3300" dirty="0"/>
              <a:t>elization</a:t>
            </a:r>
            <a:endParaRPr lang="en-US" sz="3300" dirty="0"/>
          </a:p>
        </p:txBody>
      </p:sp>
      <p:pic>
        <p:nvPicPr>
          <p:cNvPr id="5" name="Content Placeholder 4">
            <a:extLst>
              <a:ext uri="{FF2B5EF4-FFF2-40B4-BE49-F238E27FC236}">
                <a16:creationId xmlns:a16="http://schemas.microsoft.com/office/drawing/2014/main" id="{9345B3EF-A7EE-FC48-9FA3-8355E4EF34A0}"/>
              </a:ext>
            </a:extLst>
          </p:cNvPr>
          <p:cNvPicPr>
            <a:picLocks noGrp="1" noChangeAspect="1"/>
          </p:cNvPicPr>
          <p:nvPr>
            <p:ph idx="1"/>
          </p:nvPr>
        </p:nvPicPr>
        <p:blipFill>
          <a:blip r:embed="rId3"/>
          <a:stretch>
            <a:fillRect/>
          </a:stretch>
        </p:blipFill>
        <p:spPr>
          <a:xfrm>
            <a:off x="838200" y="1690686"/>
            <a:ext cx="4790516" cy="4351338"/>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F53169F-B6F9-A84D-B04E-6EF79AC89A83}"/>
                  </a:ext>
                </a:extLst>
              </p:cNvPr>
              <p:cNvSpPr txBox="1"/>
              <p:nvPr/>
            </p:nvSpPr>
            <p:spPr>
              <a:xfrm>
                <a:off x="1628775" y="1414224"/>
                <a:ext cx="12733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𝑠𝑖𝑑𝑒</m:t>
                          </m:r>
                        </m:sub>
                      </m:sSub>
                      <m:r>
                        <a:rPr lang="en-US" i="1" dirty="0">
                          <a:latin typeface="Cambria Math" panose="02040503050406030204" pitchFamily="18" charset="0"/>
                        </a:rPr>
                        <m:t>= 1</m:t>
                      </m:r>
                    </m:oMath>
                  </m:oMathPara>
                </a14:m>
                <a:endParaRPr lang="en-US" dirty="0"/>
              </a:p>
            </p:txBody>
          </p:sp>
        </mc:Choice>
        <mc:Fallback xmlns="">
          <p:sp>
            <p:nvSpPr>
              <p:cNvPr id="9" name="TextBox 8">
                <a:extLst>
                  <a:ext uri="{FF2B5EF4-FFF2-40B4-BE49-F238E27FC236}">
                    <a16:creationId xmlns:a16="http://schemas.microsoft.com/office/drawing/2014/main" id="{2F53169F-B6F9-A84D-B04E-6EF79AC89A83}"/>
                  </a:ext>
                </a:extLst>
              </p:cNvPr>
              <p:cNvSpPr txBox="1">
                <a:spLocks noRot="1" noChangeAspect="1" noMove="1" noResize="1" noEditPoints="1" noAdjustHandles="1" noChangeArrowheads="1" noChangeShapeType="1" noTextEdit="1"/>
              </p:cNvSpPr>
              <p:nvPr/>
            </p:nvSpPr>
            <p:spPr>
              <a:xfrm>
                <a:off x="1628775" y="1414224"/>
                <a:ext cx="1273362"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76B8B2-A7A7-E84F-87E1-FA9BF5A76041}"/>
                  </a:ext>
                </a:extLst>
              </p:cNvPr>
              <p:cNvSpPr txBox="1"/>
              <p:nvPr/>
            </p:nvSpPr>
            <p:spPr>
              <a:xfrm>
                <a:off x="3814762" y="1400056"/>
                <a:ext cx="12733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𝑠𝑖𝑑𝑒</m:t>
                          </m:r>
                        </m:sub>
                      </m:sSub>
                      <m:r>
                        <a:rPr lang="en-US" i="1" dirty="0">
                          <a:latin typeface="Cambria Math" panose="02040503050406030204" pitchFamily="18" charset="0"/>
                        </a:rPr>
                        <m:t> = 2</m:t>
                      </m:r>
                    </m:oMath>
                  </m:oMathPara>
                </a14:m>
                <a:endParaRPr lang="en-US" dirty="0"/>
              </a:p>
            </p:txBody>
          </p:sp>
        </mc:Choice>
        <mc:Fallback xmlns="">
          <p:sp>
            <p:nvSpPr>
              <p:cNvPr id="10" name="TextBox 9">
                <a:extLst>
                  <a:ext uri="{FF2B5EF4-FFF2-40B4-BE49-F238E27FC236}">
                    <a16:creationId xmlns:a16="http://schemas.microsoft.com/office/drawing/2014/main" id="{2676B8B2-A7A7-E84F-87E1-FA9BF5A76041}"/>
                  </a:ext>
                </a:extLst>
              </p:cNvPr>
              <p:cNvSpPr txBox="1">
                <a:spLocks noRot="1" noChangeAspect="1" noMove="1" noResize="1" noEditPoints="1" noAdjustHandles="1" noChangeArrowheads="1" noChangeShapeType="1" noTextEdit="1"/>
              </p:cNvSpPr>
              <p:nvPr/>
            </p:nvSpPr>
            <p:spPr>
              <a:xfrm>
                <a:off x="3814762" y="1400056"/>
                <a:ext cx="1273362"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AEADA7-DB7D-1C48-9E68-0902D6A443AD}"/>
                  </a:ext>
                </a:extLst>
              </p:cNvPr>
              <p:cNvSpPr txBox="1"/>
              <p:nvPr/>
            </p:nvSpPr>
            <p:spPr>
              <a:xfrm>
                <a:off x="3814762" y="6042024"/>
                <a:ext cx="12220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𝑠𝑖𝑑𝑒</m:t>
                          </m:r>
                        </m:sub>
                      </m:sSub>
                      <m:r>
                        <a:rPr lang="en-US" i="1" dirty="0">
                          <a:latin typeface="Cambria Math" panose="02040503050406030204" pitchFamily="18" charset="0"/>
                        </a:rPr>
                        <m:t>= 4</m:t>
                      </m:r>
                    </m:oMath>
                  </m:oMathPara>
                </a14:m>
                <a:endParaRPr lang="en-US" dirty="0"/>
              </a:p>
            </p:txBody>
          </p:sp>
        </mc:Choice>
        <mc:Fallback xmlns="">
          <p:sp>
            <p:nvSpPr>
              <p:cNvPr id="11" name="TextBox 10">
                <a:extLst>
                  <a:ext uri="{FF2B5EF4-FFF2-40B4-BE49-F238E27FC236}">
                    <a16:creationId xmlns:a16="http://schemas.microsoft.com/office/drawing/2014/main" id="{89AEADA7-DB7D-1C48-9E68-0902D6A443AD}"/>
                  </a:ext>
                </a:extLst>
              </p:cNvPr>
              <p:cNvSpPr txBox="1">
                <a:spLocks noRot="1" noChangeAspect="1" noMove="1" noResize="1" noEditPoints="1" noAdjustHandles="1" noChangeArrowheads="1" noChangeShapeType="1" noTextEdit="1"/>
              </p:cNvSpPr>
              <p:nvPr/>
            </p:nvSpPr>
            <p:spPr>
              <a:xfrm>
                <a:off x="3814762" y="6042024"/>
                <a:ext cx="1222066"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CC8C56-EC7D-B84E-9EBC-962826F14C11}"/>
                  </a:ext>
                </a:extLst>
              </p:cNvPr>
              <p:cNvSpPr txBox="1"/>
              <p:nvPr/>
            </p:nvSpPr>
            <p:spPr>
              <a:xfrm>
                <a:off x="1628774" y="6040435"/>
                <a:ext cx="12220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𝑠𝑖𝑑𝑒</m:t>
                          </m:r>
                        </m:sub>
                      </m:sSub>
                      <m:r>
                        <a:rPr lang="en-US" i="1" dirty="0">
                          <a:latin typeface="Cambria Math" panose="02040503050406030204" pitchFamily="18" charset="0"/>
                        </a:rPr>
                        <m:t>= 8</m:t>
                      </m:r>
                    </m:oMath>
                  </m:oMathPara>
                </a14:m>
                <a:endParaRPr lang="en-US" dirty="0"/>
              </a:p>
            </p:txBody>
          </p:sp>
        </mc:Choice>
        <mc:Fallback xmlns="">
          <p:sp>
            <p:nvSpPr>
              <p:cNvPr id="12" name="TextBox 11">
                <a:extLst>
                  <a:ext uri="{FF2B5EF4-FFF2-40B4-BE49-F238E27FC236}">
                    <a16:creationId xmlns:a16="http://schemas.microsoft.com/office/drawing/2014/main" id="{5ECC8C56-EC7D-B84E-9EBC-962826F14C11}"/>
                  </a:ext>
                </a:extLst>
              </p:cNvPr>
              <p:cNvSpPr txBox="1">
                <a:spLocks noRot="1" noChangeAspect="1" noMove="1" noResize="1" noEditPoints="1" noAdjustHandles="1" noChangeArrowheads="1" noChangeShapeType="1" noTextEdit="1"/>
              </p:cNvSpPr>
              <p:nvPr/>
            </p:nvSpPr>
            <p:spPr>
              <a:xfrm>
                <a:off x="1628774" y="6040435"/>
                <a:ext cx="1222066" cy="369332"/>
              </a:xfrm>
              <a:prstGeom prst="rect">
                <a:avLst/>
              </a:prstGeom>
              <a:blipFill>
                <a:blip r:embed="rId7"/>
                <a:stretch>
                  <a:fillRect b="-13333"/>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93B92889-735D-3E49-9CD1-BCE4B70F057D}"/>
              </a:ext>
            </a:extLst>
          </p:cNvPr>
          <p:cNvGrpSpPr/>
          <p:nvPr/>
        </p:nvGrpSpPr>
        <p:grpSpPr>
          <a:xfrm>
            <a:off x="6096000" y="1478757"/>
            <a:ext cx="5725085" cy="2461333"/>
            <a:chOff x="6096000" y="1478757"/>
            <a:chExt cx="5725085" cy="2461333"/>
          </a:xfrm>
        </p:grpSpPr>
        <p:pic>
          <p:nvPicPr>
            <p:cNvPr id="8" name="Picture 7">
              <a:extLst>
                <a:ext uri="{FF2B5EF4-FFF2-40B4-BE49-F238E27FC236}">
                  <a16:creationId xmlns:a16="http://schemas.microsoft.com/office/drawing/2014/main" id="{002BF2A4-CF19-E94B-9025-268E875727EF}"/>
                </a:ext>
              </a:extLst>
            </p:cNvPr>
            <p:cNvPicPr>
              <a:picLocks noChangeAspect="1"/>
            </p:cNvPicPr>
            <p:nvPr/>
          </p:nvPicPr>
          <p:blipFill>
            <a:blip r:embed="rId8"/>
            <a:stretch>
              <a:fillRect/>
            </a:stretch>
          </p:blipFill>
          <p:spPr>
            <a:xfrm>
              <a:off x="6096000" y="1478757"/>
              <a:ext cx="5725085" cy="2092001"/>
            </a:xfrm>
            <a:prstGeom prst="rect">
              <a:avLst/>
            </a:prstGeom>
          </p:spPr>
        </p:pic>
        <p:sp>
          <p:nvSpPr>
            <p:cNvPr id="13" name="TextBox 12">
              <a:extLst>
                <a:ext uri="{FF2B5EF4-FFF2-40B4-BE49-F238E27FC236}">
                  <a16:creationId xmlns:a16="http://schemas.microsoft.com/office/drawing/2014/main" id="{6FF6ED5E-E226-BE40-A3DB-0CC7757B4E5C}"/>
                </a:ext>
              </a:extLst>
            </p:cNvPr>
            <p:cNvSpPr txBox="1"/>
            <p:nvPr/>
          </p:nvSpPr>
          <p:spPr>
            <a:xfrm>
              <a:off x="8446222" y="3570758"/>
              <a:ext cx="1024639" cy="369332"/>
            </a:xfrm>
            <a:prstGeom prst="rect">
              <a:avLst/>
            </a:prstGeom>
            <a:noFill/>
          </p:spPr>
          <p:txBody>
            <a:bodyPr wrap="none" rtlCol="0">
              <a:spAutoFit/>
            </a:bodyPr>
            <a:lstStyle/>
            <a:p>
              <a:r>
                <a:rPr lang="en-US" dirty="0" err="1"/>
                <a:t>nside</a:t>
              </a:r>
              <a:r>
                <a:rPr lang="en-US" dirty="0"/>
                <a:t> = 2</a:t>
              </a:r>
            </a:p>
          </p:txBody>
        </p:sp>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07125974-717C-D642-96AF-AAFB6CABFC99}"/>
                    </a:ext>
                  </a:extLst>
                </p14:cNvPr>
                <p14:cNvContentPartPr/>
                <p14:nvPr/>
              </p14:nvContentPartPr>
              <p14:xfrm>
                <a:off x="7319240" y="3584520"/>
                <a:ext cx="360" cy="360"/>
              </p14:xfrm>
            </p:contentPart>
          </mc:Choice>
          <mc:Fallback xmlns="">
            <p:pic>
              <p:nvPicPr>
                <p:cNvPr id="20" name="Ink 19">
                  <a:extLst>
                    <a:ext uri="{FF2B5EF4-FFF2-40B4-BE49-F238E27FC236}">
                      <a16:creationId xmlns:a16="http://schemas.microsoft.com/office/drawing/2014/main" id="{07125974-717C-D642-96AF-AAFB6CABFC99}"/>
                    </a:ext>
                  </a:extLst>
                </p:cNvPr>
                <p:cNvPicPr/>
                <p:nvPr/>
              </p:nvPicPr>
              <p:blipFill>
                <a:blip r:embed="rId10"/>
                <a:stretch>
                  <a:fillRect/>
                </a:stretch>
              </p:blipFill>
              <p:spPr>
                <a:xfrm>
                  <a:off x="7256240" y="35215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F7A28CC9-D8B5-3348-BF12-ABAD0FB77111}"/>
                    </a:ext>
                  </a:extLst>
                </p14:cNvPr>
                <p14:cNvContentPartPr/>
                <p14:nvPr/>
              </p14:nvContentPartPr>
              <p14:xfrm>
                <a:off x="8569160" y="3528720"/>
                <a:ext cx="360" cy="360"/>
              </p14:xfrm>
            </p:contentPart>
          </mc:Choice>
          <mc:Fallback xmlns="">
            <p:pic>
              <p:nvPicPr>
                <p:cNvPr id="21" name="Ink 20">
                  <a:extLst>
                    <a:ext uri="{FF2B5EF4-FFF2-40B4-BE49-F238E27FC236}">
                      <a16:creationId xmlns:a16="http://schemas.microsoft.com/office/drawing/2014/main" id="{F7A28CC9-D8B5-3348-BF12-ABAD0FB77111}"/>
                    </a:ext>
                  </a:extLst>
                </p:cNvPr>
                <p:cNvPicPr/>
                <p:nvPr/>
              </p:nvPicPr>
              <p:blipFill>
                <a:blip r:embed="rId10"/>
                <a:stretch>
                  <a:fillRect/>
                </a:stretch>
              </p:blipFill>
              <p:spPr>
                <a:xfrm>
                  <a:off x="8506160" y="34657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3B8A5470-0137-0A46-B383-03351E4D1E2F}"/>
                    </a:ext>
                  </a:extLst>
                </p14:cNvPr>
                <p14:cNvContentPartPr/>
                <p14:nvPr/>
              </p14:nvContentPartPr>
              <p14:xfrm>
                <a:off x="9815480" y="3571200"/>
                <a:ext cx="360" cy="360"/>
              </p14:xfrm>
            </p:contentPart>
          </mc:Choice>
          <mc:Fallback xmlns="">
            <p:pic>
              <p:nvPicPr>
                <p:cNvPr id="22" name="Ink 21">
                  <a:extLst>
                    <a:ext uri="{FF2B5EF4-FFF2-40B4-BE49-F238E27FC236}">
                      <a16:creationId xmlns:a16="http://schemas.microsoft.com/office/drawing/2014/main" id="{3B8A5470-0137-0A46-B383-03351E4D1E2F}"/>
                    </a:ext>
                  </a:extLst>
                </p:cNvPr>
                <p:cNvPicPr/>
                <p:nvPr/>
              </p:nvPicPr>
              <p:blipFill>
                <a:blip r:embed="rId10"/>
                <a:stretch>
                  <a:fillRect/>
                </a:stretch>
              </p:blipFill>
              <p:spPr>
                <a:xfrm>
                  <a:off x="9752840" y="3508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B4E9E318-64C7-6642-B1E8-CE41DFA48324}"/>
                    </a:ext>
                  </a:extLst>
                </p14:cNvPr>
                <p14:cNvContentPartPr/>
                <p14:nvPr/>
              </p14:nvContentPartPr>
              <p14:xfrm>
                <a:off x="10979720" y="3581280"/>
                <a:ext cx="360" cy="360"/>
              </p14:xfrm>
            </p:contentPart>
          </mc:Choice>
          <mc:Fallback xmlns="">
            <p:pic>
              <p:nvPicPr>
                <p:cNvPr id="23" name="Ink 22">
                  <a:extLst>
                    <a:ext uri="{FF2B5EF4-FFF2-40B4-BE49-F238E27FC236}">
                      <a16:creationId xmlns:a16="http://schemas.microsoft.com/office/drawing/2014/main" id="{B4E9E318-64C7-6642-B1E8-CE41DFA48324}"/>
                    </a:ext>
                  </a:extLst>
                </p:cNvPr>
                <p:cNvPicPr/>
                <p:nvPr/>
              </p:nvPicPr>
              <p:blipFill>
                <a:blip r:embed="rId10"/>
                <a:stretch>
                  <a:fillRect/>
                </a:stretch>
              </p:blipFill>
              <p:spPr>
                <a:xfrm>
                  <a:off x="10916720" y="3518280"/>
                  <a:ext cx="126000" cy="126000"/>
                </a:xfrm>
                <a:prstGeom prst="rect">
                  <a:avLst/>
                </a:prstGeom>
              </p:spPr>
            </p:pic>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49E1C0A-F690-2E48-88A1-D5DC1A0E0838}"/>
                  </a:ext>
                </a:extLst>
              </p:cNvPr>
              <p:cNvSpPr txBox="1"/>
              <p:nvPr/>
            </p:nvSpPr>
            <p:spPr>
              <a:xfrm>
                <a:off x="7414175" y="4462430"/>
                <a:ext cx="3088731" cy="2031325"/>
              </a:xfrm>
              <a:prstGeom prst="rect">
                <a:avLst/>
              </a:prstGeom>
              <a:noFill/>
            </p:spPr>
            <p:txBody>
              <a:bodyPr wrap="none" rtlCol="0">
                <a:spAutoFit/>
              </a:bodyPr>
              <a:lstStyle/>
              <a:p>
                <a:r>
                  <a:rPr lang="en-US" dirty="0"/>
                  <a:t>Pixel Rings: </a:t>
                </a:r>
                <a14:m>
                  <m:oMath xmlns:m="http://schemas.openxmlformats.org/officeDocument/2006/math">
                    <m:r>
                      <a:rPr lang="en-US" b="0" i="1" smtClean="0">
                        <a:latin typeface="Cambria Math" panose="02040503050406030204" pitchFamily="18" charset="0"/>
                      </a:rPr>
                      <m:t>4 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𝑠𝑖𝑑𝑒</m:t>
                        </m:r>
                      </m:sub>
                    </m:sSub>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r>
                  <a:rPr lang="en-US" dirty="0"/>
                  <a:t>Pixels along equator: </a:t>
                </a:r>
                <a14:m>
                  <m:oMath xmlns:m="http://schemas.openxmlformats.org/officeDocument/2006/math">
                    <m:r>
                      <a:rPr lang="en-US" b="0" i="1" smtClean="0">
                        <a:latin typeface="Cambria Math" panose="02040503050406030204" pitchFamily="18" charset="0"/>
                      </a:rPr>
                      <m:t>4 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𝑠𝑖𝑑𝑒</m:t>
                        </m:r>
                      </m:sub>
                    </m:sSub>
                  </m:oMath>
                </a14:m>
                <a:endParaRPr lang="en-US" dirty="0"/>
              </a:p>
              <a:p>
                <a:endParaRPr lang="en-US" dirty="0"/>
              </a:p>
              <a:p>
                <a:r>
                  <a:rPr lang="en-US" dirty="0"/>
                  <a:t>Spherical Coordinates: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 ≤2</m:t>
                      </m:r>
                      <m:r>
                        <a:rPr lang="en-US" b="0" i="1" smtClean="0">
                          <a:latin typeface="Cambria Math" panose="02040503050406030204" pitchFamily="18" charset="0"/>
                          <a:ea typeface="Cambria Math" panose="02040503050406030204" pitchFamily="18" charset="0"/>
                        </a:rPr>
                        <m:t>𝜋</m:t>
                      </m:r>
                    </m:oMath>
                  </m:oMathPara>
                </a14:m>
                <a:endParaRPr lang="en-US" b="0" dirty="0">
                  <a:ea typeface="Cambria Math" panose="02040503050406030204" pitchFamily="18" charset="0"/>
                </a:endParaRPr>
              </a:p>
              <a:p>
                <a:endParaRPr lang="en-US" dirty="0"/>
              </a:p>
            </p:txBody>
          </p:sp>
        </mc:Choice>
        <mc:Fallback xmlns="">
          <p:sp>
            <p:nvSpPr>
              <p:cNvPr id="25" name="TextBox 24">
                <a:extLst>
                  <a:ext uri="{FF2B5EF4-FFF2-40B4-BE49-F238E27FC236}">
                    <a16:creationId xmlns:a16="http://schemas.microsoft.com/office/drawing/2014/main" id="{149E1C0A-F690-2E48-88A1-D5DC1A0E0838}"/>
                  </a:ext>
                </a:extLst>
              </p:cNvPr>
              <p:cNvSpPr txBox="1">
                <a:spLocks noRot="1" noChangeAspect="1" noMove="1" noResize="1" noEditPoints="1" noAdjustHandles="1" noChangeArrowheads="1" noChangeShapeType="1" noTextEdit="1"/>
              </p:cNvSpPr>
              <p:nvPr/>
            </p:nvSpPr>
            <p:spPr>
              <a:xfrm>
                <a:off x="7414175" y="4462430"/>
                <a:ext cx="3088731" cy="2031325"/>
              </a:xfrm>
              <a:prstGeom prst="rect">
                <a:avLst/>
              </a:prstGeom>
              <a:blipFill>
                <a:blip r:embed="rId14"/>
                <a:stretch>
                  <a:fillRect l="-1639" t="-621"/>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AA95BAF6-19A0-E745-AA64-A1394D8B9BC7}"/>
              </a:ext>
            </a:extLst>
          </p:cNvPr>
          <p:cNvGrpSpPr/>
          <p:nvPr/>
        </p:nvGrpSpPr>
        <p:grpSpPr>
          <a:xfrm>
            <a:off x="1929008" y="1989117"/>
            <a:ext cx="2361156" cy="2720669"/>
            <a:chOff x="1929008" y="1989117"/>
            <a:chExt cx="2361156" cy="2720669"/>
          </a:xfrm>
        </p:grpSpPr>
        <p:sp>
          <p:nvSpPr>
            <p:cNvPr id="7" name="Freeform 6">
              <a:extLst>
                <a:ext uri="{FF2B5EF4-FFF2-40B4-BE49-F238E27FC236}">
                  <a16:creationId xmlns:a16="http://schemas.microsoft.com/office/drawing/2014/main" id="{9DEF3B89-28E8-D042-A573-E7E9E03773E6}"/>
                </a:ext>
              </a:extLst>
            </p:cNvPr>
            <p:cNvSpPr/>
            <p:nvPr/>
          </p:nvSpPr>
          <p:spPr>
            <a:xfrm>
              <a:off x="1929740" y="1989117"/>
              <a:ext cx="231569" cy="617517"/>
            </a:xfrm>
            <a:custGeom>
              <a:avLst/>
              <a:gdLst>
                <a:gd name="connsiteX0" fmla="*/ 0 w 231569"/>
                <a:gd name="connsiteY0" fmla="*/ 617517 h 617517"/>
                <a:gd name="connsiteX1" fmla="*/ 112816 w 231569"/>
                <a:gd name="connsiteY1" fmla="*/ 231569 h 617517"/>
                <a:gd name="connsiteX2" fmla="*/ 231569 w 231569"/>
                <a:gd name="connsiteY2" fmla="*/ 0 h 617517"/>
              </a:gdLst>
              <a:ahLst/>
              <a:cxnLst>
                <a:cxn ang="0">
                  <a:pos x="connsiteX0" y="connsiteY0"/>
                </a:cxn>
                <a:cxn ang="0">
                  <a:pos x="connsiteX1" y="connsiteY1"/>
                </a:cxn>
                <a:cxn ang="0">
                  <a:pos x="connsiteX2" y="connsiteY2"/>
                </a:cxn>
              </a:cxnLst>
              <a:rect l="l" t="t" r="r" b="b"/>
              <a:pathLst>
                <a:path w="231569" h="617517">
                  <a:moveTo>
                    <a:pt x="0" y="617517"/>
                  </a:moveTo>
                  <a:cubicBezTo>
                    <a:pt x="37110" y="476002"/>
                    <a:pt x="74221" y="334488"/>
                    <a:pt x="112816" y="231569"/>
                  </a:cubicBezTo>
                  <a:cubicBezTo>
                    <a:pt x="151411" y="128650"/>
                    <a:pt x="191490" y="64325"/>
                    <a:pt x="231569" y="0"/>
                  </a:cubicBezTo>
                </a:path>
              </a:pathLst>
            </a:custGeom>
            <a:noFill/>
            <a:ln w="25400" cap="rnd">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E8FAA5AB-75C1-E94F-91E3-CBC9D333A760}"/>
                </a:ext>
              </a:extLst>
            </p:cNvPr>
            <p:cNvSpPr/>
            <p:nvPr/>
          </p:nvSpPr>
          <p:spPr>
            <a:xfrm>
              <a:off x="4058433" y="1991638"/>
              <a:ext cx="231731" cy="626302"/>
            </a:xfrm>
            <a:custGeom>
              <a:avLst/>
              <a:gdLst>
                <a:gd name="connsiteX0" fmla="*/ 0 w 231731"/>
                <a:gd name="connsiteY0" fmla="*/ 626302 h 626302"/>
                <a:gd name="connsiteX1" fmla="*/ 106471 w 231731"/>
                <a:gd name="connsiteY1" fmla="*/ 256784 h 626302"/>
                <a:gd name="connsiteX2" fmla="*/ 231731 w 231731"/>
                <a:gd name="connsiteY2" fmla="*/ 0 h 626302"/>
              </a:gdLst>
              <a:ahLst/>
              <a:cxnLst>
                <a:cxn ang="0">
                  <a:pos x="connsiteX0" y="connsiteY0"/>
                </a:cxn>
                <a:cxn ang="0">
                  <a:pos x="connsiteX1" y="connsiteY1"/>
                </a:cxn>
                <a:cxn ang="0">
                  <a:pos x="connsiteX2" y="connsiteY2"/>
                </a:cxn>
              </a:cxnLst>
              <a:rect l="l" t="t" r="r" b="b"/>
              <a:pathLst>
                <a:path w="231731" h="626302">
                  <a:moveTo>
                    <a:pt x="0" y="626302"/>
                  </a:moveTo>
                  <a:cubicBezTo>
                    <a:pt x="33924" y="493735"/>
                    <a:pt x="67849" y="361168"/>
                    <a:pt x="106471" y="256784"/>
                  </a:cubicBezTo>
                  <a:cubicBezTo>
                    <a:pt x="145093" y="152400"/>
                    <a:pt x="191021" y="32359"/>
                    <a:pt x="231731" y="0"/>
                  </a:cubicBezTo>
                </a:path>
              </a:pathLst>
            </a:custGeom>
            <a:noFill/>
            <a:ln w="25400" cap="rnd">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F27D1437-9E49-174C-9A2D-3CEB019FE313}"/>
                </a:ext>
              </a:extLst>
            </p:cNvPr>
            <p:cNvSpPr/>
            <p:nvPr/>
          </p:nvSpPr>
          <p:spPr>
            <a:xfrm>
              <a:off x="1929008" y="4077222"/>
              <a:ext cx="225469" cy="632564"/>
            </a:xfrm>
            <a:custGeom>
              <a:avLst/>
              <a:gdLst>
                <a:gd name="connsiteX0" fmla="*/ 0 w 225469"/>
                <a:gd name="connsiteY0" fmla="*/ 632564 h 632564"/>
                <a:gd name="connsiteX1" fmla="*/ 68893 w 225469"/>
                <a:gd name="connsiteY1" fmla="*/ 356992 h 632564"/>
                <a:gd name="connsiteX2" fmla="*/ 156576 w 225469"/>
                <a:gd name="connsiteY2" fmla="*/ 125260 h 632564"/>
                <a:gd name="connsiteX3" fmla="*/ 225469 w 225469"/>
                <a:gd name="connsiteY3" fmla="*/ 0 h 632564"/>
              </a:gdLst>
              <a:ahLst/>
              <a:cxnLst>
                <a:cxn ang="0">
                  <a:pos x="connsiteX0" y="connsiteY0"/>
                </a:cxn>
                <a:cxn ang="0">
                  <a:pos x="connsiteX1" y="connsiteY1"/>
                </a:cxn>
                <a:cxn ang="0">
                  <a:pos x="connsiteX2" y="connsiteY2"/>
                </a:cxn>
                <a:cxn ang="0">
                  <a:pos x="connsiteX3" y="connsiteY3"/>
                </a:cxn>
              </a:cxnLst>
              <a:rect l="l" t="t" r="r" b="b"/>
              <a:pathLst>
                <a:path w="225469" h="632564">
                  <a:moveTo>
                    <a:pt x="0" y="632564"/>
                  </a:moveTo>
                  <a:cubicBezTo>
                    <a:pt x="21398" y="537053"/>
                    <a:pt x="42797" y="441543"/>
                    <a:pt x="68893" y="356992"/>
                  </a:cubicBezTo>
                  <a:cubicBezTo>
                    <a:pt x="94989" y="272441"/>
                    <a:pt x="130480" y="184759"/>
                    <a:pt x="156576" y="125260"/>
                  </a:cubicBezTo>
                  <a:cubicBezTo>
                    <a:pt x="182672" y="65761"/>
                    <a:pt x="204070" y="32880"/>
                    <a:pt x="225469" y="0"/>
                  </a:cubicBezTo>
                </a:path>
              </a:pathLst>
            </a:custGeom>
            <a:noFill/>
            <a:ln w="25400" cap="rnd">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6BC5A46C-264D-FD46-BF4E-43A1B6323678}"/>
                </a:ext>
              </a:extLst>
            </p:cNvPr>
            <p:cNvSpPr/>
            <p:nvPr/>
          </p:nvSpPr>
          <p:spPr>
            <a:xfrm>
              <a:off x="4058433" y="4083485"/>
              <a:ext cx="231731" cy="626301"/>
            </a:xfrm>
            <a:custGeom>
              <a:avLst/>
              <a:gdLst>
                <a:gd name="connsiteX0" fmla="*/ 0 w 231731"/>
                <a:gd name="connsiteY0" fmla="*/ 626301 h 626301"/>
                <a:gd name="connsiteX1" fmla="*/ 106471 w 231731"/>
                <a:gd name="connsiteY1" fmla="*/ 263047 h 626301"/>
                <a:gd name="connsiteX2" fmla="*/ 231731 w 231731"/>
                <a:gd name="connsiteY2" fmla="*/ 0 h 626301"/>
              </a:gdLst>
              <a:ahLst/>
              <a:cxnLst>
                <a:cxn ang="0">
                  <a:pos x="connsiteX0" y="connsiteY0"/>
                </a:cxn>
                <a:cxn ang="0">
                  <a:pos x="connsiteX1" y="connsiteY1"/>
                </a:cxn>
                <a:cxn ang="0">
                  <a:pos x="connsiteX2" y="connsiteY2"/>
                </a:cxn>
              </a:cxnLst>
              <a:rect l="l" t="t" r="r" b="b"/>
              <a:pathLst>
                <a:path w="231731" h="626301">
                  <a:moveTo>
                    <a:pt x="0" y="626301"/>
                  </a:moveTo>
                  <a:cubicBezTo>
                    <a:pt x="33924" y="496866"/>
                    <a:pt x="67849" y="367431"/>
                    <a:pt x="106471" y="263047"/>
                  </a:cubicBezTo>
                  <a:cubicBezTo>
                    <a:pt x="145093" y="158663"/>
                    <a:pt x="188412" y="79331"/>
                    <a:pt x="231731" y="0"/>
                  </a:cubicBezTo>
                </a:path>
              </a:pathLst>
            </a:custGeom>
            <a:noFill/>
            <a:ln w="25400" cap="rnd">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9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2344F7-259D-0746-A877-99D458661D76}"/>
              </a:ext>
            </a:extLst>
          </p:cNvPr>
          <p:cNvPicPr>
            <a:picLocks noChangeAspect="1"/>
          </p:cNvPicPr>
          <p:nvPr/>
        </p:nvPicPr>
        <p:blipFill>
          <a:blip r:embed="rId3"/>
          <a:stretch>
            <a:fillRect/>
          </a:stretch>
        </p:blipFill>
        <p:spPr>
          <a:xfrm>
            <a:off x="5130629" y="0"/>
            <a:ext cx="6557493" cy="6858000"/>
          </a:xfrm>
          <a:prstGeom prst="rect">
            <a:avLst/>
          </a:prstGeom>
        </p:spPr>
      </p:pic>
      <p:pic>
        <p:nvPicPr>
          <p:cNvPr id="10" name="Picture 9">
            <a:extLst>
              <a:ext uri="{FF2B5EF4-FFF2-40B4-BE49-F238E27FC236}">
                <a16:creationId xmlns:a16="http://schemas.microsoft.com/office/drawing/2014/main" id="{72C6D672-4042-B641-97D1-28892850B112}"/>
              </a:ext>
            </a:extLst>
          </p:cNvPr>
          <p:cNvPicPr>
            <a:picLocks noChangeAspect="1"/>
          </p:cNvPicPr>
          <p:nvPr/>
        </p:nvPicPr>
        <p:blipFill>
          <a:blip r:embed="rId4"/>
          <a:stretch>
            <a:fillRect/>
          </a:stretch>
        </p:blipFill>
        <p:spPr>
          <a:xfrm>
            <a:off x="5130629" y="0"/>
            <a:ext cx="6557493" cy="6858000"/>
          </a:xfrm>
          <a:prstGeom prst="rect">
            <a:avLst/>
          </a:prstGeom>
        </p:spPr>
      </p:pic>
      <p:pic>
        <p:nvPicPr>
          <p:cNvPr id="5" name="Content Placeholder 4" hidden="1">
            <a:extLst>
              <a:ext uri="{FF2B5EF4-FFF2-40B4-BE49-F238E27FC236}">
                <a16:creationId xmlns:a16="http://schemas.microsoft.com/office/drawing/2014/main" id="{A4234E43-B67A-9F42-AA40-7304FF2B0008}"/>
              </a:ext>
            </a:extLst>
          </p:cNvPr>
          <p:cNvPicPr>
            <a:picLocks noGrp="1" noChangeAspect="1"/>
          </p:cNvPicPr>
          <p:nvPr>
            <p:ph idx="1"/>
          </p:nvPr>
        </p:nvPicPr>
        <p:blipFill>
          <a:blip r:embed="rId5"/>
          <a:stretch>
            <a:fillRect/>
          </a:stretch>
        </p:blipFill>
        <p:spPr>
          <a:xfrm>
            <a:off x="2194588" y="1690688"/>
            <a:ext cx="7802824" cy="4351338"/>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70C8E5-E28D-7643-9073-1646DC9F6955}"/>
                  </a:ext>
                </a:extLst>
              </p:cNvPr>
              <p:cNvSpPr txBox="1"/>
              <p:nvPr/>
            </p:nvSpPr>
            <p:spPr>
              <a:xfrm>
                <a:off x="648929" y="2720313"/>
                <a:ext cx="4024500" cy="2894575"/>
              </a:xfrm>
              <a:prstGeom prst="rect">
                <a:avLst/>
              </a:prstGeom>
              <a:noFill/>
            </p:spPr>
            <p:txBody>
              <a:bodyPr wrap="none" rtlCol="0">
                <a:spAutoFit/>
              </a:bodyPr>
              <a:lstStyle/>
              <a:p>
                <a:pPr>
                  <a:spcAft>
                    <a:spcPts val="600"/>
                  </a:spcAft>
                </a:pPr>
                <a:r>
                  <a:rPr lang="en-US" sz="3000" dirty="0"/>
                  <a:t>Q = </a:t>
                </a:r>
                <a14:m>
                  <m:oMath xmlns:m="http://schemas.openxmlformats.org/officeDocument/2006/math">
                    <m:d>
                      <m:dPr>
                        <m:begChr m:val="["/>
                        <m:endChr m:val="]"/>
                        <m:ctrlPr>
                          <a:rPr lang="en-US" sz="3000" i="1" smtClean="0">
                            <a:latin typeface="Cambria Math" panose="02040503050406030204" pitchFamily="18" charset="0"/>
                          </a:rPr>
                        </m:ctrlPr>
                      </m:dPr>
                      <m:e>
                        <m:m>
                          <m:mPr>
                            <m:mcs>
                              <m:mc>
                                <m:mcPr>
                                  <m:count m:val="2"/>
                                  <m:mcJc m:val="center"/>
                                </m:mcPr>
                              </m:mc>
                            </m:mcs>
                            <m:ctrlPr>
                              <a:rPr lang="en-US" sz="3000" i="1" smtClean="0">
                                <a:latin typeface="Cambria Math" panose="02040503050406030204" pitchFamily="18" charset="0"/>
                              </a:rPr>
                            </m:ctrlPr>
                          </m:mPr>
                          <m:mr>
                            <m:e>
                              <m:m>
                                <m:mPr>
                                  <m:mcs>
                                    <m:mc>
                                      <m:mcPr>
                                        <m:count m:val="2"/>
                                        <m:mcJc m:val="center"/>
                                      </m:mcPr>
                                    </m:mc>
                                  </m:mcs>
                                  <m:ctrlPr>
                                    <a:rPr lang="en-US" sz="3000" i="1" smtClean="0">
                                      <a:latin typeface="Cambria Math" panose="02040503050406030204" pitchFamily="18" charset="0"/>
                                    </a:rPr>
                                  </m:ctrlPr>
                                </m:mPr>
                                <m:mr>
                                  <m:e>
                                    <m:f>
                                      <m:fPr>
                                        <m:ctrlPr>
                                          <a:rPr lang="en-US" sz="3000" i="1" smtClean="0">
                                            <a:latin typeface="Cambria Math" panose="02040503050406030204" pitchFamily="18" charset="0"/>
                                          </a:rPr>
                                        </m:ctrlPr>
                                      </m:fPr>
                                      <m:num>
                                        <m:r>
                                          <a:rPr lang="en-US" sz="3000" b="0" i="1" smtClean="0">
                                            <a:latin typeface="Cambria Math" panose="02040503050406030204" pitchFamily="18" charset="0"/>
                                          </a:rPr>
                                          <m:t>1</m:t>
                                        </m:r>
                                      </m:num>
                                      <m:den>
                                        <m:sSubSup>
                                          <m:sSubSupPr>
                                            <m:ctrlPr>
                                              <a:rPr lang="en-US" sz="3000" i="1" smtClean="0">
                                                <a:latin typeface="Cambria Math" panose="02040503050406030204" pitchFamily="18" charset="0"/>
                                              </a:rPr>
                                            </m:ctrlPr>
                                          </m:sSubSupPr>
                                          <m:e>
                                            <m:r>
                                              <a:rPr lang="en-US" sz="3000" i="1" smtClean="0">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2</m:t>
                                            </m:r>
                                          </m:sup>
                                        </m:sSubSup>
                                      </m:den>
                                    </m:f>
                                  </m:e>
                                  <m:e>
                                    <m:r>
                                      <a:rPr lang="en-US" sz="3000" b="0" i="1" smtClean="0">
                                        <a:latin typeface="Cambria Math" panose="02040503050406030204" pitchFamily="18" charset="0"/>
                                      </a:rPr>
                                      <m:t>0</m:t>
                                    </m:r>
                                  </m:e>
                                </m:mr>
                                <m:mr>
                                  <m:e>
                                    <m:r>
                                      <a:rPr lang="en-US" sz="3000" b="0" i="1" smtClean="0">
                                        <a:latin typeface="Cambria Math" panose="02040503050406030204" pitchFamily="18" charset="0"/>
                                      </a:rPr>
                                      <m:t>0</m:t>
                                    </m:r>
                                  </m:e>
                                  <m:e>
                                    <m:f>
                                      <m:fPr>
                                        <m:ctrlPr>
                                          <a:rPr lang="en-US" sz="3000" i="1">
                                            <a:latin typeface="Cambria Math" panose="02040503050406030204" pitchFamily="18" charset="0"/>
                                          </a:rPr>
                                        </m:ctrlPr>
                                      </m:fPr>
                                      <m:num>
                                        <m:r>
                                          <a:rPr lang="en-US" sz="3000" i="1">
                                            <a:latin typeface="Cambria Math" panose="02040503050406030204" pitchFamily="18" charset="0"/>
                                          </a:rPr>
                                          <m:t>1</m:t>
                                        </m:r>
                                      </m:num>
                                      <m:den>
                                        <m:sSubSup>
                                          <m:sSubSupPr>
                                            <m:ctrlPr>
                                              <a:rPr lang="en-US" sz="3000" i="1">
                                                <a:latin typeface="Cambria Math" panose="02040503050406030204" pitchFamily="18" charset="0"/>
                                              </a:rPr>
                                            </m:ctrlPr>
                                          </m:sSubSup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2</m:t>
                                            </m:r>
                                          </m:sub>
                                          <m:sup>
                                            <m:r>
                                              <a:rPr lang="en-US" sz="3000" i="1">
                                                <a:latin typeface="Cambria Math" panose="02040503050406030204" pitchFamily="18" charset="0"/>
                                              </a:rPr>
                                              <m:t>2</m:t>
                                            </m:r>
                                          </m:sup>
                                        </m:sSubSup>
                                      </m:den>
                                    </m:f>
                                  </m:e>
                                </m:mr>
                              </m:m>
                            </m:e>
                            <m:e>
                              <m:m>
                                <m:mPr>
                                  <m:mcs>
                                    <m:mc>
                                      <m:mcPr>
                                        <m:count m:val="2"/>
                                        <m:mcJc m:val="center"/>
                                      </m:mcPr>
                                    </m:mc>
                                  </m:mcs>
                                  <m:ctrlPr>
                                    <a:rPr lang="en-US" sz="3000" i="1" smtClean="0">
                                      <a:latin typeface="Cambria Math" panose="02040503050406030204" pitchFamily="18" charset="0"/>
                                    </a:rPr>
                                  </m:ctrlPr>
                                </m:mPr>
                                <m:mr>
                                  <m:e>
                                    <m:r>
                                      <m:rPr>
                                        <m:brk m:alnAt="7"/>
                                      </m:rPr>
                                      <a:rPr lang="en-US" sz="3000" i="1" smtClean="0">
                                        <a:latin typeface="Cambria Math" panose="02040503050406030204" pitchFamily="18" charset="0"/>
                                      </a:rPr>
                                      <m:t>⋯</m:t>
                                    </m:r>
                                  </m:e>
                                  <m:e/>
                                </m:mr>
                                <m:mr>
                                  <m:e/>
                                  <m:e/>
                                </m:mr>
                              </m:m>
                            </m:e>
                          </m:mr>
                          <m:mr>
                            <m:e>
                              <m:m>
                                <m:mPr>
                                  <m:mcs>
                                    <m:mc>
                                      <m:mcPr>
                                        <m:count m:val="2"/>
                                        <m:mcJc m:val="center"/>
                                      </m:mcPr>
                                    </m:mc>
                                  </m:mcs>
                                  <m:ctrlPr>
                                    <a:rPr lang="en-US" sz="3000" i="1" smtClean="0">
                                      <a:latin typeface="Cambria Math" panose="02040503050406030204" pitchFamily="18" charset="0"/>
                                    </a:rPr>
                                  </m:ctrlPr>
                                </m:mPr>
                                <m:mr>
                                  <m:e>
                                    <m:r>
                                      <m:rPr>
                                        <m:brk m:alnAt="7"/>
                                      </m:rPr>
                                      <a:rPr lang="en-US" sz="3000" i="1" smtClean="0">
                                        <a:latin typeface="Cambria Math" panose="02040503050406030204" pitchFamily="18" charset="0"/>
                                      </a:rPr>
                                      <m:t>⋮</m:t>
                                    </m:r>
                                  </m:e>
                                  <m:e/>
                                </m:mr>
                                <m:mr>
                                  <m:e/>
                                  <m:e/>
                                </m:mr>
                              </m:m>
                            </m:e>
                            <m:e>
                              <m:m>
                                <m:mPr>
                                  <m:mcs>
                                    <m:mc>
                                      <m:mcPr>
                                        <m:count m:val="2"/>
                                        <m:mcJc m:val="center"/>
                                      </m:mcPr>
                                    </m:mc>
                                  </m:mcs>
                                  <m:ctrlPr>
                                    <a:rPr lang="en-US" sz="3000" i="1" smtClean="0">
                                      <a:latin typeface="Cambria Math" panose="02040503050406030204" pitchFamily="18" charset="0"/>
                                    </a:rPr>
                                  </m:ctrlPr>
                                </m:mPr>
                                <m:mr>
                                  <m:e>
                                    <m:r>
                                      <m:rPr>
                                        <m:brk m:alnAt="7"/>
                                      </m:rPr>
                                      <a:rPr lang="en-US" sz="3000" i="1" smtClean="0">
                                        <a:latin typeface="Cambria Math" panose="02040503050406030204" pitchFamily="18" charset="0"/>
                                      </a:rPr>
                                      <m:t>⋱</m:t>
                                    </m:r>
                                  </m:e>
                                  <m:e/>
                                </m:mr>
                                <m:mr>
                                  <m:e/>
                                  <m:e>
                                    <m:f>
                                      <m:fPr>
                                        <m:ctrlPr>
                                          <a:rPr lang="en-US" sz="3000" i="1">
                                            <a:latin typeface="Cambria Math" panose="02040503050406030204" pitchFamily="18" charset="0"/>
                                          </a:rPr>
                                        </m:ctrlPr>
                                      </m:fPr>
                                      <m:num>
                                        <m:r>
                                          <a:rPr lang="en-US" sz="3000" i="1">
                                            <a:latin typeface="Cambria Math" panose="02040503050406030204" pitchFamily="18" charset="0"/>
                                          </a:rPr>
                                          <m:t>1</m:t>
                                        </m:r>
                                      </m:num>
                                      <m:den>
                                        <m:sSubSup>
                                          <m:sSubSupPr>
                                            <m:ctrlPr>
                                              <a:rPr lang="en-US" sz="3000" i="1">
                                                <a:latin typeface="Cambria Math" panose="02040503050406030204" pitchFamily="18" charset="0"/>
                                              </a:rPr>
                                            </m:ctrlPr>
                                          </m:sSubSup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𝑛𝑝𝑖𝑥</m:t>
                                            </m:r>
                                          </m:sub>
                                          <m:sup>
                                            <m:r>
                                              <a:rPr lang="en-US" sz="3000" i="1">
                                                <a:latin typeface="Cambria Math" panose="02040503050406030204" pitchFamily="18" charset="0"/>
                                              </a:rPr>
                                              <m:t>2</m:t>
                                            </m:r>
                                          </m:sup>
                                        </m:sSubSup>
                                      </m:den>
                                    </m:f>
                                  </m:e>
                                </m:mr>
                              </m:m>
                            </m:e>
                          </m:mr>
                        </m:m>
                      </m:e>
                    </m:d>
                  </m:oMath>
                </a14:m>
                <a:endParaRPr lang="en-US" sz="3000" dirty="0"/>
              </a:p>
            </p:txBody>
          </p:sp>
        </mc:Choice>
        <mc:Fallback xmlns="">
          <p:sp>
            <p:nvSpPr>
              <p:cNvPr id="3" name="TextBox 2">
                <a:extLst>
                  <a:ext uri="{FF2B5EF4-FFF2-40B4-BE49-F238E27FC236}">
                    <a16:creationId xmlns:a16="http://schemas.microsoft.com/office/drawing/2014/main" id="{E470C8E5-E28D-7643-9073-1646DC9F6955}"/>
                  </a:ext>
                </a:extLst>
              </p:cNvPr>
              <p:cNvSpPr txBox="1">
                <a:spLocks noRot="1" noChangeAspect="1" noMove="1" noResize="1" noEditPoints="1" noAdjustHandles="1" noChangeArrowheads="1" noChangeShapeType="1" noTextEdit="1"/>
              </p:cNvSpPr>
              <p:nvPr/>
            </p:nvSpPr>
            <p:spPr>
              <a:xfrm>
                <a:off x="648929" y="2720313"/>
                <a:ext cx="4024500" cy="2894575"/>
              </a:xfrm>
              <a:prstGeom prst="rect">
                <a:avLst/>
              </a:prstGeom>
              <a:blipFill>
                <a:blip r:embed="rId6"/>
                <a:stretch>
                  <a:fillRect l="-3459" b="-131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21A3F6B9-47CB-F24A-AA5F-F020EFC6AA58}"/>
              </a:ext>
            </a:extLst>
          </p:cNvPr>
          <p:cNvSpPr>
            <a:spLocks noGrp="1"/>
          </p:cNvSpPr>
          <p:nvPr>
            <p:ph type="title"/>
          </p:nvPr>
        </p:nvSpPr>
        <p:spPr>
          <a:xfrm>
            <a:off x="648929" y="629266"/>
            <a:ext cx="5127031" cy="1676603"/>
          </a:xfrm>
        </p:spPr>
        <p:txBody>
          <a:bodyPr>
            <a:normAutofit/>
          </a:bodyPr>
          <a:lstStyle/>
          <a:p>
            <a:r>
              <a:rPr lang="en-US" dirty="0"/>
              <a:t>Building </a:t>
            </a:r>
            <a:r>
              <a:rPr lang="en-US" i="1" dirty="0"/>
              <a:t>Q </a:t>
            </a:r>
            <a:r>
              <a:rPr lang="en-US" dirty="0"/>
              <a:t>from pixel gradient</a:t>
            </a:r>
          </a:p>
        </p:txBody>
      </p:sp>
      <p:pic>
        <p:nvPicPr>
          <p:cNvPr id="9" name="Picture 8" hidden="1">
            <a:extLst>
              <a:ext uri="{FF2B5EF4-FFF2-40B4-BE49-F238E27FC236}">
                <a16:creationId xmlns:a16="http://schemas.microsoft.com/office/drawing/2014/main" id="{C53899EF-EA23-7743-AAF0-EDED385C03ED}"/>
              </a:ext>
            </a:extLst>
          </p:cNvPr>
          <p:cNvPicPr>
            <a:picLocks noChangeAspect="1"/>
          </p:cNvPicPr>
          <p:nvPr/>
        </p:nvPicPr>
        <p:blipFill>
          <a:blip r:embed="rId7"/>
          <a:stretch>
            <a:fillRect/>
          </a:stretch>
        </p:blipFill>
        <p:spPr>
          <a:xfrm>
            <a:off x="336550" y="596900"/>
            <a:ext cx="11518900" cy="5664200"/>
          </a:xfrm>
          <a:prstGeom prst="rect">
            <a:avLst/>
          </a:prstGeom>
        </p:spPr>
      </p:pic>
    </p:spTree>
    <p:extLst>
      <p:ext uri="{BB962C8B-B14F-4D97-AF65-F5344CB8AC3E}">
        <p14:creationId xmlns:p14="http://schemas.microsoft.com/office/powerpoint/2010/main" val="38406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FE6B3-3B20-D74E-8F3B-D92276C2BE6C}"/>
              </a:ext>
            </a:extLst>
          </p:cNvPr>
          <p:cNvPicPr>
            <a:picLocks noChangeAspect="1"/>
          </p:cNvPicPr>
          <p:nvPr/>
        </p:nvPicPr>
        <p:blipFill>
          <a:blip r:embed="rId3"/>
          <a:stretch>
            <a:fillRect/>
          </a:stretch>
        </p:blipFill>
        <p:spPr>
          <a:xfrm>
            <a:off x="80493" y="0"/>
            <a:ext cx="12031014" cy="6858000"/>
          </a:xfrm>
          <a:prstGeom prst="rect">
            <a:avLst/>
          </a:prstGeom>
        </p:spPr>
      </p:pic>
      <p:sp>
        <p:nvSpPr>
          <p:cNvPr id="4" name="TextBox 3">
            <a:extLst>
              <a:ext uri="{FF2B5EF4-FFF2-40B4-BE49-F238E27FC236}">
                <a16:creationId xmlns:a16="http://schemas.microsoft.com/office/drawing/2014/main" id="{E2562245-29B7-654A-9A2E-F27DB5A24AC8}"/>
              </a:ext>
            </a:extLst>
          </p:cNvPr>
          <p:cNvSpPr txBox="1"/>
          <p:nvPr/>
        </p:nvSpPr>
        <p:spPr>
          <a:xfrm>
            <a:off x="80493" y="0"/>
            <a:ext cx="739305" cy="430887"/>
          </a:xfrm>
          <a:prstGeom prst="rect">
            <a:avLst/>
          </a:prstGeom>
          <a:noFill/>
        </p:spPr>
        <p:txBody>
          <a:bodyPr wrap="none" rtlCol="0">
            <a:spAutoFit/>
          </a:bodyPr>
          <a:lstStyle/>
          <a:p>
            <a:r>
              <a:rPr lang="en-US" sz="2200" dirty="0">
                <a:solidFill>
                  <a:schemeClr val="bg1"/>
                </a:solidFill>
              </a:rPr>
              <a:t>Prior</a:t>
            </a:r>
          </a:p>
        </p:txBody>
      </p:sp>
      <p:sp>
        <p:nvSpPr>
          <p:cNvPr id="5" name="TextBox 4">
            <a:extLst>
              <a:ext uri="{FF2B5EF4-FFF2-40B4-BE49-F238E27FC236}">
                <a16:creationId xmlns:a16="http://schemas.microsoft.com/office/drawing/2014/main" id="{9B917E91-5FDF-0B44-B92C-AE0B460238A0}"/>
              </a:ext>
            </a:extLst>
          </p:cNvPr>
          <p:cNvSpPr txBox="1"/>
          <p:nvPr/>
        </p:nvSpPr>
        <p:spPr>
          <a:xfrm>
            <a:off x="6096000" y="-1"/>
            <a:ext cx="891462" cy="430887"/>
          </a:xfrm>
          <a:prstGeom prst="rect">
            <a:avLst/>
          </a:prstGeom>
          <a:noFill/>
        </p:spPr>
        <p:txBody>
          <a:bodyPr wrap="none" rtlCol="0">
            <a:spAutoFit/>
          </a:bodyPr>
          <a:lstStyle/>
          <a:p>
            <a:r>
              <a:rPr lang="en-US" sz="2200" dirty="0">
                <a:solidFill>
                  <a:schemeClr val="bg1"/>
                </a:solidFill>
              </a:rPr>
              <a:t>Result</a:t>
            </a:r>
          </a:p>
        </p:txBody>
      </p:sp>
    </p:spTree>
    <p:extLst>
      <p:ext uri="{BB962C8B-B14F-4D97-AF65-F5344CB8AC3E}">
        <p14:creationId xmlns:p14="http://schemas.microsoft.com/office/powerpoint/2010/main" val="290575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E650C-D672-7F48-9092-65BFF0DBF2BB}"/>
              </a:ext>
            </a:extLst>
          </p:cNvPr>
          <p:cNvPicPr>
            <a:picLocks noChangeAspect="1"/>
          </p:cNvPicPr>
          <p:nvPr/>
        </p:nvPicPr>
        <p:blipFill>
          <a:blip r:embed="rId3"/>
          <a:stretch>
            <a:fillRect/>
          </a:stretch>
        </p:blipFill>
        <p:spPr>
          <a:xfrm>
            <a:off x="80493" y="0"/>
            <a:ext cx="12031014" cy="6858000"/>
          </a:xfrm>
          <a:prstGeom prst="rect">
            <a:avLst/>
          </a:prstGeom>
        </p:spPr>
      </p:pic>
      <p:sp>
        <p:nvSpPr>
          <p:cNvPr id="2" name="TextBox 1">
            <a:extLst>
              <a:ext uri="{FF2B5EF4-FFF2-40B4-BE49-F238E27FC236}">
                <a16:creationId xmlns:a16="http://schemas.microsoft.com/office/drawing/2014/main" id="{B23A30B3-EC47-C946-843B-5B31EA3ED73B}"/>
              </a:ext>
            </a:extLst>
          </p:cNvPr>
          <p:cNvSpPr txBox="1"/>
          <p:nvPr/>
        </p:nvSpPr>
        <p:spPr>
          <a:xfrm>
            <a:off x="80493" y="0"/>
            <a:ext cx="739305" cy="430887"/>
          </a:xfrm>
          <a:prstGeom prst="rect">
            <a:avLst/>
          </a:prstGeom>
          <a:noFill/>
        </p:spPr>
        <p:txBody>
          <a:bodyPr wrap="none" rtlCol="0">
            <a:spAutoFit/>
          </a:bodyPr>
          <a:lstStyle/>
          <a:p>
            <a:r>
              <a:rPr lang="en-US" sz="2200" dirty="0">
                <a:solidFill>
                  <a:schemeClr val="bg1"/>
                </a:solidFill>
              </a:rPr>
              <a:t>Prior</a:t>
            </a:r>
          </a:p>
        </p:txBody>
      </p:sp>
      <p:sp>
        <p:nvSpPr>
          <p:cNvPr id="4" name="TextBox 3">
            <a:extLst>
              <a:ext uri="{FF2B5EF4-FFF2-40B4-BE49-F238E27FC236}">
                <a16:creationId xmlns:a16="http://schemas.microsoft.com/office/drawing/2014/main" id="{A0AE255A-9F91-2B42-AAAC-91F6392BD561}"/>
              </a:ext>
            </a:extLst>
          </p:cNvPr>
          <p:cNvSpPr txBox="1"/>
          <p:nvPr/>
        </p:nvSpPr>
        <p:spPr>
          <a:xfrm>
            <a:off x="6096000" y="-1"/>
            <a:ext cx="891462" cy="430887"/>
          </a:xfrm>
          <a:prstGeom prst="rect">
            <a:avLst/>
          </a:prstGeom>
          <a:noFill/>
        </p:spPr>
        <p:txBody>
          <a:bodyPr wrap="none" rtlCol="0">
            <a:spAutoFit/>
          </a:bodyPr>
          <a:lstStyle/>
          <a:p>
            <a:r>
              <a:rPr lang="en-US" sz="2200" dirty="0">
                <a:solidFill>
                  <a:schemeClr val="bg1"/>
                </a:solidFill>
              </a:rPr>
              <a:t>Result</a:t>
            </a:r>
          </a:p>
        </p:txBody>
      </p:sp>
      <p:sp>
        <p:nvSpPr>
          <p:cNvPr id="6" name="TextBox 5">
            <a:extLst>
              <a:ext uri="{FF2B5EF4-FFF2-40B4-BE49-F238E27FC236}">
                <a16:creationId xmlns:a16="http://schemas.microsoft.com/office/drawing/2014/main" id="{C232114D-12EE-3342-B685-5EE5F79C3581}"/>
              </a:ext>
            </a:extLst>
          </p:cNvPr>
          <p:cNvSpPr txBox="1"/>
          <p:nvPr/>
        </p:nvSpPr>
        <p:spPr>
          <a:xfrm>
            <a:off x="80493" y="3213556"/>
            <a:ext cx="1181349" cy="430887"/>
          </a:xfrm>
          <a:prstGeom prst="rect">
            <a:avLst/>
          </a:prstGeom>
          <a:noFill/>
        </p:spPr>
        <p:txBody>
          <a:bodyPr wrap="none" rtlCol="0">
            <a:spAutoFit/>
          </a:bodyPr>
          <a:lstStyle/>
          <a:p>
            <a:r>
              <a:rPr lang="en-US" sz="2200" dirty="0">
                <a:solidFill>
                  <a:schemeClr val="bg1"/>
                </a:solidFill>
              </a:rPr>
              <a:t>Gradient</a:t>
            </a:r>
          </a:p>
        </p:txBody>
      </p:sp>
      <p:sp>
        <p:nvSpPr>
          <p:cNvPr id="7" name="TextBox 6">
            <a:extLst>
              <a:ext uri="{FF2B5EF4-FFF2-40B4-BE49-F238E27FC236}">
                <a16:creationId xmlns:a16="http://schemas.microsoft.com/office/drawing/2014/main" id="{B85C7127-7B1B-8646-97B2-9FBA354F555F}"/>
              </a:ext>
            </a:extLst>
          </p:cNvPr>
          <p:cNvSpPr txBox="1"/>
          <p:nvPr/>
        </p:nvSpPr>
        <p:spPr>
          <a:xfrm>
            <a:off x="6096000" y="3213556"/>
            <a:ext cx="1368580" cy="430887"/>
          </a:xfrm>
          <a:prstGeom prst="rect">
            <a:avLst/>
          </a:prstGeom>
          <a:noFill/>
        </p:spPr>
        <p:txBody>
          <a:bodyPr wrap="none" rtlCol="0">
            <a:spAutoFit/>
          </a:bodyPr>
          <a:lstStyle/>
          <a:p>
            <a:r>
              <a:rPr lang="en-US" sz="2200" dirty="0">
                <a:solidFill>
                  <a:schemeClr val="bg1"/>
                </a:solidFill>
              </a:rPr>
              <a:t>Difference</a:t>
            </a:r>
          </a:p>
        </p:txBody>
      </p:sp>
    </p:spTree>
    <p:extLst>
      <p:ext uri="{BB962C8B-B14F-4D97-AF65-F5344CB8AC3E}">
        <p14:creationId xmlns:p14="http://schemas.microsoft.com/office/powerpoint/2010/main" val="213590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TotalTime>
  <Words>2296</Words>
  <Application>Microsoft Macintosh PowerPoint</Application>
  <PresentationFormat>Widescreen</PresentationFormat>
  <Paragraphs>235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Reducing Pixel Artifacts Around Point Sources in C-BASS Maximum Likelihood Maps</vt:lpstr>
      <vt:lpstr>C-BASS: The C-Band All-Sky Survey</vt:lpstr>
      <vt:lpstr>Maximum Likelihood Mapping of Time-Oriented Data (TOD)</vt:lpstr>
      <vt:lpstr>PowerPoint Presentation</vt:lpstr>
      <vt:lpstr>Accounting for Model Error</vt:lpstr>
      <vt:lpstr>HEALPix Structure Hierarchical Equal Area isoLatitude Pixelization</vt:lpstr>
      <vt:lpstr>Building Q from pixel gradient</vt:lpstr>
      <vt:lpstr>PowerPoint Presentation</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Correlated Data Artifacts Around Point Sources in C-BASS Maximum Likelihood Maps</dc:title>
  <dc:creator>Isabel Leatherman</dc:creator>
  <cp:lastModifiedBy>Isabel Leatherman</cp:lastModifiedBy>
  <cp:revision>5</cp:revision>
  <dcterms:created xsi:type="dcterms:W3CDTF">2019-12-03T04:25:38Z</dcterms:created>
  <dcterms:modified xsi:type="dcterms:W3CDTF">2019-12-18T15:42:29Z</dcterms:modified>
</cp:coreProperties>
</file>