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b9ba687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b9ba687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b9ba68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b9ba68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b9ba687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b9ba687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b9ba6872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b9ba6872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b9ba687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b9ba68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b9ba687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b9ba68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b9ba687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b9ba687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b9ba687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b9ba687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b9ba6872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b9ba6872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Caracterización</a:t>
            </a:r>
            <a:r>
              <a:rPr lang="en-GB"/>
              <a:t> de instrumentos musicales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226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Gracias! Preguntas?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Caracterización</a:t>
            </a:r>
            <a:r>
              <a:rPr lang="en-GB"/>
              <a:t>: el Modelo y los Datos</a:t>
            </a:r>
            <a:endParaRPr/>
          </a:p>
        </p:txBody>
      </p:sp>
      <p:sp>
        <p:nvSpPr>
          <p:cNvPr id="135" name="Google Shape;135;p14"/>
          <p:cNvSpPr txBox="1"/>
          <p:nvPr>
            <p:ph idx="1" type="body"/>
          </p:nvPr>
        </p:nvSpPr>
        <p:spPr>
          <a:xfrm>
            <a:off x="819150" y="1520650"/>
            <a:ext cx="7505700" cy="227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u="sng"/>
              <a:t>Datos</a:t>
            </a:r>
            <a:endParaRPr b="1" u="sng"/>
          </a:p>
          <a:p>
            <a:pPr indent="-311150" lvl="0" marL="914400" rtl="0" algn="l">
              <a:spcBef>
                <a:spcPts val="0"/>
              </a:spcBef>
              <a:spcAft>
                <a:spcPts val="0"/>
              </a:spcAft>
              <a:buSzPts val="1300"/>
              <a:buChar char="●"/>
            </a:pPr>
            <a:r>
              <a:rPr b="1" lang="en-GB" u="sng"/>
              <a:t>Dataset:</a:t>
            </a:r>
            <a:r>
              <a:rPr lang="en-GB"/>
              <a:t> Audios con el mismo largo sampleados a 44100 Hz</a:t>
            </a:r>
            <a:endParaRPr/>
          </a:p>
          <a:p>
            <a:pPr indent="-311150" lvl="0" marL="914400" rtl="0" algn="l">
              <a:spcBef>
                <a:spcPts val="0"/>
              </a:spcBef>
              <a:spcAft>
                <a:spcPts val="0"/>
              </a:spcAft>
              <a:buSzPts val="1300"/>
              <a:buChar char="●"/>
            </a:pPr>
            <a:r>
              <a:rPr b="1" lang="en-GB" u="sng"/>
              <a:t>Instrumentos:</a:t>
            </a:r>
            <a:endParaRPr b="1" u="sng"/>
          </a:p>
          <a:p>
            <a:pPr indent="-298450" lvl="2" marL="1371600" rtl="0" algn="l">
              <a:spcBef>
                <a:spcPts val="0"/>
              </a:spcBef>
              <a:spcAft>
                <a:spcPts val="0"/>
              </a:spcAft>
              <a:buSzPts val="1100"/>
              <a:buChar char="■"/>
            </a:pPr>
            <a:r>
              <a:rPr lang="en-GB"/>
              <a:t>Flauta</a:t>
            </a:r>
            <a:endParaRPr/>
          </a:p>
          <a:p>
            <a:pPr indent="-298450" lvl="2" marL="1371600" rtl="0" algn="l">
              <a:spcBef>
                <a:spcPts val="0"/>
              </a:spcBef>
              <a:spcAft>
                <a:spcPts val="0"/>
              </a:spcAft>
              <a:buSzPts val="1100"/>
              <a:buChar char="■"/>
            </a:pPr>
            <a:r>
              <a:rPr lang="en-GB"/>
              <a:t>Violin</a:t>
            </a:r>
            <a:endParaRPr/>
          </a:p>
          <a:p>
            <a:pPr indent="-298450" lvl="2" marL="1371600" rtl="0" algn="l">
              <a:spcBef>
                <a:spcPts val="0"/>
              </a:spcBef>
              <a:spcAft>
                <a:spcPts val="0"/>
              </a:spcAft>
              <a:buSzPts val="1100"/>
              <a:buChar char="■"/>
            </a:pPr>
            <a:r>
              <a:rPr lang="en-GB"/>
              <a:t>Trombon</a:t>
            </a:r>
            <a:endParaRPr/>
          </a:p>
          <a:p>
            <a:pPr indent="-298450" lvl="2" marL="1371600" rtl="0" algn="l">
              <a:spcBef>
                <a:spcPts val="0"/>
              </a:spcBef>
              <a:spcAft>
                <a:spcPts val="0"/>
              </a:spcAft>
              <a:buSzPts val="1100"/>
              <a:buChar char="■"/>
            </a:pPr>
            <a:r>
              <a:rPr lang="en-GB"/>
              <a:t>Guitarra</a:t>
            </a:r>
            <a:endParaRPr/>
          </a:p>
          <a:p>
            <a:pPr indent="-298450" lvl="2" marL="1371600" rtl="0" algn="l">
              <a:spcBef>
                <a:spcPts val="0"/>
              </a:spcBef>
              <a:spcAft>
                <a:spcPts val="0"/>
              </a:spcAft>
              <a:buSzPts val="1100"/>
              <a:buChar char="■"/>
            </a:pPr>
            <a:r>
              <a:rPr lang="en-GB"/>
              <a:t>Trompeta</a:t>
            </a:r>
            <a:endParaRPr/>
          </a:p>
          <a:p>
            <a:pPr indent="-298450" lvl="2" marL="1371600" rtl="0" algn="l">
              <a:spcBef>
                <a:spcPts val="0"/>
              </a:spcBef>
              <a:spcAft>
                <a:spcPts val="0"/>
              </a:spcAft>
              <a:buSzPts val="1100"/>
              <a:buChar char="■"/>
            </a:pPr>
            <a:r>
              <a:rPr lang="en-GB"/>
              <a:t>Clash </a:t>
            </a:r>
            <a:r>
              <a:rPr lang="en-GB"/>
              <a:t>Cymbals</a:t>
            </a:r>
            <a:endParaRPr/>
          </a:p>
          <a:p>
            <a:pPr indent="-311150" lvl="0" marL="914400" rtl="0" algn="l">
              <a:spcBef>
                <a:spcPts val="0"/>
              </a:spcBef>
              <a:spcAft>
                <a:spcPts val="0"/>
              </a:spcAft>
              <a:buSzPts val="1300"/>
              <a:buChar char="●"/>
            </a:pPr>
            <a:r>
              <a:rPr b="1" lang="en-GB" u="sng"/>
              <a:t>Features: </a:t>
            </a:r>
            <a:endParaRPr b="1" u="sng"/>
          </a:p>
          <a:p>
            <a:pPr indent="-298450" lvl="1" marL="1371600" rtl="0" algn="l">
              <a:spcBef>
                <a:spcPts val="0"/>
              </a:spcBef>
              <a:spcAft>
                <a:spcPts val="0"/>
              </a:spcAft>
              <a:buSzPts val="1100"/>
              <a:buChar char="○"/>
            </a:pPr>
            <a:r>
              <a:rPr lang="en-GB"/>
              <a:t>Zero-Crossing rate</a:t>
            </a:r>
            <a:endParaRPr/>
          </a:p>
          <a:p>
            <a:pPr indent="-298450" lvl="1" marL="1371600" rtl="0" algn="l">
              <a:spcBef>
                <a:spcPts val="0"/>
              </a:spcBef>
              <a:spcAft>
                <a:spcPts val="0"/>
              </a:spcAft>
              <a:buSzPts val="1100"/>
              <a:buChar char="○"/>
            </a:pPr>
            <a:r>
              <a:rPr lang="en-GB"/>
              <a:t>Spectral Rolloff</a:t>
            </a:r>
            <a:endParaRPr/>
          </a:p>
          <a:p>
            <a:pPr indent="-298450" lvl="1" marL="1371600" rtl="0" algn="l">
              <a:spcBef>
                <a:spcPts val="0"/>
              </a:spcBef>
              <a:spcAft>
                <a:spcPts val="0"/>
              </a:spcAft>
              <a:buSzPts val="1100"/>
              <a:buChar char="○"/>
            </a:pPr>
            <a:r>
              <a:rPr lang="en-GB"/>
              <a:t>Spectral Centroid</a:t>
            </a:r>
            <a:endParaRPr/>
          </a:p>
          <a:p>
            <a:pPr indent="-298450" lvl="1" marL="1371600" rtl="0" algn="l">
              <a:spcBef>
                <a:spcPts val="0"/>
              </a:spcBef>
              <a:spcAft>
                <a:spcPts val="0"/>
              </a:spcAft>
              <a:buSzPts val="1100"/>
              <a:buChar char="○"/>
            </a:pPr>
            <a:r>
              <a:rPr lang="en-GB"/>
              <a:t>Spectral flatness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Zero Crossing Rate</a:t>
            </a:r>
            <a:endParaRPr/>
          </a:p>
        </p:txBody>
      </p:sp>
      <p:sp>
        <p:nvSpPr>
          <p:cNvPr id="141" name="Google Shape;141;p15"/>
          <p:cNvSpPr txBox="1"/>
          <p:nvPr>
            <p:ph idx="1" type="body"/>
          </p:nvPr>
        </p:nvSpPr>
        <p:spPr>
          <a:xfrm>
            <a:off x="819150" y="1292050"/>
            <a:ext cx="7505700" cy="62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Es la velocidad en la que el signo de una señal cambia entre positivo y negativo. Este feature suele dar buenos resultados para clasificar instrumentos percusivos</a:t>
            </a:r>
            <a:endParaRPr/>
          </a:p>
        </p:txBody>
      </p:sp>
      <p:sp>
        <p:nvSpPr>
          <p:cNvPr id="142" name="Google Shape;142;p15"/>
          <p:cNvSpPr txBox="1"/>
          <p:nvPr>
            <p:ph type="title"/>
          </p:nvPr>
        </p:nvSpPr>
        <p:spPr>
          <a:xfrm>
            <a:off x="819150" y="2141000"/>
            <a:ext cx="7505700" cy="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Audio Spectral Roll-Off</a:t>
            </a:r>
            <a:endParaRPr/>
          </a:p>
        </p:txBody>
      </p:sp>
      <p:sp>
        <p:nvSpPr>
          <p:cNvPr id="143" name="Google Shape;143;p15"/>
          <p:cNvSpPr txBox="1"/>
          <p:nvPr>
            <p:ph idx="1" type="body"/>
          </p:nvPr>
        </p:nvSpPr>
        <p:spPr>
          <a:xfrm>
            <a:off x="819150" y="2587450"/>
            <a:ext cx="7505700" cy="8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Es una medida de la forma de la señal. Se puede utilizar para, por ejemplo, aproximar la frecuencia máxima (o mínima) ya que mide la frecuencia donde se concentra un porcentaje de la distribución de magnitud.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Audio Spectrum Centroid</a:t>
            </a:r>
            <a:endParaRPr/>
          </a:p>
        </p:txBody>
      </p:sp>
      <p:sp>
        <p:nvSpPr>
          <p:cNvPr id="149" name="Google Shape;149;p16"/>
          <p:cNvSpPr txBox="1"/>
          <p:nvPr>
            <p:ph idx="1" type="body"/>
          </p:nvPr>
        </p:nvSpPr>
        <p:spPr>
          <a:xfrm>
            <a:off x="819150" y="1292050"/>
            <a:ext cx="7505700" cy="84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Es una medida utilizada en el procesamiento digital de señales para caracterizar un espectro. Indica dónde está el centro de masa del mismo. Perceptualmente tiene una fuerte correlación con la impresión del brillo de un sonido</a:t>
            </a:r>
            <a:endParaRPr/>
          </a:p>
        </p:txBody>
      </p:sp>
      <p:sp>
        <p:nvSpPr>
          <p:cNvPr id="150" name="Google Shape;150;p16"/>
          <p:cNvSpPr txBox="1"/>
          <p:nvPr>
            <p:ph type="title"/>
          </p:nvPr>
        </p:nvSpPr>
        <p:spPr>
          <a:xfrm>
            <a:off x="819150" y="2141000"/>
            <a:ext cx="7505700" cy="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Audio Spectrum Flatness</a:t>
            </a:r>
            <a:endParaRPr/>
          </a:p>
        </p:txBody>
      </p:sp>
      <p:sp>
        <p:nvSpPr>
          <p:cNvPr id="151" name="Google Shape;151;p16"/>
          <p:cNvSpPr txBox="1"/>
          <p:nvPr>
            <p:ph idx="1" type="body"/>
          </p:nvPr>
        </p:nvSpPr>
        <p:spPr>
          <a:xfrm>
            <a:off x="819150" y="2587450"/>
            <a:ext cx="7505700" cy="8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También se lo conoce como coeficiente de tonalidad. Es otra que sirve para caracterizar el espectro de un audio. Se mide típicamente en decibeles y provee una forma para cuantificar qué tan tonal es un sonido, contrapuesto a que tan parecido al ruido 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Caracterización: el Modelo y los Datos</a:t>
            </a:r>
            <a:endParaRPr/>
          </a:p>
        </p:txBody>
      </p:sp>
      <p:sp>
        <p:nvSpPr>
          <p:cNvPr id="157" name="Google Shape;157;p17"/>
          <p:cNvSpPr txBox="1"/>
          <p:nvPr>
            <p:ph idx="1" type="body"/>
          </p:nvPr>
        </p:nvSpPr>
        <p:spPr>
          <a:xfrm>
            <a:off x="819150" y="1498125"/>
            <a:ext cx="7505700" cy="227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u="sng"/>
              <a:t>Modelo</a:t>
            </a:r>
            <a:endParaRPr b="1" u="sng"/>
          </a:p>
          <a:p>
            <a:pPr indent="-298450" lvl="1" marL="914400" rtl="0" algn="l">
              <a:spcBef>
                <a:spcPts val="0"/>
              </a:spcBef>
              <a:spcAft>
                <a:spcPts val="0"/>
              </a:spcAft>
              <a:buSzPts val="1100"/>
              <a:buChar char="○"/>
            </a:pPr>
            <a:r>
              <a:rPr b="1" lang="en-GB" u="sng"/>
              <a:t>Vector de features:</a:t>
            </a:r>
            <a:r>
              <a:rPr lang="en-GB"/>
              <a:t> v_i</a:t>
            </a:r>
            <a:endParaRPr/>
          </a:p>
          <a:p>
            <a:pPr indent="-298450" lvl="1" marL="914400" rtl="0" algn="l">
              <a:spcBef>
                <a:spcPts val="0"/>
              </a:spcBef>
              <a:spcAft>
                <a:spcPts val="0"/>
              </a:spcAft>
              <a:buSzPts val="1100"/>
              <a:buChar char="○"/>
            </a:pPr>
            <a:r>
              <a:rPr b="1" lang="en-GB" u="sng"/>
              <a:t>Dataset de entrenamiento:</a:t>
            </a:r>
            <a:r>
              <a:rPr lang="en-GB"/>
              <a:t> V con columnas v_i </a:t>
            </a:r>
            <a:endParaRPr/>
          </a:p>
          <a:p>
            <a:pPr indent="-298450" lvl="1" marL="914400" rtl="0" algn="l">
              <a:spcBef>
                <a:spcPts val="0"/>
              </a:spcBef>
              <a:spcAft>
                <a:spcPts val="0"/>
              </a:spcAft>
              <a:buSzPts val="1100"/>
              <a:buChar char="○"/>
            </a:pPr>
            <a:r>
              <a:rPr b="1" lang="en-GB" u="sng"/>
              <a:t>Metodo:</a:t>
            </a:r>
            <a:r>
              <a:rPr lang="en-GB"/>
              <a:t> Factorización de Matrices no negativas</a:t>
            </a:r>
            <a:endParaRPr/>
          </a:p>
          <a:p>
            <a:pPr indent="0" lvl="0" marL="457200" rtl="0" algn="l">
              <a:spcBef>
                <a:spcPts val="1600"/>
              </a:spcBef>
              <a:spcAft>
                <a:spcPts val="0"/>
              </a:spcAft>
              <a:buNone/>
            </a:pPr>
            <a:r>
              <a:t/>
            </a:r>
            <a:endParaRPr b="1" u="sng"/>
          </a:p>
          <a:p>
            <a:pPr indent="-311150" lvl="0" marL="457200" rtl="0" algn="l">
              <a:spcBef>
                <a:spcPts val="1600"/>
              </a:spcBef>
              <a:spcAft>
                <a:spcPts val="0"/>
              </a:spcAft>
              <a:buSzPts val="1300"/>
              <a:buChar char="●"/>
            </a:pPr>
            <a:r>
              <a:rPr lang="en-GB"/>
              <a:t>El modelo termina siendo W y H generado con el dataset, además dado un audio de test podemos:</a:t>
            </a:r>
            <a:endParaRPr/>
          </a:p>
          <a:p>
            <a:pPr indent="0" lvl="0" marL="0" rtl="0" algn="l">
              <a:spcBef>
                <a:spcPts val="1600"/>
              </a:spcBef>
              <a:spcAft>
                <a:spcPts val="0"/>
              </a:spcAft>
              <a:buNone/>
            </a:pPr>
            <a:r>
              <a:t/>
            </a:r>
            <a:endParaRPr b="1" u="sng"/>
          </a:p>
          <a:p>
            <a:pPr indent="-311150" lvl="0" marL="457200" rtl="0" algn="l">
              <a:spcBef>
                <a:spcPts val="1600"/>
              </a:spcBef>
              <a:spcAft>
                <a:spcPts val="0"/>
              </a:spcAft>
              <a:buSzPts val="1300"/>
              <a:buChar char="●"/>
            </a:pPr>
            <a:r>
              <a:rPr b="1" lang="en-GB" u="sng"/>
              <a:t>Prediccion:</a:t>
            </a:r>
            <a:r>
              <a:rPr b="1" lang="en-GB"/>
              <a:t> </a:t>
            </a:r>
            <a:r>
              <a:rPr lang="en-GB"/>
              <a:t>Knn sobre las columnas de H usando v_test, conocemos las etiquetas de V.</a:t>
            </a:r>
            <a:endParaRPr/>
          </a:p>
          <a:p>
            <a:pPr indent="0" lvl="0" marL="1371600" rtl="0" algn="l">
              <a:spcBef>
                <a:spcPts val="1600"/>
              </a:spcBef>
              <a:spcAft>
                <a:spcPts val="1600"/>
              </a:spcAft>
              <a:buNone/>
            </a:pPr>
            <a:r>
              <a:t/>
            </a:r>
            <a:endParaRPr b="1" u="sng"/>
          </a:p>
        </p:txBody>
      </p:sp>
      <p:pic>
        <p:nvPicPr>
          <p:cNvPr id="158" name="Google Shape;158;p17"/>
          <p:cNvPicPr preferRelativeResize="0"/>
          <p:nvPr/>
        </p:nvPicPr>
        <p:blipFill>
          <a:blip r:embed="rId3">
            <a:alphaModFix/>
          </a:blip>
          <a:stretch>
            <a:fillRect/>
          </a:stretch>
        </p:blipFill>
        <p:spPr>
          <a:xfrm>
            <a:off x="2365050" y="2437600"/>
            <a:ext cx="1340888" cy="540800"/>
          </a:xfrm>
          <a:prstGeom prst="rect">
            <a:avLst/>
          </a:prstGeom>
          <a:noFill/>
          <a:ln>
            <a:noFill/>
          </a:ln>
        </p:spPr>
      </p:pic>
      <p:pic>
        <p:nvPicPr>
          <p:cNvPr id="159" name="Google Shape;159;p17"/>
          <p:cNvPicPr preferRelativeResize="0"/>
          <p:nvPr/>
        </p:nvPicPr>
        <p:blipFill>
          <a:blip r:embed="rId4">
            <a:alphaModFix/>
          </a:blip>
          <a:stretch>
            <a:fillRect/>
          </a:stretch>
        </p:blipFill>
        <p:spPr>
          <a:xfrm>
            <a:off x="2365050" y="3231625"/>
            <a:ext cx="1909700" cy="54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Resultados</a:t>
            </a:r>
            <a:endParaRPr/>
          </a:p>
        </p:txBody>
      </p:sp>
      <p:sp>
        <p:nvSpPr>
          <p:cNvPr id="165" name="Google Shape;165;p18"/>
          <p:cNvSpPr txBox="1"/>
          <p:nvPr>
            <p:ph idx="1" type="body"/>
          </p:nvPr>
        </p:nvSpPr>
        <p:spPr>
          <a:xfrm>
            <a:off x="819163" y="152930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El modelo pudo predecir con buena precisión los sonidos de </a:t>
            </a:r>
            <a:r>
              <a:rPr b="1" lang="en-GB"/>
              <a:t>platillos</a:t>
            </a:r>
            <a:r>
              <a:rPr lang="en-GB"/>
              <a:t> y </a:t>
            </a:r>
            <a:r>
              <a:rPr b="1" lang="en-GB"/>
              <a:t>flautas</a:t>
            </a:r>
            <a:r>
              <a:rPr lang="en-GB"/>
              <a:t>.</a:t>
            </a:r>
            <a:endParaRPr/>
          </a:p>
          <a:p>
            <a:pPr indent="-311150" lvl="0" marL="457200" rtl="0" algn="l">
              <a:spcBef>
                <a:spcPts val="0"/>
              </a:spcBef>
              <a:spcAft>
                <a:spcPts val="0"/>
              </a:spcAft>
              <a:buSzPts val="1300"/>
              <a:buChar char="●"/>
            </a:pPr>
            <a:r>
              <a:rPr lang="en-GB"/>
              <a:t>Las muestras de </a:t>
            </a:r>
            <a:r>
              <a:rPr b="1" lang="en-GB"/>
              <a:t>trombón</a:t>
            </a:r>
            <a:r>
              <a:rPr lang="en-GB"/>
              <a:t> fueron bien identificadas con los features de </a:t>
            </a:r>
            <a:r>
              <a:rPr b="1" lang="en-GB"/>
              <a:t>spectral centroid</a:t>
            </a:r>
            <a:r>
              <a:rPr lang="en-GB"/>
              <a:t> y </a:t>
            </a:r>
            <a:r>
              <a:rPr b="1" lang="en-GB"/>
              <a:t>spectral roll-off</a:t>
            </a:r>
            <a:r>
              <a:rPr lang="en-GB"/>
              <a:t>.</a:t>
            </a:r>
            <a:endParaRPr/>
          </a:p>
          <a:p>
            <a:pPr indent="-311150" lvl="0" marL="457200" rtl="0" algn="l">
              <a:spcBef>
                <a:spcPts val="0"/>
              </a:spcBef>
              <a:spcAft>
                <a:spcPts val="0"/>
              </a:spcAft>
              <a:buSzPts val="1300"/>
              <a:buChar char="●"/>
            </a:pPr>
            <a:r>
              <a:rPr lang="en-GB"/>
              <a:t>Los features relevantes para predecir muestras de </a:t>
            </a:r>
            <a:r>
              <a:rPr b="1" lang="en-GB"/>
              <a:t>guitarras</a:t>
            </a:r>
            <a:r>
              <a:rPr lang="en-GB"/>
              <a:t> fueron </a:t>
            </a:r>
            <a:r>
              <a:rPr b="1" lang="en-GB"/>
              <a:t>spectral rolloff</a:t>
            </a:r>
            <a:r>
              <a:rPr lang="en-GB"/>
              <a:t> y </a:t>
            </a:r>
            <a:r>
              <a:rPr b="1" lang="en-GB"/>
              <a:t>spectral flatness</a:t>
            </a:r>
            <a:r>
              <a:rPr lang="en-GB"/>
              <a:t>.</a:t>
            </a:r>
            <a:endParaRPr/>
          </a:p>
          <a:p>
            <a:pPr indent="-311150" lvl="0" marL="457200" rtl="0" algn="l">
              <a:spcBef>
                <a:spcPts val="0"/>
              </a:spcBef>
              <a:spcAft>
                <a:spcPts val="0"/>
              </a:spcAft>
              <a:buSzPts val="1300"/>
              <a:buChar char="●"/>
            </a:pPr>
            <a:r>
              <a:rPr lang="en-GB"/>
              <a:t>Con los audios de </a:t>
            </a:r>
            <a:r>
              <a:rPr b="1" lang="en-GB"/>
              <a:t>trompeta</a:t>
            </a:r>
            <a:r>
              <a:rPr lang="en-GB"/>
              <a:t> el </a:t>
            </a:r>
            <a:r>
              <a:rPr b="1" lang="en-GB"/>
              <a:t>zero crossing rate</a:t>
            </a:r>
            <a:r>
              <a:rPr lang="en-GB"/>
              <a:t> arrojó buena precisión.</a:t>
            </a:r>
            <a:endParaRPr/>
          </a:p>
        </p:txBody>
      </p:sp>
      <p:pic>
        <p:nvPicPr>
          <p:cNvPr id="166" name="Google Shape;166;p18"/>
          <p:cNvPicPr preferRelativeResize="0"/>
          <p:nvPr/>
        </p:nvPicPr>
        <p:blipFill>
          <a:blip r:embed="rId3">
            <a:alphaModFix/>
          </a:blip>
          <a:stretch>
            <a:fillRect/>
          </a:stretch>
        </p:blipFill>
        <p:spPr>
          <a:xfrm>
            <a:off x="468050" y="2835375"/>
            <a:ext cx="8207876" cy="168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Separación</a:t>
            </a:r>
            <a:r>
              <a:rPr lang="en-GB"/>
              <a:t> de Audio: el Modelo y los Datos</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p>
          <a:p>
            <a:pPr indent="-311150" lvl="0" marL="457200" rtl="0" algn="l">
              <a:spcBef>
                <a:spcPts val="1600"/>
              </a:spcBef>
              <a:spcAft>
                <a:spcPts val="0"/>
              </a:spcAft>
              <a:buSzPts val="1300"/>
              <a:buChar char="●"/>
            </a:pPr>
            <a:r>
              <a:rPr b="1" lang="en-GB" u="sng"/>
              <a:t>Modelo</a:t>
            </a:r>
            <a:endParaRPr b="1" u="sng"/>
          </a:p>
          <a:p>
            <a:pPr indent="-298450" lvl="1" marL="914400" rtl="0" algn="l">
              <a:spcBef>
                <a:spcPts val="0"/>
              </a:spcBef>
              <a:spcAft>
                <a:spcPts val="0"/>
              </a:spcAft>
              <a:buSzPts val="1100"/>
              <a:buChar char="○"/>
            </a:pPr>
            <a:r>
              <a:rPr b="1" lang="en-GB" u="sng"/>
              <a:t>Vector de features:</a:t>
            </a:r>
            <a:r>
              <a:rPr lang="en-GB"/>
              <a:t> v_i</a:t>
            </a:r>
            <a:endParaRPr/>
          </a:p>
          <a:p>
            <a:pPr indent="-298450" lvl="1" marL="914400" rtl="0" algn="l">
              <a:spcBef>
                <a:spcPts val="0"/>
              </a:spcBef>
              <a:spcAft>
                <a:spcPts val="0"/>
              </a:spcAft>
              <a:buSzPts val="1100"/>
              <a:buChar char="○"/>
            </a:pPr>
            <a:r>
              <a:rPr b="1" lang="en-GB" u="sng"/>
              <a:t>Dataset de entrenamiento:</a:t>
            </a:r>
            <a:r>
              <a:rPr lang="en-GB"/>
              <a:t> V con columnas v_i </a:t>
            </a:r>
            <a:endParaRPr/>
          </a:p>
          <a:p>
            <a:pPr indent="-298450" lvl="1" marL="914400" rtl="0" algn="l">
              <a:spcBef>
                <a:spcPts val="0"/>
              </a:spcBef>
              <a:spcAft>
                <a:spcPts val="0"/>
              </a:spcAft>
              <a:buSzPts val="1100"/>
              <a:buChar char="○"/>
            </a:pPr>
            <a:r>
              <a:rPr b="1" lang="en-GB" u="sng"/>
              <a:t>Metodo:</a:t>
            </a:r>
            <a:r>
              <a:rPr lang="en-GB"/>
              <a:t> Factorización de Matrices no negativas en componentes y activaciones (extras que hace librosa)</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lang="en-GB"/>
              <a:t>El modelo termina siendo W y H generado con el dataset</a:t>
            </a:r>
            <a:endParaRPr b="1" u="sng"/>
          </a:p>
          <a:p>
            <a:pPr indent="-311150" lvl="0" marL="457200" rtl="0" algn="l">
              <a:spcBef>
                <a:spcPts val="0"/>
              </a:spcBef>
              <a:spcAft>
                <a:spcPts val="0"/>
              </a:spcAft>
              <a:buSzPts val="1300"/>
              <a:buChar char="●"/>
            </a:pPr>
            <a:r>
              <a:rPr b="1" lang="en-GB" u="sng"/>
              <a:t>Datos:</a:t>
            </a:r>
            <a:r>
              <a:rPr b="1" lang="en-GB"/>
              <a:t> </a:t>
            </a:r>
            <a:r>
              <a:rPr lang="en-GB"/>
              <a:t>MIS dataset desarrollado en la Universidad de IOWA</a:t>
            </a:r>
            <a:endParaRPr/>
          </a:p>
        </p:txBody>
      </p:sp>
      <p:sp>
        <p:nvSpPr>
          <p:cNvPr id="173" name="Google Shape;173;p19"/>
          <p:cNvSpPr txBox="1"/>
          <p:nvPr/>
        </p:nvSpPr>
        <p:spPr>
          <a:xfrm rot="733661">
            <a:off x="3696312" y="1841538"/>
            <a:ext cx="5138882" cy="617023"/>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1600"/>
              </a:spcAft>
              <a:buNone/>
            </a:pPr>
            <a:r>
              <a:rPr b="1" lang="en-GB">
                <a:solidFill>
                  <a:schemeClr val="dk2"/>
                </a:solidFill>
                <a:latin typeface="Calibri"/>
                <a:ea typeface="Calibri"/>
                <a:cs typeface="Calibri"/>
                <a:sym typeface="Calibri"/>
              </a:rPr>
              <a:t>Factorización de Matrices no negativas, otra vez :D</a:t>
            </a:r>
            <a:endParaRPr b="1">
              <a:latin typeface="Calibri"/>
              <a:ea typeface="Calibri"/>
              <a:cs typeface="Calibri"/>
              <a:sym typeface="Calibri"/>
            </a:endParaRPr>
          </a:p>
        </p:txBody>
      </p:sp>
      <p:pic>
        <p:nvPicPr>
          <p:cNvPr id="174" name="Google Shape;174;p19"/>
          <p:cNvPicPr preferRelativeResize="0"/>
          <p:nvPr/>
        </p:nvPicPr>
        <p:blipFill>
          <a:blip r:embed="rId3">
            <a:alphaModFix/>
          </a:blip>
          <a:stretch>
            <a:fillRect/>
          </a:stretch>
        </p:blipFill>
        <p:spPr>
          <a:xfrm>
            <a:off x="1622825" y="3349125"/>
            <a:ext cx="1340888" cy="54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385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Resultados</a:t>
            </a:r>
            <a:endParaRPr/>
          </a:p>
        </p:txBody>
      </p:sp>
      <p:pic>
        <p:nvPicPr>
          <p:cNvPr id="180" name="Google Shape;180;p20"/>
          <p:cNvPicPr preferRelativeResize="0"/>
          <p:nvPr/>
        </p:nvPicPr>
        <p:blipFill>
          <a:blip r:embed="rId3">
            <a:alphaModFix/>
          </a:blip>
          <a:stretch>
            <a:fillRect/>
          </a:stretch>
        </p:blipFill>
        <p:spPr>
          <a:xfrm>
            <a:off x="2638425" y="3013800"/>
            <a:ext cx="3867150" cy="1917275"/>
          </a:xfrm>
          <a:prstGeom prst="rect">
            <a:avLst/>
          </a:prstGeom>
          <a:noFill/>
          <a:ln>
            <a:noFill/>
          </a:ln>
        </p:spPr>
      </p:pic>
      <p:pic>
        <p:nvPicPr>
          <p:cNvPr id="181" name="Google Shape;181;p20"/>
          <p:cNvPicPr preferRelativeResize="0"/>
          <p:nvPr/>
        </p:nvPicPr>
        <p:blipFill>
          <a:blip r:embed="rId4">
            <a:alphaModFix/>
          </a:blip>
          <a:stretch>
            <a:fillRect/>
          </a:stretch>
        </p:blipFill>
        <p:spPr>
          <a:xfrm>
            <a:off x="4572000" y="1023025"/>
            <a:ext cx="3000500" cy="1990775"/>
          </a:xfrm>
          <a:prstGeom prst="rect">
            <a:avLst/>
          </a:prstGeom>
          <a:noFill/>
          <a:ln>
            <a:noFill/>
          </a:ln>
        </p:spPr>
      </p:pic>
      <p:pic>
        <p:nvPicPr>
          <p:cNvPr id="182" name="Google Shape;182;p20"/>
          <p:cNvPicPr preferRelativeResize="0"/>
          <p:nvPr/>
        </p:nvPicPr>
        <p:blipFill>
          <a:blip r:embed="rId5">
            <a:alphaModFix/>
          </a:blip>
          <a:stretch>
            <a:fillRect/>
          </a:stretch>
        </p:blipFill>
        <p:spPr>
          <a:xfrm>
            <a:off x="1664625" y="1023025"/>
            <a:ext cx="2907377" cy="1990775"/>
          </a:xfrm>
          <a:prstGeom prst="rect">
            <a:avLst/>
          </a:prstGeom>
          <a:noFill/>
          <a:ln>
            <a:noFill/>
          </a:ln>
        </p:spPr>
      </p:pic>
      <p:sp>
        <p:nvSpPr>
          <p:cNvPr id="183" name="Google Shape;183;p20"/>
          <p:cNvSpPr txBox="1"/>
          <p:nvPr/>
        </p:nvSpPr>
        <p:spPr>
          <a:xfrm rot="-2700416">
            <a:off x="1806424" y="3240947"/>
            <a:ext cx="1752847" cy="57318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Calibri"/>
                <a:ea typeface="Calibri"/>
                <a:cs typeface="Calibri"/>
                <a:sym typeface="Calibri"/>
              </a:rPr>
              <a:t>Audio a separar</a:t>
            </a:r>
            <a:endParaRPr b="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385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Resultados</a:t>
            </a:r>
            <a:endParaRPr/>
          </a:p>
        </p:txBody>
      </p:sp>
      <p:pic>
        <p:nvPicPr>
          <p:cNvPr id="189" name="Google Shape;189;p21"/>
          <p:cNvPicPr preferRelativeResize="0"/>
          <p:nvPr/>
        </p:nvPicPr>
        <p:blipFill>
          <a:blip r:embed="rId3">
            <a:alphaModFix/>
          </a:blip>
          <a:stretch>
            <a:fillRect/>
          </a:stretch>
        </p:blipFill>
        <p:spPr>
          <a:xfrm>
            <a:off x="4572000" y="1023025"/>
            <a:ext cx="3000500" cy="1990775"/>
          </a:xfrm>
          <a:prstGeom prst="rect">
            <a:avLst/>
          </a:prstGeom>
          <a:noFill/>
          <a:ln>
            <a:noFill/>
          </a:ln>
        </p:spPr>
      </p:pic>
      <p:pic>
        <p:nvPicPr>
          <p:cNvPr id="190" name="Google Shape;190;p21"/>
          <p:cNvPicPr preferRelativeResize="0"/>
          <p:nvPr/>
        </p:nvPicPr>
        <p:blipFill>
          <a:blip r:embed="rId4">
            <a:alphaModFix/>
          </a:blip>
          <a:stretch>
            <a:fillRect/>
          </a:stretch>
        </p:blipFill>
        <p:spPr>
          <a:xfrm>
            <a:off x="1664625" y="1023025"/>
            <a:ext cx="2907377" cy="1990775"/>
          </a:xfrm>
          <a:prstGeom prst="rect">
            <a:avLst/>
          </a:prstGeom>
          <a:noFill/>
          <a:ln>
            <a:noFill/>
          </a:ln>
        </p:spPr>
      </p:pic>
      <p:pic>
        <p:nvPicPr>
          <p:cNvPr id="191" name="Google Shape;191;p21"/>
          <p:cNvPicPr preferRelativeResize="0"/>
          <p:nvPr/>
        </p:nvPicPr>
        <p:blipFill>
          <a:blip r:embed="rId5">
            <a:alphaModFix/>
          </a:blip>
          <a:stretch>
            <a:fillRect/>
          </a:stretch>
        </p:blipFill>
        <p:spPr>
          <a:xfrm>
            <a:off x="4618563" y="3028275"/>
            <a:ext cx="2907375" cy="1990750"/>
          </a:xfrm>
          <a:prstGeom prst="rect">
            <a:avLst/>
          </a:prstGeom>
          <a:noFill/>
          <a:ln>
            <a:noFill/>
          </a:ln>
        </p:spPr>
      </p:pic>
      <p:pic>
        <p:nvPicPr>
          <p:cNvPr id="192" name="Google Shape;192;p21"/>
          <p:cNvPicPr preferRelativeResize="0"/>
          <p:nvPr/>
        </p:nvPicPr>
        <p:blipFill>
          <a:blip r:embed="rId6">
            <a:alphaModFix/>
          </a:blip>
          <a:stretch>
            <a:fillRect/>
          </a:stretch>
        </p:blipFill>
        <p:spPr>
          <a:xfrm>
            <a:off x="1618063" y="3013788"/>
            <a:ext cx="3000500" cy="2019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