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07" r:id="rId7"/>
    <p:sldId id="281" r:id="rId8"/>
    <p:sldId id="282" r:id="rId9"/>
    <p:sldId id="314" r:id="rId10"/>
    <p:sldId id="317" r:id="rId11"/>
    <p:sldId id="315" r:id="rId12"/>
    <p:sldId id="318" r:id="rId13"/>
    <p:sldId id="320" r:id="rId14"/>
    <p:sldId id="325" r:id="rId15"/>
    <p:sldId id="321" r:id="rId16"/>
    <p:sldId id="322" r:id="rId17"/>
    <p:sldId id="323"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Project review</a:t>
            </a:r>
            <a:br>
              <a:rPr lang="en-US" dirty="0"/>
            </a:br>
            <a:br>
              <a:rPr lang="en-US" dirty="0"/>
            </a:br>
            <a:r>
              <a:rPr lang="en-US" sz="1600" dirty="0"/>
              <a:t>ileen xaxa</a:t>
            </a:r>
            <a:br>
              <a:rPr lang="en-US" sz="1600" dirty="0"/>
            </a:br>
            <a:r>
              <a:rPr lang="en-US" sz="1600" dirty="0"/>
              <a:t>22mcaa25 </a:t>
            </a:r>
            <a:br>
              <a:rPr lang="en-US"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7DF9-36D4-84B1-D566-29A86A17FCBA}"/>
              </a:ext>
            </a:extLst>
          </p:cNvPr>
          <p:cNvSpPr>
            <a:spLocks noGrp="1"/>
          </p:cNvSpPr>
          <p:nvPr>
            <p:ph type="title"/>
          </p:nvPr>
        </p:nvSpPr>
        <p:spPr>
          <a:xfrm>
            <a:off x="1550564" y="1057274"/>
            <a:ext cx="9875463" cy="999746"/>
          </a:xfrm>
        </p:spPr>
        <p:txBody>
          <a:bodyPr anchor="b">
            <a:normAutofit/>
          </a:bodyPr>
          <a:lstStyle/>
          <a:p>
            <a:pPr>
              <a:lnSpc>
                <a:spcPct val="90000"/>
              </a:lnSpc>
            </a:pPr>
            <a:r>
              <a:rPr lang="en-US" dirty="0"/>
              <a:t>Data visualization of the case study </a:t>
            </a:r>
            <a:endParaRPr lang="en-IN" dirty="0"/>
          </a:p>
        </p:txBody>
      </p:sp>
      <p:pic>
        <p:nvPicPr>
          <p:cNvPr id="13" name="Content Placeholder 12">
            <a:extLst>
              <a:ext uri="{FF2B5EF4-FFF2-40B4-BE49-F238E27FC236}">
                <a16:creationId xmlns:a16="http://schemas.microsoft.com/office/drawing/2014/main" id="{689D6782-153C-A30D-23B0-2500B70B403B}"/>
              </a:ext>
            </a:extLst>
          </p:cNvPr>
          <p:cNvPicPr>
            <a:picLocks noGrp="1" noChangeAspect="1"/>
          </p:cNvPicPr>
          <p:nvPr>
            <p:ph sz="half" idx="2"/>
          </p:nvPr>
        </p:nvPicPr>
        <p:blipFill>
          <a:blip r:embed="rId2"/>
          <a:stretch>
            <a:fillRect/>
          </a:stretch>
        </p:blipFill>
        <p:spPr>
          <a:xfrm>
            <a:off x="891802" y="2331500"/>
            <a:ext cx="4990331" cy="3056578"/>
          </a:xfrm>
          <a:noFill/>
        </p:spPr>
      </p:pic>
      <p:pic>
        <p:nvPicPr>
          <p:cNvPr id="16" name="Content Placeholder 15">
            <a:extLst>
              <a:ext uri="{FF2B5EF4-FFF2-40B4-BE49-F238E27FC236}">
                <a16:creationId xmlns:a16="http://schemas.microsoft.com/office/drawing/2014/main" id="{61E4FC5A-B65A-964A-6A28-F8C5272BB266}"/>
              </a:ext>
            </a:extLst>
          </p:cNvPr>
          <p:cNvPicPr>
            <a:picLocks noGrp="1" noChangeAspect="1"/>
          </p:cNvPicPr>
          <p:nvPr>
            <p:ph sz="half" idx="15"/>
          </p:nvPr>
        </p:nvPicPr>
        <p:blipFill>
          <a:blip r:embed="rId3"/>
          <a:stretch>
            <a:fillRect/>
          </a:stretch>
        </p:blipFill>
        <p:spPr>
          <a:xfrm>
            <a:off x="6309869" y="1684161"/>
            <a:ext cx="5257961" cy="2094271"/>
          </a:xfrm>
        </p:spPr>
      </p:pic>
      <p:sp>
        <p:nvSpPr>
          <p:cNvPr id="3" name="Slide Number Placeholder 2">
            <a:extLst>
              <a:ext uri="{FF2B5EF4-FFF2-40B4-BE49-F238E27FC236}">
                <a16:creationId xmlns:a16="http://schemas.microsoft.com/office/drawing/2014/main" id="{887630BF-287D-A31D-C66C-78FE1DEB2F46}"/>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10</a:t>
            </a:fld>
            <a:endParaRPr lang="en-US"/>
          </a:p>
        </p:txBody>
      </p:sp>
      <p:pic>
        <p:nvPicPr>
          <p:cNvPr id="17" name="Picture 16">
            <a:extLst>
              <a:ext uri="{FF2B5EF4-FFF2-40B4-BE49-F238E27FC236}">
                <a16:creationId xmlns:a16="http://schemas.microsoft.com/office/drawing/2014/main" id="{C6F0D077-BF24-5808-EE30-66E0CC8D18D6}"/>
              </a:ext>
            </a:extLst>
          </p:cNvPr>
          <p:cNvPicPr>
            <a:picLocks noChangeAspect="1"/>
          </p:cNvPicPr>
          <p:nvPr/>
        </p:nvPicPr>
        <p:blipFill>
          <a:blip r:embed="rId4"/>
          <a:stretch>
            <a:fillRect/>
          </a:stretch>
        </p:blipFill>
        <p:spPr>
          <a:xfrm>
            <a:off x="6379639" y="3942881"/>
            <a:ext cx="4199871" cy="2679140"/>
          </a:xfrm>
          <a:prstGeom prst="rect">
            <a:avLst/>
          </a:prstGeom>
        </p:spPr>
      </p:pic>
    </p:spTree>
    <p:extLst>
      <p:ext uri="{BB962C8B-B14F-4D97-AF65-F5344CB8AC3E}">
        <p14:creationId xmlns:p14="http://schemas.microsoft.com/office/powerpoint/2010/main" val="51826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6086-8325-AE7C-1615-37AB3CBDC3D7}"/>
              </a:ext>
            </a:extLst>
          </p:cNvPr>
          <p:cNvSpPr>
            <a:spLocks noGrp="1"/>
          </p:cNvSpPr>
          <p:nvPr>
            <p:ph type="title"/>
          </p:nvPr>
        </p:nvSpPr>
        <p:spPr>
          <a:xfrm>
            <a:off x="400190" y="395471"/>
            <a:ext cx="9875463" cy="594943"/>
          </a:xfrm>
        </p:spPr>
        <p:txBody>
          <a:bodyPr/>
          <a:lstStyle/>
          <a:p>
            <a:r>
              <a:rPr lang="en-US" dirty="0"/>
              <a:t>Case study </a:t>
            </a:r>
            <a:endParaRPr lang="en-IN" dirty="0"/>
          </a:p>
        </p:txBody>
      </p:sp>
      <p:pic>
        <p:nvPicPr>
          <p:cNvPr id="7" name="Content Placeholder 6">
            <a:extLst>
              <a:ext uri="{FF2B5EF4-FFF2-40B4-BE49-F238E27FC236}">
                <a16:creationId xmlns:a16="http://schemas.microsoft.com/office/drawing/2014/main" id="{193E661A-BC20-B8AB-52A2-635CE1D1A7F5}"/>
              </a:ext>
            </a:extLst>
          </p:cNvPr>
          <p:cNvPicPr>
            <a:picLocks noGrp="1" noChangeAspect="1"/>
          </p:cNvPicPr>
          <p:nvPr>
            <p:ph sz="half" idx="2"/>
          </p:nvPr>
        </p:nvPicPr>
        <p:blipFill>
          <a:blip r:embed="rId2"/>
          <a:stretch>
            <a:fillRect/>
          </a:stretch>
        </p:blipFill>
        <p:spPr>
          <a:xfrm>
            <a:off x="705275" y="1054051"/>
            <a:ext cx="3757984" cy="2497953"/>
          </a:xfrm>
        </p:spPr>
      </p:pic>
      <p:pic>
        <p:nvPicPr>
          <p:cNvPr id="9" name="Content Placeholder 8">
            <a:extLst>
              <a:ext uri="{FF2B5EF4-FFF2-40B4-BE49-F238E27FC236}">
                <a16:creationId xmlns:a16="http://schemas.microsoft.com/office/drawing/2014/main" id="{8C4B23E8-661D-B66D-1B64-9FCC6D97A0D3}"/>
              </a:ext>
            </a:extLst>
          </p:cNvPr>
          <p:cNvPicPr>
            <a:picLocks noGrp="1" noChangeAspect="1"/>
          </p:cNvPicPr>
          <p:nvPr>
            <p:ph sz="half" idx="15"/>
          </p:nvPr>
        </p:nvPicPr>
        <p:blipFill>
          <a:blip r:embed="rId3"/>
          <a:stretch>
            <a:fillRect/>
          </a:stretch>
        </p:blipFill>
        <p:spPr>
          <a:xfrm>
            <a:off x="5521889" y="990414"/>
            <a:ext cx="5728862" cy="2653159"/>
          </a:xfrm>
        </p:spPr>
      </p:pic>
      <p:sp>
        <p:nvSpPr>
          <p:cNvPr id="5" name="Slide Number Placeholder 4">
            <a:extLst>
              <a:ext uri="{FF2B5EF4-FFF2-40B4-BE49-F238E27FC236}">
                <a16:creationId xmlns:a16="http://schemas.microsoft.com/office/drawing/2014/main" id="{5F40A503-4F3C-50DC-0FEE-293041697EDE}"/>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11" name="Picture 10">
            <a:extLst>
              <a:ext uri="{FF2B5EF4-FFF2-40B4-BE49-F238E27FC236}">
                <a16:creationId xmlns:a16="http://schemas.microsoft.com/office/drawing/2014/main" id="{684DC31D-6669-3E03-1F41-E81C1C3B5114}"/>
              </a:ext>
            </a:extLst>
          </p:cNvPr>
          <p:cNvPicPr>
            <a:picLocks noChangeAspect="1"/>
          </p:cNvPicPr>
          <p:nvPr/>
        </p:nvPicPr>
        <p:blipFill>
          <a:blip r:embed="rId4"/>
          <a:stretch>
            <a:fillRect/>
          </a:stretch>
        </p:blipFill>
        <p:spPr>
          <a:xfrm>
            <a:off x="6161990" y="4114833"/>
            <a:ext cx="5088761" cy="2285967"/>
          </a:xfrm>
          <a:prstGeom prst="rect">
            <a:avLst/>
          </a:prstGeom>
        </p:spPr>
      </p:pic>
      <p:pic>
        <p:nvPicPr>
          <p:cNvPr id="13" name="Picture 12">
            <a:extLst>
              <a:ext uri="{FF2B5EF4-FFF2-40B4-BE49-F238E27FC236}">
                <a16:creationId xmlns:a16="http://schemas.microsoft.com/office/drawing/2014/main" id="{EE387972-40A0-FA2F-94CB-4D49DFA5E668}"/>
              </a:ext>
            </a:extLst>
          </p:cNvPr>
          <p:cNvPicPr>
            <a:picLocks noChangeAspect="1"/>
          </p:cNvPicPr>
          <p:nvPr/>
        </p:nvPicPr>
        <p:blipFill>
          <a:blip r:embed="rId5"/>
          <a:stretch>
            <a:fillRect/>
          </a:stretch>
        </p:blipFill>
        <p:spPr>
          <a:xfrm>
            <a:off x="1474068" y="3643573"/>
            <a:ext cx="3619814" cy="2949196"/>
          </a:xfrm>
          <a:prstGeom prst="rect">
            <a:avLst/>
          </a:prstGeom>
        </p:spPr>
      </p:pic>
    </p:spTree>
    <p:extLst>
      <p:ext uri="{BB962C8B-B14F-4D97-AF65-F5344CB8AC3E}">
        <p14:creationId xmlns:p14="http://schemas.microsoft.com/office/powerpoint/2010/main" val="208914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4791-2FC9-1D61-3FE4-9442C07592D6}"/>
              </a:ext>
            </a:extLst>
          </p:cNvPr>
          <p:cNvSpPr>
            <a:spLocks noGrp="1"/>
          </p:cNvSpPr>
          <p:nvPr>
            <p:ph type="title"/>
          </p:nvPr>
        </p:nvSpPr>
        <p:spPr>
          <a:xfrm>
            <a:off x="840186" y="593377"/>
            <a:ext cx="10511627" cy="704482"/>
          </a:xfrm>
        </p:spPr>
        <p:txBody>
          <a:bodyPr anchor="b">
            <a:normAutofit/>
          </a:bodyPr>
          <a:lstStyle/>
          <a:p>
            <a:r>
              <a:rPr lang="en-US" dirty="0"/>
              <a:t>Prediction with model </a:t>
            </a:r>
            <a:endParaRPr lang="en-IN" dirty="0"/>
          </a:p>
        </p:txBody>
      </p:sp>
      <p:sp>
        <p:nvSpPr>
          <p:cNvPr id="12" name="Content Placeholder 2">
            <a:extLst>
              <a:ext uri="{FF2B5EF4-FFF2-40B4-BE49-F238E27FC236}">
                <a16:creationId xmlns:a16="http://schemas.microsoft.com/office/drawing/2014/main" id="{2351471D-844B-0201-3716-1B63EB96EDB9}"/>
              </a:ext>
            </a:extLst>
          </p:cNvPr>
          <p:cNvSpPr>
            <a:spLocks noGrp="1"/>
          </p:cNvSpPr>
          <p:nvPr>
            <p:ph sz="quarter" idx="4"/>
          </p:nvPr>
        </p:nvSpPr>
        <p:spPr>
          <a:xfrm>
            <a:off x="914400" y="1553497"/>
            <a:ext cx="10511627" cy="4711127"/>
          </a:xfrm>
        </p:spPr>
        <p:txBody>
          <a:bodyPr/>
          <a:lstStyle/>
          <a:p>
            <a:r>
              <a:rPr lang="en-US" dirty="0"/>
              <a:t>Were Pilots Informed? &amp; Prior Warning and Effect of Strike Relation </a:t>
            </a:r>
          </a:p>
          <a:p>
            <a:r>
              <a:rPr lang="en-US" dirty="0"/>
              <a:t>Model Type: Classification</a:t>
            </a:r>
          </a:p>
          <a:p>
            <a:r>
              <a:rPr lang="en-US" dirty="0"/>
              <a:t>Objective: Predict if a prior warning affects the impact of a bird strike.</a:t>
            </a:r>
          </a:p>
          <a:p>
            <a:r>
              <a:rPr lang="en-US" dirty="0"/>
              <a:t>Algorithm: Logistic Regression, Random Forest, Gradient Boosting </a:t>
            </a:r>
          </a:p>
          <a:p>
            <a:r>
              <a:rPr lang="en-US" dirty="0"/>
              <a:t>Features: Prior warning, altitude, phase of flight. </a:t>
            </a:r>
          </a:p>
          <a:p>
            <a:r>
              <a:rPr lang="en-US" dirty="0"/>
              <a:t>Target Variable: Impact on flight</a:t>
            </a:r>
          </a:p>
        </p:txBody>
      </p:sp>
      <p:sp>
        <p:nvSpPr>
          <p:cNvPr id="3" name="Slide Number Placeholder 2">
            <a:extLst>
              <a:ext uri="{FF2B5EF4-FFF2-40B4-BE49-F238E27FC236}">
                <a16:creationId xmlns:a16="http://schemas.microsoft.com/office/drawing/2014/main" id="{74BA1357-33AF-D0C2-55BB-F733E2E432AE}"/>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12</a:t>
            </a:fld>
            <a:endParaRPr lang="en-US"/>
          </a:p>
        </p:txBody>
      </p:sp>
    </p:spTree>
    <p:extLst>
      <p:ext uri="{BB962C8B-B14F-4D97-AF65-F5344CB8AC3E}">
        <p14:creationId xmlns:p14="http://schemas.microsoft.com/office/powerpoint/2010/main" val="6008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522A-20BC-30C4-4935-301890DADFE6}"/>
              </a:ext>
            </a:extLst>
          </p:cNvPr>
          <p:cNvSpPr>
            <a:spLocks noGrp="1"/>
          </p:cNvSpPr>
          <p:nvPr>
            <p:ph type="title"/>
          </p:nvPr>
        </p:nvSpPr>
        <p:spPr>
          <a:xfrm>
            <a:off x="914400" y="1057275"/>
            <a:ext cx="10511627" cy="604378"/>
          </a:xfrm>
        </p:spPr>
        <p:txBody>
          <a:bodyPr/>
          <a:lstStyle/>
          <a:p>
            <a:r>
              <a:rPr lang="en-US" dirty="0"/>
              <a:t>Results </a:t>
            </a:r>
            <a:endParaRPr lang="en-IN" dirty="0"/>
          </a:p>
        </p:txBody>
      </p:sp>
      <p:sp>
        <p:nvSpPr>
          <p:cNvPr id="3" name="Content Placeholder 2">
            <a:extLst>
              <a:ext uri="{FF2B5EF4-FFF2-40B4-BE49-F238E27FC236}">
                <a16:creationId xmlns:a16="http://schemas.microsoft.com/office/drawing/2014/main" id="{E2BFFCFE-F6D0-E7C1-76B1-BD8F4DBC10B1}"/>
              </a:ext>
            </a:extLst>
          </p:cNvPr>
          <p:cNvSpPr>
            <a:spLocks noGrp="1"/>
          </p:cNvSpPr>
          <p:nvPr>
            <p:ph sz="quarter" idx="4"/>
          </p:nvPr>
        </p:nvSpPr>
        <p:spPr>
          <a:xfrm>
            <a:off x="914400" y="1887795"/>
            <a:ext cx="10511627" cy="4376830"/>
          </a:xfrm>
        </p:spPr>
        <p:txBody>
          <a:bodyPr/>
          <a:lstStyle/>
          <a:p>
            <a:r>
              <a:rPr lang="en-US" b="1" dirty="0"/>
              <a:t>Training the Models</a:t>
            </a:r>
          </a:p>
          <a:p>
            <a:r>
              <a:rPr lang="en-US" dirty="0"/>
              <a:t>train three different models: Logistic Regression, Random Forest, and Gradient Boosting. After training, you will evaluate the models.</a:t>
            </a:r>
          </a:p>
          <a:p>
            <a:r>
              <a:rPr lang="en-US" b="1" dirty="0"/>
              <a:t>Expected Output for Model Training and Evaluation</a:t>
            </a:r>
          </a:p>
          <a:p>
            <a:r>
              <a:rPr lang="en-US" dirty="0"/>
              <a:t>The expected output during model training and evaluation is the accuracy score, classification report, and confusion matrix for each model. </a:t>
            </a:r>
          </a:p>
          <a:p>
            <a:r>
              <a:rPr lang="en-US" b="1" dirty="0"/>
              <a:t>Output :</a:t>
            </a:r>
          </a:p>
          <a:p>
            <a:r>
              <a:rPr lang="en-US" dirty="0"/>
              <a:t>Logistic Regression Accuracy: 0.6683417085427136</a:t>
            </a:r>
          </a:p>
          <a:p>
            <a:r>
              <a:rPr lang="en-US" dirty="0"/>
              <a:t>Random Forest Accuracy: 0.7261306532663316</a:t>
            </a:r>
          </a:p>
          <a:p>
            <a:r>
              <a:rPr lang="en-IN" dirty="0"/>
              <a:t>Gradient Boosting Accuracy: 0.7211055276381909</a:t>
            </a:r>
          </a:p>
        </p:txBody>
      </p:sp>
      <p:sp>
        <p:nvSpPr>
          <p:cNvPr id="4" name="Slide Number Placeholder 3">
            <a:extLst>
              <a:ext uri="{FF2B5EF4-FFF2-40B4-BE49-F238E27FC236}">
                <a16:creationId xmlns:a16="http://schemas.microsoft.com/office/drawing/2014/main" id="{EA544C5A-13DE-E06F-8C88-AF3C3D127194}"/>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82183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320C-E916-C6E0-5084-E9FAE00E8A9E}"/>
              </a:ext>
            </a:extLst>
          </p:cNvPr>
          <p:cNvSpPr>
            <a:spLocks noGrp="1"/>
          </p:cNvSpPr>
          <p:nvPr>
            <p:ph type="title"/>
          </p:nvPr>
        </p:nvSpPr>
        <p:spPr/>
        <p:txBody>
          <a:bodyPr anchor="b">
            <a:normAutofit/>
          </a:bodyPr>
          <a:lstStyle/>
          <a:p>
            <a:pPr>
              <a:lnSpc>
                <a:spcPct val="90000"/>
              </a:lnSpc>
            </a:pPr>
            <a:r>
              <a:rPr lang="en-US"/>
              <a:t>Conclusion and future enchancement </a:t>
            </a:r>
            <a:endParaRPr lang="en-IN"/>
          </a:p>
        </p:txBody>
      </p:sp>
      <p:sp>
        <p:nvSpPr>
          <p:cNvPr id="4" name="Slide Number Placeholder 3">
            <a:extLst>
              <a:ext uri="{FF2B5EF4-FFF2-40B4-BE49-F238E27FC236}">
                <a16:creationId xmlns:a16="http://schemas.microsoft.com/office/drawing/2014/main" id="{EF3DF1BA-DCD7-D476-0BF9-746CFDEA91A0}"/>
              </a:ext>
            </a:extLst>
          </p:cNvPr>
          <p:cNvSpPr>
            <a:spLocks noGrp="1"/>
          </p:cNvSpPr>
          <p:nvPr>
            <p:ph type="sldNum" sz="quarter" idx="10"/>
          </p:nvPr>
        </p:nvSpPr>
        <p:spPr/>
        <p:txBody>
          <a:bodyPr anchor="ctr">
            <a:normAutofit/>
          </a:bodyPr>
          <a:lstStyle/>
          <a:p>
            <a:pPr>
              <a:spcAft>
                <a:spcPts val="600"/>
              </a:spcAft>
            </a:pPr>
            <a:fld id="{48F63A3B-78C7-47BE-AE5E-E10140E04643}" type="slidenum">
              <a:rPr lang="en-US" smtClean="0"/>
              <a:pPr>
                <a:spcAft>
                  <a:spcPts val="600"/>
                </a:spcAft>
              </a:pPr>
              <a:t>14</a:t>
            </a:fld>
            <a:endParaRPr lang="en-US"/>
          </a:p>
        </p:txBody>
      </p:sp>
      <p:sp>
        <p:nvSpPr>
          <p:cNvPr id="10" name="Content Placeholder 2">
            <a:extLst>
              <a:ext uri="{FF2B5EF4-FFF2-40B4-BE49-F238E27FC236}">
                <a16:creationId xmlns:a16="http://schemas.microsoft.com/office/drawing/2014/main" id="{E968D2FA-D871-558D-E316-00D17C04C2C1}"/>
              </a:ext>
            </a:extLst>
          </p:cNvPr>
          <p:cNvSpPr>
            <a:spLocks noGrp="1"/>
          </p:cNvSpPr>
          <p:nvPr>
            <p:ph sz="half" idx="2"/>
          </p:nvPr>
        </p:nvSpPr>
        <p:spPr>
          <a:xfrm>
            <a:off x="747252" y="2303028"/>
            <a:ext cx="3677264" cy="3720337"/>
          </a:xfrm>
        </p:spPr>
        <p:txBody>
          <a:bodyPr>
            <a:normAutofit fontScale="85000" lnSpcReduction="20000"/>
          </a:bodyPr>
          <a:lstStyle/>
          <a:p>
            <a:endParaRPr lang="en-US" b="1" dirty="0"/>
          </a:p>
          <a:p>
            <a:pPr marL="742950" lvl="1" indent="-285750">
              <a:buFont typeface="+mj-lt"/>
              <a:buAutoNum type="arabicPeriod"/>
            </a:pPr>
            <a:r>
              <a:rPr lang="en-US" dirty="0"/>
              <a:t>The Random Forest model has the highest accuracy (0.7261), followed closely by the Gradient Boosting model (0.7211). Logistic Regression has the lowest accuracy (0.6683).</a:t>
            </a:r>
          </a:p>
          <a:p>
            <a:pPr marL="742950" lvl="1" indent="-285750">
              <a:buFont typeface="+mj-lt"/>
              <a:buAutoNum type="arabicPeriod"/>
            </a:pPr>
            <a:r>
              <a:rPr lang="en-US" b="1" dirty="0"/>
              <a:t>Random Forest</a:t>
            </a:r>
            <a:r>
              <a:rPr lang="en-US" dirty="0"/>
              <a:t>: This model performs the best among the three, suggesting it is more capable of capturing the relationships between the features and the target variable. The ensemble nature of Random Forest helps in reducing overfitting and improving predictive performance.</a:t>
            </a:r>
          </a:p>
          <a:p>
            <a:pPr marL="742950" lvl="1" indent="-285750">
              <a:buFont typeface="+mj-lt"/>
              <a:buAutoNum type="arabicPeriod"/>
            </a:pPr>
            <a:endParaRPr lang="en-US" dirty="0"/>
          </a:p>
          <a:p>
            <a:pPr marL="742950" lvl="1" indent="-285750">
              <a:buFont typeface="+mj-lt"/>
              <a:buAutoNum type="arabicPeriod"/>
            </a:pPr>
            <a:endParaRPr lang="en-US" dirty="0"/>
          </a:p>
          <a:p>
            <a:pPr marL="457200" lvl="1" indent="0">
              <a:buNone/>
            </a:pPr>
            <a:endParaRPr lang="en-US" dirty="0"/>
          </a:p>
        </p:txBody>
      </p:sp>
      <p:sp>
        <p:nvSpPr>
          <p:cNvPr id="5" name="Content Placeholder 4">
            <a:extLst>
              <a:ext uri="{FF2B5EF4-FFF2-40B4-BE49-F238E27FC236}">
                <a16:creationId xmlns:a16="http://schemas.microsoft.com/office/drawing/2014/main" id="{6BF5172D-6BEE-4B33-25B7-370058F08A88}"/>
              </a:ext>
            </a:extLst>
          </p:cNvPr>
          <p:cNvSpPr>
            <a:spLocks noGrp="1"/>
          </p:cNvSpPr>
          <p:nvPr>
            <p:ph sz="quarter" idx="4"/>
          </p:nvPr>
        </p:nvSpPr>
        <p:spPr/>
        <p:txBody>
          <a:bodyPr>
            <a:normAutofit fontScale="92500" lnSpcReduction="20000"/>
          </a:bodyPr>
          <a:lstStyle/>
          <a:p>
            <a:r>
              <a:rPr lang="en-US" b="1" dirty="0"/>
              <a:t>Feature Engineering</a:t>
            </a:r>
            <a:r>
              <a:rPr lang="en-US" dirty="0"/>
              <a:t>:</a:t>
            </a:r>
          </a:p>
          <a:p>
            <a:pPr>
              <a:buFont typeface="Arial" panose="020B0604020202020204" pitchFamily="34" charset="0"/>
              <a:buChar char="•"/>
            </a:pPr>
            <a:r>
              <a:rPr lang="en-US" b="1" dirty="0"/>
              <a:t>Additional Features</a:t>
            </a:r>
            <a:r>
              <a:rPr lang="en-US" dirty="0"/>
              <a:t>: Incorporate more features that might influence the impact, such as weather conditions, bird species, time of day, and airport-specific data.</a:t>
            </a:r>
          </a:p>
          <a:p>
            <a:pPr>
              <a:buFont typeface="Arial" panose="020B0604020202020204" pitchFamily="34" charset="0"/>
              <a:buChar char="•"/>
            </a:pPr>
            <a:r>
              <a:rPr lang="en-US" b="1" dirty="0"/>
              <a:t>Interaction Features</a:t>
            </a:r>
            <a:r>
              <a:rPr lang="en-US" dirty="0"/>
              <a:t>: Create interaction terms between existing features to capture more complex relationships.</a:t>
            </a:r>
          </a:p>
          <a:p>
            <a:pPr>
              <a:buFont typeface="Arial" panose="020B0604020202020204" pitchFamily="34" charset="0"/>
              <a:buChar char="•"/>
            </a:pPr>
            <a:r>
              <a:rPr lang="en-US" b="1" dirty="0"/>
              <a:t>Temporal Features</a:t>
            </a:r>
            <a:r>
              <a:rPr lang="en-US" dirty="0"/>
              <a:t>: Add temporal features like month, season, or specific time windows when bird strikes are more likely.</a:t>
            </a:r>
          </a:p>
        </p:txBody>
      </p:sp>
    </p:spTree>
    <p:extLst>
      <p:ext uri="{BB962C8B-B14F-4D97-AF65-F5344CB8AC3E}">
        <p14:creationId xmlns:p14="http://schemas.microsoft.com/office/powerpoint/2010/main" val="74261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64370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96413" y="1919901"/>
            <a:ext cx="6583680" cy="3207344"/>
          </a:xfrm>
        </p:spPr>
        <p:txBody>
          <a:bodyPr>
            <a:normAutofit fontScale="25000" lnSpcReduction="20000"/>
          </a:bodyPr>
          <a:lstStyle/>
          <a:p>
            <a:r>
              <a:rPr lang="en-US" sz="7200" dirty="0"/>
              <a:t>Introduction</a:t>
            </a:r>
          </a:p>
          <a:p>
            <a:r>
              <a:rPr lang="en-US" sz="7200" dirty="0"/>
              <a:t>Offer Letter</a:t>
            </a:r>
          </a:p>
          <a:p>
            <a:r>
              <a:rPr lang="en-US" sz="7200" dirty="0"/>
              <a:t>About the Company</a:t>
            </a:r>
          </a:p>
          <a:p>
            <a:r>
              <a:rPr lang="en-US" sz="7200" dirty="0"/>
              <a:t>Tasks</a:t>
            </a:r>
          </a:p>
          <a:p>
            <a:r>
              <a:rPr lang="en-US" sz="7200" dirty="0"/>
              <a:t>About the Project</a:t>
            </a:r>
          </a:p>
          <a:p>
            <a:r>
              <a:rPr lang="en-US" sz="7200" dirty="0"/>
              <a:t>Data set </a:t>
            </a:r>
          </a:p>
          <a:p>
            <a:r>
              <a:rPr lang="en-US" sz="7200" dirty="0"/>
              <a:t>Software tools</a:t>
            </a:r>
          </a:p>
          <a:p>
            <a:r>
              <a:rPr lang="en-US" sz="7200" dirty="0"/>
              <a:t>Case Study </a:t>
            </a:r>
          </a:p>
          <a:p>
            <a:r>
              <a:rPr lang="en-US" sz="7200" dirty="0"/>
              <a:t>Visualization of case study </a:t>
            </a:r>
          </a:p>
          <a:p>
            <a:r>
              <a:rPr lang="en-US" sz="7200" dirty="0"/>
              <a:t>Model and prediction </a:t>
            </a:r>
          </a:p>
          <a:p>
            <a:r>
              <a:rPr lang="en-US" sz="7200" dirty="0"/>
              <a:t>Conclusion</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5" name="TextBox 4">
            <a:extLst>
              <a:ext uri="{FF2B5EF4-FFF2-40B4-BE49-F238E27FC236}">
                <a16:creationId xmlns:a16="http://schemas.microsoft.com/office/drawing/2014/main" id="{E5BB3AED-A651-2B9E-FFEC-AFC7FA111DD0}"/>
              </a:ext>
            </a:extLst>
          </p:cNvPr>
          <p:cNvSpPr txBox="1"/>
          <p:nvPr/>
        </p:nvSpPr>
        <p:spPr>
          <a:xfrm>
            <a:off x="9861755" y="6400801"/>
            <a:ext cx="2330245" cy="369332"/>
          </a:xfrm>
          <a:prstGeom prst="rect">
            <a:avLst/>
          </a:prstGeom>
          <a:noFill/>
        </p:spPr>
        <p:txBody>
          <a:bodyPr wrap="square" rtlCol="0">
            <a:spAutoFit/>
          </a:bodyPr>
          <a:lstStyle/>
          <a:p>
            <a:r>
              <a:rPr lang="en-US" dirty="0"/>
              <a:t>Ileen xaxa 22mcaa25</a:t>
            </a:r>
            <a:endParaRPr lang="en-IN"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p:txBody>
          <a:bodyPr/>
          <a:lstStyle/>
          <a:p>
            <a:r>
              <a:rPr lang="en-US" dirty="0"/>
              <a:t>Introduction </a:t>
            </a:r>
          </a:p>
        </p:txBody>
      </p:sp>
      <p:sp>
        <p:nvSpPr>
          <p:cNvPr id="5" name="Content Placeholder 4">
            <a:extLst>
              <a:ext uri="{FF2B5EF4-FFF2-40B4-BE49-F238E27FC236}">
                <a16:creationId xmlns:a16="http://schemas.microsoft.com/office/drawing/2014/main" id="{AC2DE702-0ED0-1E85-017C-0BF6B30B6D0D}"/>
              </a:ext>
            </a:extLst>
          </p:cNvPr>
          <p:cNvSpPr>
            <a:spLocks noGrp="1"/>
          </p:cNvSpPr>
          <p:nvPr>
            <p:ph idx="1"/>
          </p:nvPr>
        </p:nvSpPr>
        <p:spPr/>
        <p:txBody>
          <a:bodyPr/>
          <a:lstStyle/>
          <a:p>
            <a:r>
              <a:rPr lang="en-US" dirty="0"/>
              <a:t>Role: DATA ANALYST </a:t>
            </a:r>
          </a:p>
          <a:p>
            <a:r>
              <a:rPr lang="en-US" dirty="0"/>
              <a:t>At: Unified Mentor </a:t>
            </a:r>
          </a:p>
          <a:p>
            <a:r>
              <a:rPr lang="en-US" dirty="0"/>
              <a:t>Duration : 3 months </a:t>
            </a:r>
          </a:p>
          <a:p>
            <a:endParaRPr lang="en-IN" dirty="0"/>
          </a:p>
        </p:txBody>
      </p:sp>
      <p:sp>
        <p:nvSpPr>
          <p:cNvPr id="6" name="TextBox 5">
            <a:extLst>
              <a:ext uri="{FF2B5EF4-FFF2-40B4-BE49-F238E27FC236}">
                <a16:creationId xmlns:a16="http://schemas.microsoft.com/office/drawing/2014/main" id="{4EBB6CC1-910F-317D-88EC-98BCAF2F647F}"/>
              </a:ext>
            </a:extLst>
          </p:cNvPr>
          <p:cNvSpPr txBox="1"/>
          <p:nvPr/>
        </p:nvSpPr>
        <p:spPr>
          <a:xfrm>
            <a:off x="9783097" y="6282813"/>
            <a:ext cx="2202426" cy="369332"/>
          </a:xfrm>
          <a:prstGeom prst="rect">
            <a:avLst/>
          </a:prstGeom>
          <a:noFill/>
        </p:spPr>
        <p:txBody>
          <a:bodyPr wrap="square" rtlCol="0">
            <a:spAutoFit/>
          </a:bodyPr>
          <a:lstStyle/>
          <a:p>
            <a:r>
              <a:rPr lang="en-US" dirty="0"/>
              <a:t>Ileen Xaxa 22mcaa25</a:t>
            </a:r>
            <a:endParaRPr lang="en-IN"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295535" y="1061623"/>
            <a:ext cx="4130492" cy="4739104"/>
          </a:xfrm>
        </p:spPr>
        <p:txBody>
          <a:bodyPr anchor="ctr">
            <a:normAutofit/>
          </a:bodyPr>
          <a:lstStyle/>
          <a:p>
            <a:r>
              <a:rPr lang="en-US" dirty="0"/>
              <a:t>Offer letter </a:t>
            </a:r>
          </a:p>
        </p:txBody>
      </p:sp>
      <p:pic>
        <p:nvPicPr>
          <p:cNvPr id="6" name="Picture Placeholder 5" descr="A letter of a company&#10;&#10;Description automatically generated with medium confidence">
            <a:extLst>
              <a:ext uri="{FF2B5EF4-FFF2-40B4-BE49-F238E27FC236}">
                <a16:creationId xmlns:a16="http://schemas.microsoft.com/office/drawing/2014/main" id="{4A23C08C-B605-B6F1-E6A2-9E9C8A57476B}"/>
              </a:ext>
            </a:extLst>
          </p:cNvPr>
          <p:cNvPicPr>
            <a:picLocks noGrp="1" noChangeAspect="1"/>
          </p:cNvPicPr>
          <p:nvPr>
            <p:ph type="pic" sz="quarter" idx="11"/>
          </p:nvPr>
        </p:nvPicPr>
        <p:blipFill rotWithShape="1">
          <a:blip r:embed="rId3"/>
          <a:srcRect l="1719" r="1720" b="1"/>
          <a:stretch/>
        </p:blipFill>
        <p:spPr>
          <a:xfrm>
            <a:off x="765973" y="88501"/>
            <a:ext cx="5664324" cy="6664828"/>
          </a:xfrm>
          <a:noFill/>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94038" y="621694"/>
            <a:ext cx="8869639" cy="994164"/>
          </a:xfrm>
        </p:spPr>
        <p:txBody>
          <a:bodyPr/>
          <a:lstStyle/>
          <a:p>
            <a:r>
              <a:rPr lang="en-US" dirty="0"/>
              <a:t>ABOUT THE COMPANY- </a:t>
            </a:r>
            <a:r>
              <a:rPr lang="en-US" sz="2000" dirty="0"/>
              <a:t>Unified Mentor </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077107" y="2145712"/>
            <a:ext cx="7965460" cy="3193203"/>
          </a:xfrm>
        </p:spPr>
        <p:txBody>
          <a:bodyPr/>
          <a:lstStyle/>
          <a:p>
            <a:r>
              <a:rPr lang="en-US" dirty="0"/>
              <a:t>Embark on an extraordinary odyssey of honing skills and propelling your career forward with us at Unified Mentor. Our purpose is clear and impactful: empowering individuals to bolster their employability through tailor-made skill enhancement initiatives.</a:t>
            </a:r>
          </a:p>
          <a:p>
            <a:endParaRPr lang="en-US" dirty="0"/>
          </a:p>
          <a:p>
            <a:r>
              <a:rPr lang="en-US" dirty="0"/>
              <a:t>At Unified Mentor, we're staunch advocates of personal evolution as the cornerstone of our shared triumphs. We eagerly seek out inventive, skilled individuals who thrive on challenges and pursue perfection. If you possess ambition and fervor for your aspirations, you're ideally suited to our mission of fostering Leadership through Global Talent Development.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5" name="TextBox 4">
            <a:extLst>
              <a:ext uri="{FF2B5EF4-FFF2-40B4-BE49-F238E27FC236}">
                <a16:creationId xmlns:a16="http://schemas.microsoft.com/office/drawing/2014/main" id="{7EBB0294-042A-9330-83B0-FC6FC8B65A3E}"/>
              </a:ext>
            </a:extLst>
          </p:cNvPr>
          <p:cNvSpPr txBox="1"/>
          <p:nvPr/>
        </p:nvSpPr>
        <p:spPr>
          <a:xfrm>
            <a:off x="9689008" y="6216135"/>
            <a:ext cx="2406445" cy="369332"/>
          </a:xfrm>
          <a:prstGeom prst="rect">
            <a:avLst/>
          </a:prstGeom>
          <a:noFill/>
        </p:spPr>
        <p:txBody>
          <a:bodyPr wrap="square">
            <a:spAutoFit/>
          </a:bodyPr>
          <a:lstStyle/>
          <a:p>
            <a:r>
              <a:rPr lang="en-US" dirty="0"/>
              <a:t>Ileen xaxa 22mcaa25</a:t>
            </a:r>
            <a:endParaRPr lang="en-IN"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735544" y="597770"/>
            <a:ext cx="7043617" cy="919010"/>
          </a:xfrm>
        </p:spPr>
        <p:txBody>
          <a:bodyPr/>
          <a:lstStyle/>
          <a:p>
            <a:r>
              <a:rPr lang="en-US" dirty="0"/>
              <a:t>TASKS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44413" y="1730478"/>
            <a:ext cx="7564013" cy="4311506"/>
          </a:xfrm>
        </p:spPr>
        <p:txBody>
          <a:bodyPr/>
          <a:lstStyle/>
          <a:p>
            <a:pPr marL="342900" indent="-342900">
              <a:buFont typeface="Arial" panose="020B0604020202020204" pitchFamily="34" charset="0"/>
              <a:buChar char="•"/>
            </a:pPr>
            <a:r>
              <a:rPr lang="en-US" dirty="0"/>
              <a:t>Training period- skills to be learned </a:t>
            </a:r>
          </a:p>
          <a:p>
            <a:pPr marL="342900" indent="-342900">
              <a:buFont typeface="Arial" panose="020B0604020202020204" pitchFamily="34" charset="0"/>
              <a:buChar char="•"/>
            </a:pPr>
            <a:r>
              <a:rPr lang="en-US" dirty="0"/>
              <a:t>Python- </a:t>
            </a:r>
            <a:r>
              <a:rPr lang="en-US" dirty="0" err="1"/>
              <a:t>numpy</a:t>
            </a:r>
            <a:r>
              <a:rPr lang="en-US" dirty="0"/>
              <a:t>, pandas</a:t>
            </a:r>
          </a:p>
          <a:p>
            <a:pPr marL="342900" indent="-342900">
              <a:buFont typeface="Arial" panose="020B0604020202020204" pitchFamily="34" charset="0"/>
              <a:buChar char="•"/>
            </a:pPr>
            <a:r>
              <a:rPr lang="en-US" dirty="0"/>
              <a:t>Tableau</a:t>
            </a:r>
          </a:p>
          <a:p>
            <a:pPr marL="342900" indent="-342900">
              <a:buFont typeface="Arial" panose="020B0604020202020204" pitchFamily="34" charset="0"/>
              <a:buChar char="•"/>
            </a:pPr>
            <a:r>
              <a:rPr lang="en-US" dirty="0"/>
              <a:t>Power bi </a:t>
            </a:r>
          </a:p>
          <a:p>
            <a:pPr marL="342900" indent="-342900">
              <a:buFont typeface="Arial" panose="020B0604020202020204" pitchFamily="34" charset="0"/>
              <a:buChar char="•"/>
            </a:pPr>
            <a:r>
              <a:rPr lang="en-US" dirty="0"/>
              <a:t>Statistics </a:t>
            </a:r>
          </a:p>
          <a:p>
            <a:endParaRPr lang="en-US" dirty="0"/>
          </a:p>
          <a:p>
            <a:pPr marL="342900" indent="-34290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5FCB341D-3264-FAFE-EC54-BE0F0F4CFB21}"/>
              </a:ext>
            </a:extLst>
          </p:cNvPr>
          <p:cNvSpPr txBox="1"/>
          <p:nvPr/>
        </p:nvSpPr>
        <p:spPr>
          <a:xfrm>
            <a:off x="9654596" y="6216135"/>
            <a:ext cx="2249129" cy="369332"/>
          </a:xfrm>
          <a:prstGeom prst="rect">
            <a:avLst/>
          </a:prstGeom>
          <a:noFill/>
        </p:spPr>
        <p:txBody>
          <a:bodyPr wrap="square">
            <a:spAutoFit/>
          </a:bodyPr>
          <a:lstStyle/>
          <a:p>
            <a:r>
              <a:rPr lang="en-US" dirty="0"/>
              <a:t>Ileen xaxa 22mcaa25</a:t>
            </a:r>
            <a:endParaRPr lang="en-IN" dirty="0"/>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840186" y="550881"/>
            <a:ext cx="10511627" cy="1012785"/>
          </a:xfrm>
        </p:spPr>
        <p:txBody>
          <a:bodyPr anchor="b">
            <a:normAutofit/>
          </a:bodyPr>
          <a:lstStyle/>
          <a:p>
            <a:r>
              <a:rPr lang="en-US" dirty="0"/>
              <a:t>Project </a:t>
            </a:r>
          </a:p>
        </p:txBody>
      </p:sp>
      <p:sp>
        <p:nvSpPr>
          <p:cNvPr id="7" name="Content Placeholder 2">
            <a:extLst>
              <a:ext uri="{FF2B5EF4-FFF2-40B4-BE49-F238E27FC236}">
                <a16:creationId xmlns:a16="http://schemas.microsoft.com/office/drawing/2014/main" id="{A854ED76-CDC6-FF65-CE45-5F9D12D3439B}"/>
              </a:ext>
            </a:extLst>
          </p:cNvPr>
          <p:cNvSpPr>
            <a:spLocks noGrp="1"/>
          </p:cNvSpPr>
          <p:nvPr>
            <p:ph sz="quarter" idx="4"/>
          </p:nvPr>
        </p:nvSpPr>
        <p:spPr>
          <a:xfrm>
            <a:off x="914400" y="1799303"/>
            <a:ext cx="10511627" cy="4465321"/>
          </a:xfrm>
        </p:spPr>
        <p:txBody>
          <a:bodyPr>
            <a:normAutofit/>
          </a:bodyPr>
          <a:lstStyle/>
          <a:p>
            <a:r>
              <a:rPr lang="en-US" dirty="0"/>
              <a:t>The problem is about </a:t>
            </a:r>
            <a:r>
              <a:rPr lang="en-US" b="1" dirty="0"/>
              <a:t>bird strikes</a:t>
            </a:r>
            <a:r>
              <a:rPr lang="en-US" dirty="0"/>
              <a:t>, which refer to collisions between birds and aircraft. Bird strikes are a significant threat to aircraft safety, causing damage to aircraft structures and potentially leading to loss of thrust in jet engines when birds are ingested into the engines. These incidents can occur at any flight phase but are most common during take-off, initial climb, approach, and landing due to higher bird activity at lower altitudes.</a:t>
            </a:r>
          </a:p>
          <a:p>
            <a:r>
              <a:rPr lang="en-US" dirty="0"/>
              <a:t>this project is crucial because it addresses a significant safety issue in aviation, offers the potential for economic savings, and contributes to the overall safety and efficiency of air travel through the application of advanced technologies and data analysis.</a:t>
            </a:r>
          </a:p>
          <a:p>
            <a:endParaRPr lang="en-US" dirty="0"/>
          </a:p>
          <a:p>
            <a:pPr marL="0" indent="0">
              <a:buNone/>
            </a:pPr>
            <a:r>
              <a:rPr lang="en-US" dirty="0"/>
              <a:t>DATASET:</a:t>
            </a:r>
          </a:p>
          <a:p>
            <a:r>
              <a:rPr lang="en-US" dirty="0"/>
              <a:t>To have a closer look the following document visually depicts the data collected on Bird Strikes by FAA between 2000-2011.</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sp>
        <p:nvSpPr>
          <p:cNvPr id="8" name="TextBox 7">
            <a:extLst>
              <a:ext uri="{FF2B5EF4-FFF2-40B4-BE49-F238E27FC236}">
                <a16:creationId xmlns:a16="http://schemas.microsoft.com/office/drawing/2014/main" id="{E97DA6F7-0540-3AB8-83B2-21CCE4802153}"/>
              </a:ext>
            </a:extLst>
          </p:cNvPr>
          <p:cNvSpPr txBox="1"/>
          <p:nvPr/>
        </p:nvSpPr>
        <p:spPr>
          <a:xfrm>
            <a:off x="9581535" y="6315595"/>
            <a:ext cx="2217175" cy="369332"/>
          </a:xfrm>
          <a:prstGeom prst="rect">
            <a:avLst/>
          </a:prstGeom>
          <a:noFill/>
        </p:spPr>
        <p:txBody>
          <a:bodyPr wrap="square">
            <a:spAutoFit/>
          </a:bodyPr>
          <a:lstStyle/>
          <a:p>
            <a:r>
              <a:rPr lang="en-US" dirty="0"/>
              <a:t>Ileen xaxa 22mcaa25</a:t>
            </a:r>
            <a:endParaRPr lang="en-IN" dirty="0"/>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Tools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399" y="2295477"/>
            <a:ext cx="3283119" cy="1728198"/>
          </a:xfrm>
        </p:spPr>
        <p:txBody>
          <a:bodyPr>
            <a:normAutofit/>
          </a:bodyPr>
          <a:lstStyle/>
          <a:p>
            <a:pPr marL="285750" indent="-285750">
              <a:buFont typeface="Arial" panose="020B0604020202020204" pitchFamily="34" charset="0"/>
              <a:buChar char="•"/>
            </a:pPr>
            <a:r>
              <a:rPr lang="en-US" sz="2400" dirty="0"/>
              <a:t>Python</a:t>
            </a:r>
          </a:p>
          <a:p>
            <a:pPr marL="285750" indent="-285750">
              <a:buFont typeface="Arial" panose="020B0604020202020204" pitchFamily="34" charset="0"/>
              <a:buChar char="•"/>
            </a:pPr>
            <a:r>
              <a:rPr lang="en-US" sz="2400" dirty="0"/>
              <a:t>Excel </a:t>
            </a:r>
          </a:p>
          <a:p>
            <a:pPr marL="285750" indent="-285750">
              <a:buFont typeface="Arial" panose="020B0604020202020204" pitchFamily="34" charset="0"/>
              <a:buChar char="•"/>
            </a:pPr>
            <a:r>
              <a:rPr lang="en-US" sz="2400" dirty="0"/>
              <a:t>Power bi  </a:t>
            </a:r>
          </a:p>
          <a:p>
            <a:pPr marL="285750" indent="-285750">
              <a:buFont typeface="Arial" panose="020B0604020202020204" pitchFamily="34" charset="0"/>
              <a:buChar char="•"/>
            </a:pPr>
            <a:endParaRPr lang="en-US" dirty="0"/>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1728199"/>
          </a:xfrm>
        </p:spPr>
        <p:txBody>
          <a:bodyPr>
            <a:normAutofit/>
          </a:bodyPr>
          <a:lstStyle/>
          <a:p>
            <a:endParaRPr lang="en-US" dirty="0"/>
          </a:p>
        </p:txBody>
      </p:sp>
      <p:sp>
        <p:nvSpPr>
          <p:cNvPr id="5" name="TextBox 4">
            <a:extLst>
              <a:ext uri="{FF2B5EF4-FFF2-40B4-BE49-F238E27FC236}">
                <a16:creationId xmlns:a16="http://schemas.microsoft.com/office/drawing/2014/main" id="{810DD350-49C5-2917-2088-D099831E85E6}"/>
              </a:ext>
            </a:extLst>
          </p:cNvPr>
          <p:cNvSpPr txBox="1"/>
          <p:nvPr/>
        </p:nvSpPr>
        <p:spPr>
          <a:xfrm>
            <a:off x="9746568" y="6216135"/>
            <a:ext cx="2371365" cy="369332"/>
          </a:xfrm>
          <a:prstGeom prst="rect">
            <a:avLst/>
          </a:prstGeom>
          <a:noFill/>
        </p:spPr>
        <p:txBody>
          <a:bodyPr wrap="square">
            <a:spAutoFit/>
          </a:bodyPr>
          <a:lstStyle/>
          <a:p>
            <a:r>
              <a:rPr lang="en-US" dirty="0"/>
              <a:t>Ileen xaxa 22mcaa25</a:t>
            </a:r>
            <a:endParaRPr lang="en-IN" dirty="0"/>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399" y="834636"/>
            <a:ext cx="7796464" cy="709030"/>
          </a:xfrm>
        </p:spPr>
        <p:txBody>
          <a:bodyPr anchor="b">
            <a:normAutofit/>
          </a:bodyPr>
          <a:lstStyle/>
          <a:p>
            <a:r>
              <a:rPr lang="en-US" dirty="0"/>
              <a:t>Case studies </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nchor="ctr">
            <a:normAutofit/>
          </a:bodyPr>
          <a:lstStyle/>
          <a:p>
            <a:pPr>
              <a:spcAft>
                <a:spcPts val="600"/>
              </a:spcAft>
            </a:pPr>
            <a:fld id="{48F63A3B-78C7-47BE-AE5E-E10140E04643}" type="slidenum">
              <a:rPr lang="en-US" smtClean="0"/>
              <a:pPr>
                <a:spcAft>
                  <a:spcPts val="600"/>
                </a:spcAft>
              </a:pPr>
              <a:t>9</a:t>
            </a:fld>
            <a:endParaRPr lang="en-US"/>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sz="half" idx="2"/>
          </p:nvPr>
        </p:nvSpPr>
        <p:spPr>
          <a:xfrm>
            <a:off x="914400" y="1740310"/>
            <a:ext cx="3283119" cy="4283055"/>
          </a:xfrm>
        </p:spPr>
        <p:txBody>
          <a:bodyPr>
            <a:normAutofit/>
          </a:bodyPr>
          <a:lstStyle/>
          <a:p>
            <a:pPr marL="285750" indent="-285750">
              <a:buFont typeface="Arial" panose="020B0604020202020204" pitchFamily="34" charset="0"/>
              <a:buChar char="•"/>
            </a:pPr>
            <a:r>
              <a:rPr lang="en-US" dirty="0"/>
              <a:t>Yearly Analysis &amp; Bird Strikes in the US </a:t>
            </a:r>
          </a:p>
          <a:p>
            <a:pPr marL="285750" indent="-285750">
              <a:buFont typeface="Arial" panose="020B0604020202020204" pitchFamily="34" charset="0"/>
              <a:buChar char="•"/>
            </a:pPr>
            <a:r>
              <a:rPr lang="en-US" dirty="0"/>
              <a:t>Top 10 US Airlines in terms of having encountered bird strikes </a:t>
            </a:r>
          </a:p>
          <a:p>
            <a:pPr marL="285750" indent="-285750">
              <a:buFont typeface="Arial" panose="020B0604020202020204" pitchFamily="34" charset="0"/>
              <a:buChar char="•"/>
            </a:pPr>
            <a:r>
              <a:rPr lang="en-US" dirty="0"/>
              <a:t>Yearly Cost Incurred due to Bird Strikes: </a:t>
            </a:r>
          </a:p>
          <a:p>
            <a:pPr marL="285750" indent="-285750">
              <a:buFont typeface="Arial" panose="020B0604020202020204" pitchFamily="34" charset="0"/>
              <a:buChar char="•"/>
            </a:pPr>
            <a:r>
              <a:rPr lang="en-US" dirty="0"/>
              <a:t>When do most bird strikes occur? </a:t>
            </a:r>
          </a:p>
        </p:txBody>
      </p:sp>
      <p:sp>
        <p:nvSpPr>
          <p:cNvPr id="8" name="Content Placeholder 7">
            <a:extLst>
              <a:ext uri="{FF2B5EF4-FFF2-40B4-BE49-F238E27FC236}">
                <a16:creationId xmlns:a16="http://schemas.microsoft.com/office/drawing/2014/main" id="{899289C9-8FAD-6A88-1D47-6AE4AF4EFCF9}"/>
              </a:ext>
            </a:extLst>
          </p:cNvPr>
          <p:cNvSpPr>
            <a:spLocks noGrp="1"/>
          </p:cNvSpPr>
          <p:nvPr>
            <p:ph sz="quarter" idx="4"/>
          </p:nvPr>
        </p:nvSpPr>
        <p:spPr>
          <a:xfrm>
            <a:off x="4782159" y="1740310"/>
            <a:ext cx="3284951" cy="4283055"/>
          </a:xfrm>
        </p:spPr>
        <p:txBody>
          <a:bodyPr/>
          <a:lstStyle/>
          <a:p>
            <a:pPr marL="285750" indent="-285750">
              <a:buFont typeface="Arial" panose="020B0604020202020204" pitchFamily="34" charset="0"/>
              <a:buChar char="•"/>
            </a:pPr>
            <a:r>
              <a:rPr lang="en-US" dirty="0"/>
              <a:t>Phase of flight at the time of the strike. </a:t>
            </a:r>
          </a:p>
          <a:p>
            <a:pPr marL="285750" indent="-285750">
              <a:buFont typeface="Arial" panose="020B0604020202020204" pitchFamily="34" charset="0"/>
              <a:buChar char="•"/>
            </a:pPr>
            <a:r>
              <a:rPr lang="en-US" dirty="0"/>
              <a:t>Effect of Bird Strikes &amp; Impact on Flight </a:t>
            </a:r>
          </a:p>
          <a:p>
            <a:pPr marL="285750" indent="-285750">
              <a:buFont typeface="Arial" panose="020B0604020202020204" pitchFamily="34" charset="0"/>
              <a:buChar char="•"/>
            </a:pPr>
            <a:r>
              <a:rPr lang="en-US" dirty="0"/>
              <a:t>Were Pilots Informed? &amp; Prior Warning and Effect of Strike Relation</a:t>
            </a:r>
            <a:endParaRPr lang="en-IN" dirty="0"/>
          </a:p>
        </p:txBody>
      </p:sp>
      <p:sp>
        <p:nvSpPr>
          <p:cNvPr id="10" name="TextBox 9">
            <a:extLst>
              <a:ext uri="{FF2B5EF4-FFF2-40B4-BE49-F238E27FC236}">
                <a16:creationId xmlns:a16="http://schemas.microsoft.com/office/drawing/2014/main" id="{75DE5DDC-9BE4-9CBB-6034-0C63F62393FD}"/>
              </a:ext>
            </a:extLst>
          </p:cNvPr>
          <p:cNvSpPr txBox="1"/>
          <p:nvPr/>
        </p:nvSpPr>
        <p:spPr>
          <a:xfrm>
            <a:off x="9447580" y="6302477"/>
            <a:ext cx="2969342" cy="369332"/>
          </a:xfrm>
          <a:prstGeom prst="rect">
            <a:avLst/>
          </a:prstGeom>
          <a:noFill/>
        </p:spPr>
        <p:txBody>
          <a:bodyPr wrap="square">
            <a:spAutoFit/>
          </a:bodyPr>
          <a:lstStyle/>
          <a:p>
            <a:r>
              <a:rPr lang="en-US" dirty="0"/>
              <a:t>Ileen xaxa 22mcaa25</a:t>
            </a:r>
            <a:endParaRPr lang="en-IN"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{42F855AE-2DB2-4995-8176-83A96C7B4897}tf78438558_win32</Template>
  <TotalTime>154</TotalTime>
  <Words>707</Words>
  <Application>Microsoft Office PowerPoint</Application>
  <PresentationFormat>Widescreen</PresentationFormat>
  <Paragraphs>92</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Sabon Next LT</vt:lpstr>
      <vt:lpstr>Custom</vt:lpstr>
      <vt:lpstr>Project review  ileen xaxa 22mcaa25  </vt:lpstr>
      <vt:lpstr>agenda</vt:lpstr>
      <vt:lpstr>Introduction </vt:lpstr>
      <vt:lpstr>Offer letter </vt:lpstr>
      <vt:lpstr>ABOUT THE COMPANY- Unified Mentor </vt:lpstr>
      <vt:lpstr>TASKS</vt:lpstr>
      <vt:lpstr>Project </vt:lpstr>
      <vt:lpstr>Tools </vt:lpstr>
      <vt:lpstr>Case studies </vt:lpstr>
      <vt:lpstr>Data visualization of the case study </vt:lpstr>
      <vt:lpstr>Case study </vt:lpstr>
      <vt:lpstr>Prediction with model </vt:lpstr>
      <vt:lpstr>Results </vt:lpstr>
      <vt:lpstr>Conclusion and future enchancement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ileen xaxa 22mcaa25  </dc:title>
  <dc:subject/>
  <dc:creator>ileen xaxa</dc:creator>
  <cp:lastModifiedBy>ileen xaxa</cp:lastModifiedBy>
  <cp:revision>2</cp:revision>
  <dcterms:created xsi:type="dcterms:W3CDTF">2024-05-24T20:11:37Z</dcterms:created>
  <dcterms:modified xsi:type="dcterms:W3CDTF">2024-06-01T02:20:40Z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