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2" r:id="rId3"/>
    <p:sldId id="265" r:id="rId4"/>
    <p:sldId id="301" r:id="rId5"/>
    <p:sldId id="257" r:id="rId6"/>
    <p:sldId id="278" r:id="rId7"/>
    <p:sldId id="262" r:id="rId8"/>
    <p:sldId id="259" r:id="rId9"/>
    <p:sldId id="264" r:id="rId10"/>
    <p:sldId id="270" r:id="rId11"/>
    <p:sldId id="266" r:id="rId12"/>
    <p:sldId id="271" r:id="rId13"/>
    <p:sldId id="300" r:id="rId14"/>
    <p:sldId id="273" r:id="rId15"/>
    <p:sldId id="274" r:id="rId16"/>
    <p:sldId id="275" r:id="rId17"/>
    <p:sldId id="276" r:id="rId18"/>
    <p:sldId id="280" r:id="rId19"/>
    <p:sldId id="299" r:id="rId20"/>
    <p:sldId id="283" r:id="rId21"/>
    <p:sldId id="279" r:id="rId22"/>
    <p:sldId id="284" r:id="rId23"/>
    <p:sldId id="285" r:id="rId24"/>
    <p:sldId id="286" r:id="rId25"/>
    <p:sldId id="287" r:id="rId26"/>
    <p:sldId id="290" r:id="rId27"/>
    <p:sldId id="288" r:id="rId28"/>
    <p:sldId id="289" r:id="rId29"/>
    <p:sldId id="291" r:id="rId30"/>
    <p:sldId id="292" r:id="rId31"/>
    <p:sldId id="294" r:id="rId32"/>
    <p:sldId id="302" r:id="rId33"/>
    <p:sldId id="295" r:id="rId34"/>
    <p:sldId id="293" r:id="rId35"/>
    <p:sldId id="296" r:id="rId36"/>
    <p:sldId id="298"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76"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EF82-3550-4E2E-A923-6D425E2E1F1E}"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501-FF39-4DDB-88D6-1F9BF577AF3F}" type="slidenum">
              <a:rPr lang="en-US" smtClean="0"/>
              <a:t>‹#›</a:t>
            </a:fld>
            <a:endParaRPr lang="en-US"/>
          </a:p>
        </p:txBody>
      </p:sp>
    </p:spTree>
    <p:extLst>
      <p:ext uri="{BB962C8B-B14F-4D97-AF65-F5344CB8AC3E}">
        <p14:creationId xmlns:p14="http://schemas.microsoft.com/office/powerpoint/2010/main" val="320520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8</a:t>
            </a:fld>
            <a:endParaRPr lang="en-US"/>
          </a:p>
        </p:txBody>
      </p:sp>
    </p:spTree>
    <p:extLst>
      <p:ext uri="{BB962C8B-B14F-4D97-AF65-F5344CB8AC3E}">
        <p14:creationId xmlns:p14="http://schemas.microsoft.com/office/powerpoint/2010/main" val="28400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9</a:t>
            </a:fld>
            <a:endParaRPr lang="en-US"/>
          </a:p>
        </p:txBody>
      </p:sp>
    </p:spTree>
    <p:extLst>
      <p:ext uri="{BB962C8B-B14F-4D97-AF65-F5344CB8AC3E}">
        <p14:creationId xmlns:p14="http://schemas.microsoft.com/office/powerpoint/2010/main" val="29721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10</a:t>
            </a:fld>
            <a:endParaRPr lang="en-US"/>
          </a:p>
        </p:txBody>
      </p:sp>
    </p:spTree>
    <p:extLst>
      <p:ext uri="{BB962C8B-B14F-4D97-AF65-F5344CB8AC3E}">
        <p14:creationId xmlns:p14="http://schemas.microsoft.com/office/powerpoint/2010/main" val="304251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12</a:t>
            </a:fld>
            <a:endParaRPr lang="en-US"/>
          </a:p>
        </p:txBody>
      </p:sp>
    </p:spTree>
    <p:extLst>
      <p:ext uri="{BB962C8B-B14F-4D97-AF65-F5344CB8AC3E}">
        <p14:creationId xmlns:p14="http://schemas.microsoft.com/office/powerpoint/2010/main" val="2404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board on what is additive mean from the </a:t>
            </a:r>
            <a:r>
              <a:rPr lang="en-US" dirty="0" err="1"/>
              <a:t>PoV</a:t>
            </a:r>
            <a:r>
              <a:rPr lang="en-US" dirty="0"/>
              <a:t> of the x-y plot with allele scoring. </a:t>
            </a:r>
          </a:p>
          <a:p>
            <a:r>
              <a:rPr lang="en-US" dirty="0"/>
              <a:t>Dominance, epistasis, and Overdominance. </a:t>
            </a:r>
          </a:p>
        </p:txBody>
      </p:sp>
      <p:sp>
        <p:nvSpPr>
          <p:cNvPr id="4" name="Slide Number Placeholder 3"/>
          <p:cNvSpPr>
            <a:spLocks noGrp="1"/>
          </p:cNvSpPr>
          <p:nvPr>
            <p:ph type="sldNum" sz="quarter" idx="5"/>
          </p:nvPr>
        </p:nvSpPr>
        <p:spPr/>
        <p:txBody>
          <a:bodyPr/>
          <a:lstStyle/>
          <a:p>
            <a:fld id="{2A799501-FF39-4DDB-88D6-1F9BF577AF3F}" type="slidenum">
              <a:rPr lang="en-US" smtClean="0"/>
              <a:t>18</a:t>
            </a:fld>
            <a:endParaRPr lang="en-US"/>
          </a:p>
        </p:txBody>
      </p:sp>
    </p:spTree>
    <p:extLst>
      <p:ext uri="{BB962C8B-B14F-4D97-AF65-F5344CB8AC3E}">
        <p14:creationId xmlns:p14="http://schemas.microsoft.com/office/powerpoint/2010/main" val="8076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21</a:t>
            </a:fld>
            <a:endParaRPr lang="en-US"/>
          </a:p>
        </p:txBody>
      </p:sp>
    </p:spTree>
    <p:extLst>
      <p:ext uri="{BB962C8B-B14F-4D97-AF65-F5344CB8AC3E}">
        <p14:creationId xmlns:p14="http://schemas.microsoft.com/office/powerpoint/2010/main" val="3027344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23</a:t>
            </a:fld>
            <a:endParaRPr lang="en-US"/>
          </a:p>
        </p:txBody>
      </p:sp>
    </p:spTree>
    <p:extLst>
      <p:ext uri="{BB962C8B-B14F-4D97-AF65-F5344CB8AC3E}">
        <p14:creationId xmlns:p14="http://schemas.microsoft.com/office/powerpoint/2010/main" val="83277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a:t>
            </a:r>
            <a:r>
              <a:rPr lang="en-US" dirty="0" err="1"/>
              <a:t>bor</a:t>
            </a:r>
            <a:r>
              <a:rPr lang="en-US" dirty="0"/>
              <a:t>)</a:t>
            </a:r>
          </a:p>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34</a:t>
            </a:fld>
            <a:endParaRPr lang="en-US"/>
          </a:p>
        </p:txBody>
      </p:sp>
    </p:spTree>
    <p:extLst>
      <p:ext uri="{BB962C8B-B14F-4D97-AF65-F5344CB8AC3E}">
        <p14:creationId xmlns:p14="http://schemas.microsoft.com/office/powerpoint/2010/main" val="1660571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23843-94FE-4068-B4C4-A27F7642D02E}" type="slidenum">
              <a:rPr lang="en-US" smtClean="0"/>
              <a:t>36</a:t>
            </a:fld>
            <a:endParaRPr lang="en-US"/>
          </a:p>
        </p:txBody>
      </p:sp>
    </p:spTree>
    <p:extLst>
      <p:ext uri="{BB962C8B-B14F-4D97-AF65-F5344CB8AC3E}">
        <p14:creationId xmlns:p14="http://schemas.microsoft.com/office/powerpoint/2010/main" val="7905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57C-A53B-4848-8A02-79309FC04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F09F-A9FD-496E-83DB-65C0C1C99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FE58B-CA4C-41A5-89C5-C9CBDEEEF46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710587D7-D5B1-40E8-9197-96C7FD2D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8E6B1-6698-4B14-B980-D20AFA6A6A4C}"/>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4089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3843-4740-4D31-9529-3289A2A2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107B-34EF-4A3B-9B41-C52DC3E6E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3DE0-2C5D-4709-AC64-C2BF47AF639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9689B90F-E4E8-4E0E-A5DA-2ED06C0E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343-BEBD-4DF1-8D0B-00D051145495}"/>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84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55C7-6179-4BD0-BE5E-103BAB1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C263A-C909-4BE4-B9B8-CBAE18BCB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8144-DCF9-4634-93B9-8D0E93C8772A}"/>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F20A1481-8A1D-413A-8F32-E7B0928D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E99-9DCD-4DDB-B007-598CAAB88CD9}"/>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6203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12E-9FF1-4D7B-A1F0-C2DB5C59A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77B2E-7459-4E64-B354-5EB3E80DDF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04D74-F30F-4418-AA69-2015721FDBE9}"/>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14C1751A-CAF2-4626-8471-81E7E9AC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229A-F906-4306-B617-730584D904C3}"/>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386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6F4-3223-4BD3-8124-C47C208FB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B8566-2683-4087-B604-DA23F1690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39C35-EFC8-4FB8-92C8-52B3AA8F472E}"/>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908DCD6D-1631-474B-901E-4328474B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32AE-6A0E-481A-BD26-508BDDA0F8FA}"/>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8829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A5-BD65-430C-86D6-E02CC965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2C032-B668-40D0-A870-C9C04392F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000AF-EA82-4EFA-9351-6EA4BF4BB7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8DB-4D0C-4776-9C0E-44E9E8E6B8D3}"/>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5095AEDD-9493-4FF5-8F44-79FF42D7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91DC7-44ED-412B-81AC-F2DC3C55309E}"/>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0673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518-B139-4666-9B11-D36E964383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47765-9E80-4A04-9FEA-02777478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555EF-C22F-48B9-8E5C-B2AC8D9A2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38902-39F7-45E8-AAF9-CD4FB446F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025E5-239E-4117-8095-6D630E15BF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F934-2267-4E6D-9D9E-BE8DC554330C}"/>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8" name="Footer Placeholder 7">
            <a:extLst>
              <a:ext uri="{FF2B5EF4-FFF2-40B4-BE49-F238E27FC236}">
                <a16:creationId xmlns:a16="http://schemas.microsoft.com/office/drawing/2014/main" id="{0A45090C-7AE7-4B47-8EA6-6E8C32B12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61321-AE15-41DD-8F30-F6FE2236B767}"/>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168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491D-09AD-460B-AF16-9FB8E0B16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623D0-6BAF-43DA-9A1D-FA8F31340343}"/>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4" name="Footer Placeholder 3">
            <a:extLst>
              <a:ext uri="{FF2B5EF4-FFF2-40B4-BE49-F238E27FC236}">
                <a16:creationId xmlns:a16="http://schemas.microsoft.com/office/drawing/2014/main" id="{25B63070-B054-4203-BC09-EA2D0A157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07318-5947-4389-A507-674414D83E3F}"/>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9941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E523B-4DD0-4341-9DFB-DCB8F94F4D07}"/>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3" name="Footer Placeholder 2">
            <a:extLst>
              <a:ext uri="{FF2B5EF4-FFF2-40B4-BE49-F238E27FC236}">
                <a16:creationId xmlns:a16="http://schemas.microsoft.com/office/drawing/2014/main" id="{7D7F27E0-BC43-46A1-84B5-FA74180EC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2B9-BF14-4D6C-98D3-2EFB1BF90CC2}"/>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41191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119-14F1-4383-B40B-5A0E8C834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4234-ACDE-4CE4-863E-D8FB9C1E1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E1CB7-70A1-4325-A6F8-872F41B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9755E-742A-484B-B258-9979FE7692F5}"/>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8D0BFB95-BD58-4316-AD1B-E7606A895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2EC8-F604-46C0-BDC6-CAFE4E0D2888}"/>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515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14C-D0DA-43CD-A1BC-87EDB614E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307B7-5EB0-4F8B-B739-BEDE807F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6A72A-F24B-48CC-8DFC-21A52F73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C98C4-B728-42AE-A586-10B7C58AA139}"/>
              </a:ext>
            </a:extLst>
          </p:cNvPr>
          <p:cNvSpPr>
            <a:spLocks noGrp="1"/>
          </p:cNvSpPr>
          <p:nvPr>
            <p:ph type="dt" sz="half" idx="10"/>
          </p:nvPr>
        </p:nvSpPr>
        <p:spPr/>
        <p:txBody>
          <a:bodyPr/>
          <a:lstStyle/>
          <a:p>
            <a:fld id="{0C8916EF-510E-4505-B6BD-8984124DB551}" type="datetimeFigureOut">
              <a:rPr lang="en-US" smtClean="0"/>
              <a:t>8/26/2021</a:t>
            </a:fld>
            <a:endParaRPr lang="en-US"/>
          </a:p>
        </p:txBody>
      </p:sp>
      <p:sp>
        <p:nvSpPr>
          <p:cNvPr id="6" name="Footer Placeholder 5">
            <a:extLst>
              <a:ext uri="{FF2B5EF4-FFF2-40B4-BE49-F238E27FC236}">
                <a16:creationId xmlns:a16="http://schemas.microsoft.com/office/drawing/2014/main" id="{14BA8E35-C81B-419E-9239-7C43B3479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B9AB-E906-445A-98A6-CEDC04274A66}"/>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29717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60734-CB15-48D5-8C67-DDBA451E9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827D-366F-42AE-9953-B88A89140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0D3D-10DE-48A1-8F5D-B45B15AB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916EF-510E-4505-B6BD-8984124DB551}" type="datetimeFigureOut">
              <a:rPr lang="en-US" smtClean="0"/>
              <a:t>8/26/2021</a:t>
            </a:fld>
            <a:endParaRPr lang="en-US"/>
          </a:p>
        </p:txBody>
      </p:sp>
      <p:sp>
        <p:nvSpPr>
          <p:cNvPr id="5" name="Footer Placeholder 4">
            <a:extLst>
              <a:ext uri="{FF2B5EF4-FFF2-40B4-BE49-F238E27FC236}">
                <a16:creationId xmlns:a16="http://schemas.microsoft.com/office/drawing/2014/main" id="{BF6AC356-76FD-499C-9FC1-D2455EF6B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2A668-6ECA-49BC-BEE5-9AFDBF374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4C6-75D9-4CCA-9935-94D74547FB3C}" type="slidenum">
              <a:rPr lang="en-US" smtClean="0"/>
              <a:t>‹#›</a:t>
            </a:fld>
            <a:endParaRPr lang="en-US"/>
          </a:p>
        </p:txBody>
      </p:sp>
    </p:spTree>
    <p:extLst>
      <p:ext uri="{BB962C8B-B14F-4D97-AF65-F5344CB8AC3E}">
        <p14:creationId xmlns:p14="http://schemas.microsoft.com/office/powerpoint/2010/main" val="4006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77DD-263C-4948-A038-AE390B935D5A}"/>
              </a:ext>
            </a:extLst>
          </p:cNvPr>
          <p:cNvSpPr>
            <a:spLocks noGrp="1"/>
          </p:cNvSpPr>
          <p:nvPr>
            <p:ph type="ctrTitle"/>
          </p:nvPr>
        </p:nvSpPr>
        <p:spPr/>
        <p:txBody>
          <a:bodyPr/>
          <a:lstStyle/>
          <a:p>
            <a:r>
              <a:rPr lang="en-US" dirty="0"/>
              <a:t>Additive models and genomic prediction</a:t>
            </a:r>
          </a:p>
        </p:txBody>
      </p:sp>
      <p:sp>
        <p:nvSpPr>
          <p:cNvPr id="3" name="Subtitle 2">
            <a:extLst>
              <a:ext uri="{FF2B5EF4-FFF2-40B4-BE49-F238E27FC236}">
                <a16:creationId xmlns:a16="http://schemas.microsoft.com/office/drawing/2014/main" id="{5835CD36-2C8E-43D3-842A-DE256DE63D5E}"/>
              </a:ext>
            </a:extLst>
          </p:cNvPr>
          <p:cNvSpPr>
            <a:spLocks noGrp="1"/>
          </p:cNvSpPr>
          <p:nvPr>
            <p:ph type="subTitle" idx="1"/>
          </p:nvPr>
        </p:nvSpPr>
        <p:spPr/>
        <p:txBody>
          <a:bodyPr/>
          <a:lstStyle/>
          <a:p>
            <a:r>
              <a:rPr lang="en-US" dirty="0"/>
              <a:t>Travis Rooney</a:t>
            </a:r>
          </a:p>
          <a:p>
            <a:r>
              <a:rPr lang="en-US" dirty="0"/>
              <a:t>September 2, 2021</a:t>
            </a:r>
          </a:p>
          <a:p>
            <a:r>
              <a:rPr lang="en-US" dirty="0"/>
              <a:t>PLBRG 4080</a:t>
            </a:r>
          </a:p>
        </p:txBody>
      </p:sp>
    </p:spTree>
    <p:extLst>
      <p:ext uri="{BB962C8B-B14F-4D97-AF65-F5344CB8AC3E}">
        <p14:creationId xmlns:p14="http://schemas.microsoft.com/office/powerpoint/2010/main" val="283494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3" name="Picture 2">
            <a:extLst>
              <a:ext uri="{FF2B5EF4-FFF2-40B4-BE49-F238E27FC236}">
                <a16:creationId xmlns:a16="http://schemas.microsoft.com/office/drawing/2014/main" id="{3D64F39C-2E96-4F5B-8A1C-1BAE631D1B4B}"/>
              </a:ext>
            </a:extLst>
          </p:cNvPr>
          <p:cNvPicPr>
            <a:picLocks noChangeAspect="1"/>
          </p:cNvPicPr>
          <p:nvPr/>
        </p:nvPicPr>
        <p:blipFill>
          <a:blip r:embed="rId3"/>
          <a:stretch>
            <a:fillRect/>
          </a:stretch>
        </p:blipFill>
        <p:spPr>
          <a:xfrm>
            <a:off x="3058654" y="1918010"/>
            <a:ext cx="5380250" cy="4359491"/>
          </a:xfrm>
          <a:prstGeom prst="rect">
            <a:avLst/>
          </a:prstGeom>
        </p:spPr>
      </p:pic>
    </p:spTree>
    <p:extLst>
      <p:ext uri="{BB962C8B-B14F-4D97-AF65-F5344CB8AC3E}">
        <p14:creationId xmlns:p14="http://schemas.microsoft.com/office/powerpoint/2010/main" val="151331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D82-E430-412C-A7C4-CF2F2D6BC2E1}"/>
              </a:ext>
            </a:extLst>
          </p:cNvPr>
          <p:cNvSpPr>
            <a:spLocks noGrp="1"/>
          </p:cNvSpPr>
          <p:nvPr>
            <p:ph type="title"/>
          </p:nvPr>
        </p:nvSpPr>
        <p:spPr/>
        <p:txBody>
          <a:bodyPr/>
          <a:lstStyle/>
          <a:p>
            <a:r>
              <a:rPr lang="en-US" dirty="0"/>
              <a:t>When a cross is made what sorts of trait distributions do we get?</a:t>
            </a:r>
          </a:p>
        </p:txBody>
      </p:sp>
      <p:sp>
        <p:nvSpPr>
          <p:cNvPr id="3" name="Content Placeholder 2">
            <a:extLst>
              <a:ext uri="{FF2B5EF4-FFF2-40B4-BE49-F238E27FC236}">
                <a16:creationId xmlns:a16="http://schemas.microsoft.com/office/drawing/2014/main" id="{DB5AF3ED-DAB6-4F8F-9EB1-83AE673A9F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0AA777-3B25-447D-9D0C-123BAB000BE9}"/>
              </a:ext>
            </a:extLst>
          </p:cNvPr>
          <p:cNvPicPr>
            <a:picLocks noChangeAspect="1"/>
          </p:cNvPicPr>
          <p:nvPr/>
        </p:nvPicPr>
        <p:blipFill>
          <a:blip r:embed="rId2"/>
          <a:stretch>
            <a:fillRect/>
          </a:stretch>
        </p:blipFill>
        <p:spPr>
          <a:xfrm>
            <a:off x="98613" y="2037281"/>
            <a:ext cx="11682539" cy="4139682"/>
          </a:xfrm>
          <a:prstGeom prst="rect">
            <a:avLst/>
          </a:prstGeom>
        </p:spPr>
      </p:pic>
    </p:spTree>
    <p:extLst>
      <p:ext uri="{BB962C8B-B14F-4D97-AF65-F5344CB8AC3E}">
        <p14:creationId xmlns:p14="http://schemas.microsoft.com/office/powerpoint/2010/main" val="117425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0CF73-236D-4F4B-BA66-4F1756A3B70B}"/>
              </a:ext>
            </a:extLst>
          </p:cNvPr>
          <p:cNvPicPr>
            <a:picLocks noChangeAspect="1"/>
          </p:cNvPicPr>
          <p:nvPr/>
        </p:nvPicPr>
        <p:blipFill>
          <a:blip r:embed="rId3"/>
          <a:stretch>
            <a:fillRect/>
          </a:stretch>
        </p:blipFill>
        <p:spPr>
          <a:xfrm>
            <a:off x="1461030" y="888206"/>
            <a:ext cx="8482539" cy="5333333"/>
          </a:xfrm>
          <a:prstGeom prst="rect">
            <a:avLst/>
          </a:prstGeom>
        </p:spPr>
      </p:pic>
    </p:spTree>
    <p:extLst>
      <p:ext uri="{BB962C8B-B14F-4D97-AF65-F5344CB8AC3E}">
        <p14:creationId xmlns:p14="http://schemas.microsoft.com/office/powerpoint/2010/main" val="71084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9274-0305-44AF-8A56-A496EA967A8D}"/>
              </a:ext>
            </a:extLst>
          </p:cNvPr>
          <p:cNvSpPr>
            <a:spLocks noGrp="1"/>
          </p:cNvSpPr>
          <p:nvPr>
            <p:ph type="title"/>
          </p:nvPr>
        </p:nvSpPr>
        <p:spPr>
          <a:xfrm>
            <a:off x="838200" y="365124"/>
            <a:ext cx="10515600" cy="2177353"/>
          </a:xfrm>
        </p:spPr>
        <p:txBody>
          <a:bodyPr>
            <a:normAutofit/>
          </a:bodyPr>
          <a:lstStyle/>
          <a:p>
            <a:r>
              <a:rPr lang="en-US" dirty="0"/>
              <a:t>How can we integrate these observed trait distributions, and the known physiology to estimate the phenotypes of lines?</a:t>
            </a:r>
          </a:p>
        </p:txBody>
      </p:sp>
      <p:sp>
        <p:nvSpPr>
          <p:cNvPr id="3" name="Content Placeholder 2">
            <a:extLst>
              <a:ext uri="{FF2B5EF4-FFF2-40B4-BE49-F238E27FC236}">
                <a16:creationId xmlns:a16="http://schemas.microsoft.com/office/drawing/2014/main" id="{610AB8A4-F9C1-4C73-9A26-D4898D80BF38}"/>
              </a:ext>
            </a:extLst>
          </p:cNvPr>
          <p:cNvSpPr>
            <a:spLocks noGrp="1"/>
          </p:cNvSpPr>
          <p:nvPr>
            <p:ph idx="1"/>
          </p:nvPr>
        </p:nvSpPr>
        <p:spPr>
          <a:xfrm>
            <a:off x="838200" y="2732049"/>
            <a:ext cx="10515600" cy="3444914"/>
          </a:xfrm>
        </p:spPr>
        <p:txBody>
          <a:bodyPr/>
          <a:lstStyle/>
          <a:p>
            <a:r>
              <a:rPr lang="en-US" dirty="0"/>
              <a:t>We need to develop a model based on what we know about these things that can at least mimic the trait distributions, then we can move on to testing it. </a:t>
            </a:r>
          </a:p>
          <a:p>
            <a:r>
              <a:rPr lang="en-US" dirty="0"/>
              <a:t>We want to estimate the phenotype or breeding value without having to observe the line as cost of genotyping is now &lt; cost of field evaluation. </a:t>
            </a:r>
          </a:p>
        </p:txBody>
      </p:sp>
    </p:spTree>
    <p:extLst>
      <p:ext uri="{BB962C8B-B14F-4D97-AF65-F5344CB8AC3E}">
        <p14:creationId xmlns:p14="http://schemas.microsoft.com/office/powerpoint/2010/main" val="337789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F9-1270-43D9-9471-2906D0CFF5A6}"/>
              </a:ext>
            </a:extLst>
          </p:cNvPr>
          <p:cNvSpPr>
            <a:spLocks noGrp="1"/>
          </p:cNvSpPr>
          <p:nvPr>
            <p:ph type="title"/>
          </p:nvPr>
        </p:nvSpPr>
        <p:spPr>
          <a:xfrm>
            <a:off x="838200" y="365125"/>
            <a:ext cx="8618034" cy="1325563"/>
          </a:xfrm>
        </p:spPr>
        <p:txBody>
          <a:bodyPr>
            <a:normAutofit/>
          </a:bodyPr>
          <a:lstStyle/>
          <a:p>
            <a:r>
              <a:rPr lang="en-US" dirty="0"/>
              <a:t>This is where the additive model comes in – </a:t>
            </a:r>
          </a:p>
        </p:txBody>
      </p:sp>
      <p:sp>
        <p:nvSpPr>
          <p:cNvPr id="3" name="Content Placeholder 2">
            <a:extLst>
              <a:ext uri="{FF2B5EF4-FFF2-40B4-BE49-F238E27FC236}">
                <a16:creationId xmlns:a16="http://schemas.microsoft.com/office/drawing/2014/main" id="{368864AC-283C-4837-995D-A7FCFB33C624}"/>
              </a:ext>
            </a:extLst>
          </p:cNvPr>
          <p:cNvSpPr>
            <a:spLocks noGrp="1"/>
          </p:cNvSpPr>
          <p:nvPr>
            <p:ph idx="1"/>
          </p:nvPr>
        </p:nvSpPr>
        <p:spPr>
          <a:xfrm>
            <a:off x="838200" y="1825625"/>
            <a:ext cx="6633117" cy="4351338"/>
          </a:xfrm>
        </p:spPr>
        <p:txBody>
          <a:bodyPr/>
          <a:lstStyle/>
          <a:p>
            <a:r>
              <a:rPr lang="en-US" dirty="0"/>
              <a:t>Lets imagine that there are polymorphism between the two parental lines (well… we do not have to imagine – sequencing tells us there are!)</a:t>
            </a:r>
          </a:p>
          <a:p>
            <a:r>
              <a:rPr lang="en-US" dirty="0"/>
              <a:t>Remember we need to use variables or numbers so we can model thing mathematically!</a:t>
            </a:r>
          </a:p>
          <a:p>
            <a:pPr lvl="1"/>
            <a:r>
              <a:rPr lang="en-US" dirty="0"/>
              <a:t>P1 SNP = 1 </a:t>
            </a:r>
          </a:p>
          <a:p>
            <a:pPr lvl="1"/>
            <a:r>
              <a:rPr lang="en-US" dirty="0"/>
              <a:t>P2 SNP = 0 </a:t>
            </a:r>
          </a:p>
        </p:txBody>
      </p:sp>
      <p:grpSp>
        <p:nvGrpSpPr>
          <p:cNvPr id="5" name="Group 4">
            <a:extLst>
              <a:ext uri="{FF2B5EF4-FFF2-40B4-BE49-F238E27FC236}">
                <a16:creationId xmlns:a16="http://schemas.microsoft.com/office/drawing/2014/main" id="{F73EE8EE-AE57-4373-861E-ACB5A38E9675}"/>
              </a:ext>
            </a:extLst>
          </p:cNvPr>
          <p:cNvGrpSpPr/>
          <p:nvPr/>
        </p:nvGrpSpPr>
        <p:grpSpPr>
          <a:xfrm>
            <a:off x="9431211" y="168009"/>
            <a:ext cx="469890" cy="1158757"/>
            <a:chOff x="7762243" y="2042160"/>
            <a:chExt cx="469890" cy="1158757"/>
          </a:xfrm>
        </p:grpSpPr>
        <p:cxnSp>
          <p:nvCxnSpPr>
            <p:cNvPr id="6" name="Straight Connector 5">
              <a:extLst>
                <a:ext uri="{FF2B5EF4-FFF2-40B4-BE49-F238E27FC236}">
                  <a16:creationId xmlns:a16="http://schemas.microsoft.com/office/drawing/2014/main" id="{D7A73322-C079-417C-B956-60AA21A2BE06}"/>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B81303-78B8-46DC-B100-4A7DF06955B8}"/>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43D3B2-5A2A-45B2-9DC1-289538853384}"/>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36" name="Group 135">
            <a:extLst>
              <a:ext uri="{FF2B5EF4-FFF2-40B4-BE49-F238E27FC236}">
                <a16:creationId xmlns:a16="http://schemas.microsoft.com/office/drawing/2014/main" id="{DBD193A0-6B6A-4F3B-8FE0-107FC760D14C}"/>
              </a:ext>
            </a:extLst>
          </p:cNvPr>
          <p:cNvGrpSpPr/>
          <p:nvPr/>
        </p:nvGrpSpPr>
        <p:grpSpPr>
          <a:xfrm>
            <a:off x="10892954" y="175412"/>
            <a:ext cx="507997" cy="1151354"/>
            <a:chOff x="10892954" y="175412"/>
            <a:chExt cx="507997" cy="1151354"/>
          </a:xfrm>
        </p:grpSpPr>
        <p:cxnSp>
          <p:nvCxnSpPr>
            <p:cNvPr id="10" name="Straight Connector 9">
              <a:extLst>
                <a:ext uri="{FF2B5EF4-FFF2-40B4-BE49-F238E27FC236}">
                  <a16:creationId xmlns:a16="http://schemas.microsoft.com/office/drawing/2014/main" id="{C1D43242-EBAC-4147-8E7F-22B555155402}"/>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5DB51C-1F10-464C-BB94-726EE75D85EF}"/>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3" name="Multiplication Sign 12">
            <a:extLst>
              <a:ext uri="{FF2B5EF4-FFF2-40B4-BE49-F238E27FC236}">
                <a16:creationId xmlns:a16="http://schemas.microsoft.com/office/drawing/2014/main" id="{3A8AEAA9-B3A3-4A32-B622-11F03BD90726}"/>
              </a:ext>
            </a:extLst>
          </p:cNvPr>
          <p:cNvSpPr/>
          <p:nvPr/>
        </p:nvSpPr>
        <p:spPr>
          <a:xfrm>
            <a:off x="10117635" y="218809"/>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8BA6550-8A81-473D-B925-8BE8211532B3}"/>
              </a:ext>
            </a:extLst>
          </p:cNvPr>
          <p:cNvCxnSpPr>
            <a:cxnSpLocks/>
          </p:cNvCxnSpPr>
          <p:nvPr/>
        </p:nvCxnSpPr>
        <p:spPr>
          <a:xfrm flipH="1">
            <a:off x="10362121" y="884825"/>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30EE758-3036-4D10-9434-E987E01AA3DD}"/>
              </a:ext>
            </a:extLst>
          </p:cNvPr>
          <p:cNvCxnSpPr/>
          <p:nvPr/>
        </p:nvCxnSpPr>
        <p:spPr>
          <a:xfrm>
            <a:off x="9514565"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541E89-7C2A-4FC9-BFFF-306A5F0B6A67}"/>
              </a:ext>
            </a:extLst>
          </p:cNvPr>
          <p:cNvCxnSpPr/>
          <p:nvPr/>
        </p:nvCxnSpPr>
        <p:spPr>
          <a:xfrm>
            <a:off x="9667514"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EC2C80-845A-4076-8BD2-2EA1DF385B9D}"/>
              </a:ext>
            </a:extLst>
          </p:cNvPr>
          <p:cNvCxnSpPr/>
          <p:nvPr/>
        </p:nvCxnSpPr>
        <p:spPr>
          <a:xfrm>
            <a:off x="9515302"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8EC6E8-3639-4910-B25A-EBFDA253C492}"/>
              </a:ext>
            </a:extLst>
          </p:cNvPr>
          <p:cNvCxnSpPr/>
          <p:nvPr/>
        </p:nvCxnSpPr>
        <p:spPr>
          <a:xfrm>
            <a:off x="9514565"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4FD1268-5FD3-453A-B3C8-C94867ADB0CD}"/>
              </a:ext>
            </a:extLst>
          </p:cNvPr>
          <p:cNvCxnSpPr/>
          <p:nvPr/>
        </p:nvCxnSpPr>
        <p:spPr>
          <a:xfrm>
            <a:off x="9516340"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1B4DA5-8A9E-4704-8EA0-2F12F1C2E34C}"/>
              </a:ext>
            </a:extLst>
          </p:cNvPr>
          <p:cNvCxnSpPr/>
          <p:nvPr/>
        </p:nvCxnSpPr>
        <p:spPr>
          <a:xfrm>
            <a:off x="9514565"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D4809A-9C13-4F1D-A1B3-5C307B1EF8B3}"/>
              </a:ext>
            </a:extLst>
          </p:cNvPr>
          <p:cNvCxnSpPr/>
          <p:nvPr/>
        </p:nvCxnSpPr>
        <p:spPr>
          <a:xfrm>
            <a:off x="9667514"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996-84C2-4F8C-B860-DA5F0665D545}"/>
              </a:ext>
            </a:extLst>
          </p:cNvPr>
          <p:cNvCxnSpPr/>
          <p:nvPr/>
        </p:nvCxnSpPr>
        <p:spPr>
          <a:xfrm>
            <a:off x="9667514"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B2050D-D38D-4B21-BEA6-79DDEE404FFF}"/>
              </a:ext>
            </a:extLst>
          </p:cNvPr>
          <p:cNvCxnSpPr/>
          <p:nvPr/>
        </p:nvCxnSpPr>
        <p:spPr>
          <a:xfrm>
            <a:off x="9664527"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2F133D-63A7-4519-B925-3AD78866B06A}"/>
              </a:ext>
            </a:extLst>
          </p:cNvPr>
          <p:cNvCxnSpPr/>
          <p:nvPr/>
        </p:nvCxnSpPr>
        <p:spPr>
          <a:xfrm>
            <a:off x="9667514"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AD5FC2-91BB-47F6-B389-616E7CCF771E}"/>
              </a:ext>
            </a:extLst>
          </p:cNvPr>
          <p:cNvCxnSpPr/>
          <p:nvPr/>
        </p:nvCxnSpPr>
        <p:spPr>
          <a:xfrm>
            <a:off x="109806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AA0D0AC-4BA5-4B04-8F5E-FC412FB43E3D}"/>
              </a:ext>
            </a:extLst>
          </p:cNvPr>
          <p:cNvCxnSpPr/>
          <p:nvPr/>
        </p:nvCxnSpPr>
        <p:spPr>
          <a:xfrm>
            <a:off x="109812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0AC65B-AEFB-4177-A9AB-AF85152E7AF9}"/>
              </a:ext>
            </a:extLst>
          </p:cNvPr>
          <p:cNvCxnSpPr/>
          <p:nvPr/>
        </p:nvCxnSpPr>
        <p:spPr>
          <a:xfrm>
            <a:off x="109806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72EBA8-6299-4236-897C-5B73789DFEF9}"/>
              </a:ext>
            </a:extLst>
          </p:cNvPr>
          <p:cNvCxnSpPr/>
          <p:nvPr/>
        </p:nvCxnSpPr>
        <p:spPr>
          <a:xfrm>
            <a:off x="109806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3CB75A-9786-40D0-A811-0F73384B37F1}"/>
              </a:ext>
            </a:extLst>
          </p:cNvPr>
          <p:cNvCxnSpPr/>
          <p:nvPr/>
        </p:nvCxnSpPr>
        <p:spPr>
          <a:xfrm>
            <a:off x="109806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0B08-1E5F-4D37-B06C-07900EBB9045}"/>
              </a:ext>
            </a:extLst>
          </p:cNvPr>
          <p:cNvCxnSpPr>
            <a:cxnSpLocks/>
          </p:cNvCxnSpPr>
          <p:nvPr/>
        </p:nvCxnSpPr>
        <p:spPr>
          <a:xfrm>
            <a:off x="111875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02D1211-6B7E-479B-8F23-716CA53BC02E}"/>
              </a:ext>
            </a:extLst>
          </p:cNvPr>
          <p:cNvCxnSpPr/>
          <p:nvPr/>
        </p:nvCxnSpPr>
        <p:spPr>
          <a:xfrm>
            <a:off x="111330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4E51403-A994-4572-8CEE-08AD8384B3DA}"/>
              </a:ext>
            </a:extLst>
          </p:cNvPr>
          <p:cNvCxnSpPr/>
          <p:nvPr/>
        </p:nvCxnSpPr>
        <p:spPr>
          <a:xfrm>
            <a:off x="111336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2815A8-402F-479D-B3D0-BC8491425C4D}"/>
              </a:ext>
            </a:extLst>
          </p:cNvPr>
          <p:cNvCxnSpPr/>
          <p:nvPr/>
        </p:nvCxnSpPr>
        <p:spPr>
          <a:xfrm>
            <a:off x="111330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4A2249-110E-4C76-BB8B-94E055D1F1AB}"/>
              </a:ext>
            </a:extLst>
          </p:cNvPr>
          <p:cNvCxnSpPr/>
          <p:nvPr/>
        </p:nvCxnSpPr>
        <p:spPr>
          <a:xfrm>
            <a:off x="111330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666BE9-DD27-425A-8B4F-DAF2F02294D1}"/>
              </a:ext>
            </a:extLst>
          </p:cNvPr>
          <p:cNvCxnSpPr/>
          <p:nvPr/>
        </p:nvCxnSpPr>
        <p:spPr>
          <a:xfrm>
            <a:off x="111330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A7E1FFE2-7512-483D-B9D9-0F3B053486CB}"/>
              </a:ext>
            </a:extLst>
          </p:cNvPr>
          <p:cNvGrpSpPr/>
          <p:nvPr/>
        </p:nvGrpSpPr>
        <p:grpSpPr>
          <a:xfrm>
            <a:off x="10190371" y="1411657"/>
            <a:ext cx="507997" cy="1091209"/>
            <a:chOff x="10190371" y="1411657"/>
            <a:chExt cx="507997" cy="1091209"/>
          </a:xfrm>
        </p:grpSpPr>
        <p:grpSp>
          <p:nvGrpSpPr>
            <p:cNvPr id="14" name="Group 13">
              <a:extLst>
                <a:ext uri="{FF2B5EF4-FFF2-40B4-BE49-F238E27FC236}">
                  <a16:creationId xmlns:a16="http://schemas.microsoft.com/office/drawing/2014/main" id="{64A95475-9DEB-4DF0-AC85-716F40F1CADF}"/>
                </a:ext>
              </a:extLst>
            </p:cNvPr>
            <p:cNvGrpSpPr/>
            <p:nvPr/>
          </p:nvGrpSpPr>
          <p:grpSpPr>
            <a:xfrm>
              <a:off x="10190371" y="1411657"/>
              <a:ext cx="507997" cy="1091209"/>
              <a:chOff x="8632172" y="2310448"/>
              <a:chExt cx="507997" cy="1091209"/>
            </a:xfrm>
          </p:grpSpPr>
          <p:cxnSp>
            <p:nvCxnSpPr>
              <p:cNvPr id="15" name="Straight Connector 14">
                <a:extLst>
                  <a:ext uri="{FF2B5EF4-FFF2-40B4-BE49-F238E27FC236}">
                    <a16:creationId xmlns:a16="http://schemas.microsoft.com/office/drawing/2014/main" id="{30A97340-B53D-427F-BDE4-AFA6272E739B}"/>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8CFD30-4659-4593-87C5-70B47A196A4B}"/>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8DCCBC-A99F-497A-9711-A4A3B392AAF3}"/>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145" name="Straight Connector 144">
              <a:extLst>
                <a:ext uri="{FF2B5EF4-FFF2-40B4-BE49-F238E27FC236}">
                  <a16:creationId xmlns:a16="http://schemas.microsoft.com/office/drawing/2014/main" id="{759A36AD-5D93-4E63-A800-5CCF1E7297F2}"/>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FC2669-97B0-47DD-B205-5B7568BDF88F}"/>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F9B3503-B838-4639-B5F0-EC2124D948C4}"/>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9B81B8-00B5-4782-9B09-6E17B6801693}"/>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7DA933A-0781-4CE8-823B-EE112D59FC52}"/>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64116F-B8F9-47FA-A858-18C3F0069CAC}"/>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C741AB-2715-4B5D-9020-9B5424FB8AC6}"/>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9F6934-3548-497E-82E8-66919DEC785B}"/>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75783D-162D-4030-B336-3238AC6FF3F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4F869B6-EFEB-423D-9443-727AAC6A4F93}"/>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0" name="Group 339">
            <a:extLst>
              <a:ext uri="{FF2B5EF4-FFF2-40B4-BE49-F238E27FC236}">
                <a16:creationId xmlns:a16="http://schemas.microsoft.com/office/drawing/2014/main" id="{880C58B7-48F8-4D0E-A4E5-0E7668B6CF6C}"/>
              </a:ext>
            </a:extLst>
          </p:cNvPr>
          <p:cNvGrpSpPr/>
          <p:nvPr/>
        </p:nvGrpSpPr>
        <p:grpSpPr>
          <a:xfrm>
            <a:off x="8570147" y="2453137"/>
            <a:ext cx="3489961" cy="1748392"/>
            <a:chOff x="8570147" y="2453137"/>
            <a:chExt cx="3489961" cy="1748392"/>
          </a:xfrm>
        </p:grpSpPr>
        <p:sp>
          <p:nvSpPr>
            <p:cNvPr id="4" name="Right Brace 3">
              <a:extLst>
                <a:ext uri="{FF2B5EF4-FFF2-40B4-BE49-F238E27FC236}">
                  <a16:creationId xmlns:a16="http://schemas.microsoft.com/office/drawing/2014/main" id="{BC196393-AEF8-4470-B6C6-98177FBFB1DF}"/>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BC1C2C-CBBC-40B0-BD0F-7BBE6A6015D2}"/>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20" name="Straight Connector 19">
              <a:extLst>
                <a:ext uri="{FF2B5EF4-FFF2-40B4-BE49-F238E27FC236}">
                  <a16:creationId xmlns:a16="http://schemas.microsoft.com/office/drawing/2014/main" id="{CFB098B4-01A9-4258-875C-D3C9C529E479}"/>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72C8E9-8861-46A3-81D7-C6FE83A34B12}"/>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D3FB7-5475-401E-A695-AE3D9320CE58}"/>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985370-333C-438F-A0E6-3EAD2E0E104B}"/>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C9F7EE-BA69-49EA-A846-AC6FC6B4EFB5}"/>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1A8662-6EF7-4095-B269-F7A97C489164}"/>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75999-4EDE-433C-8883-007EAA01D5E6}"/>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D0FD90-2893-4101-BFCE-2A6EC6053031}"/>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C5782E-BF26-4A30-8F90-19AD1673E529}"/>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4B5BED-4D41-4593-B06C-43FE7AE3EC99}"/>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5BC2A5-6DE5-49A2-8CB5-D4A22D23BEEE}"/>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77BB2-414D-4D4D-B9E5-5B432F3E0217}"/>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284EDC-4B17-4AB0-A0E4-B3D9B62954DC}"/>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AA27B0-A3E6-4A0A-B37B-54DDC1E46BF0}"/>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EE153A-920E-4868-A8DF-2AF041CD9542}"/>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A13BD3-3AA6-4269-84E8-A1481383452A}"/>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D8F7DE-00D6-4E21-B291-882EDBFA5C9C}"/>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836D0F-CD4B-4245-AD0A-F6240AE4C273}"/>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0B3A8DD-46C4-42A9-90C4-2BDCA8C9B1F2}"/>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14682-DDEA-42CB-A8FA-4420FC2C24BD}"/>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E72F9-695E-49C4-B287-390E37D91A97}"/>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3766DC-7E79-4A6D-9ABD-9507E64D0B10}"/>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BC51B4-8D73-44B2-B2C5-449B84454942}"/>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7B113-4867-4D39-B3E2-908F7AD14C16}"/>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6216A4-331A-45A3-A779-B9CC8866AF0C}"/>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15F80-43E4-4028-BE70-2DB5B3BA4FD3}"/>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65E700-FD6C-4A23-9115-7FD42D34D45F}"/>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C5E35D-ACE6-42B1-8310-C310FA1C8810}"/>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5A903-0731-4FC1-820B-C9D97BCAFFA4}"/>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21A4CA-C83F-46E6-9688-0F8D68351F82}"/>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4FED6-7390-4603-AE82-47657F368EE4}"/>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7FE16F-2926-4B0C-97E4-EA2D80870979}"/>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370C3D-48FD-4F83-821B-2CD35FF49840}"/>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952BB-E128-44A9-9C3F-96294D765B50}"/>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950C6-F7D6-4027-AD2F-3EF29E3E819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F0DC9E-A68A-4FBE-9744-DCB087FF0844}"/>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534C69-2356-4C1C-8F2C-D8C436F7A0E5}"/>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255B3AA-B8C1-420F-8DDB-4E618C02A3B9}"/>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075A540-CDA8-4D47-91ED-9FEDD4A39629}"/>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E45E771-2B00-441E-B17C-248ED0C7EAB3}"/>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D136C87-3376-4A34-AB1D-BE497371BEB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2EF1E0-CE96-48BD-B91E-FAC9E6B9530F}"/>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1A27CD-FB4C-4C09-89FD-D1AFDF7835DF}"/>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BD5DA85-ADB1-47FD-B386-637D71DBF835}"/>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3CBDE5-3F41-4DD7-A931-4C7184C3617B}"/>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B3B37D-9542-4F3A-8753-DE60AD526EA8}"/>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CA8276-E949-46FD-9721-E5AC3069900B}"/>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17AA0E-620C-467E-A93F-ABF059A978F6}"/>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3BBB47-655D-487E-980F-2E83FF859287}"/>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6BFF80-1416-41C3-97E3-A00FBF8C208D}"/>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BB162B-C985-451A-8062-5FDD7473D31B}"/>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81FC340-6616-48C8-90F9-A31BFF71BE5D}"/>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FA79F57-322F-4EA1-8D0E-011090A922E3}"/>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CDA48D6-E11C-4CF1-A77D-BBDB2C53FBF3}"/>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2FD4A88-6970-431E-91A7-205A8D05FEE5}"/>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34B748-5D27-4BC4-9056-ECC6D7901A76}"/>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5122FD-1482-4385-986F-79C9035F9A8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355B25-5561-44A9-9C83-69DA3877435A}"/>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0060B7C-8358-4C38-8A9D-F7F3EB455936}"/>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B44E454-1B4A-4C0C-808B-0D5EA48C6D94}"/>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779085A-99F5-41F0-935A-D84F4022ACEE}"/>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373C0F7-A9ED-44DE-B12E-1434424459A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4A9262-EA34-4DD6-A2E3-9C2016049CB7}"/>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91DD8BE-59DE-40F8-9AFC-8803E745FF8F}"/>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83A4D8A-277E-4A72-8E03-C2FFABEDBD3E}"/>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9F706F6-5387-48C9-B5AB-2927636800A9}"/>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B7E8ADF-CA37-4223-955F-7BF0087B0754}"/>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9C5103-05B4-4631-A00D-EEEB51DA2ADA}"/>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9DE366B-18C0-4797-AE86-03D5C82F2D06}"/>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BB66DA2-4D63-4A77-9B91-BDA564D0674D}"/>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705CE41-51CA-40B4-9FD3-FC763C079935}"/>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763A37D-BF71-4562-B6BE-91C9E0899C97}"/>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BBE5CE8-4124-42E2-9686-5A619C9E5B3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C3984E-5630-48BA-9588-70A3BF621A2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B1CEBEA-A7E1-410D-AB85-3961FE223569}"/>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C565053-CA22-4D18-A60A-6C20B7D9C6F6}"/>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7387594-5ECB-47CD-A417-685F7AE75174}"/>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6854DF-E76B-4A55-B889-8517BD2D4C89}"/>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F7A82D-B39C-4F1F-8A7A-A15DAD1561CC}"/>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990498F-F80A-4D56-8F4D-17980FC6F053}"/>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5BF00D-29E0-4921-85D0-48D4E149AB27}"/>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D4EC231-641D-49B8-A6ED-9E67F00AF2E6}"/>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1FA57A-5A34-4D82-BF77-42453665C837}"/>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216010-9DDB-4D21-989F-19BF01B5981B}"/>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D9233ED-3BF3-4EEC-B812-7F39F1EC5D9F}"/>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6830E-D43F-4484-A68A-36B3BD95AAC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31E6F9-75F8-482B-835A-9D34EF4E1A94}"/>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902E81-38AB-412E-B325-D06C12328CE4}"/>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9BEEDF-2E42-4F74-B023-FF3B8743D45F}"/>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10AF792-B07B-4BC2-9D8A-766F32967201}"/>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8F46F47-5EE3-4145-9241-E3F4AB3550AF}"/>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FCCB04B-D531-4DBE-87F6-CD09CB29B6AC}"/>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220305-878A-49E1-BA59-A2FC7882DDAA}"/>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8F9E928-A69B-4BE9-A2B6-35DB2B1C8A4B}"/>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EDAD26-74B1-474C-A70B-15C1F7F7BF2F}"/>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12120A9-17E1-4D85-80FC-E3C00B5E66D0}"/>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FC25374-BEB8-479C-8EFC-43A2693891F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B7E4F3A-CFDA-4353-BAD4-2E5744D3B0CA}"/>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9FF37D2-D142-453B-B85C-4B538B0D3A1C}"/>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8D3A849-32C3-4E77-904F-3F6412C64C11}"/>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9E2FB24-FC7F-41F7-BD70-95C25B5C4E33}"/>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63E222-125C-4E54-947D-CEA4C702ABBD}"/>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88C5B5-B705-4184-A9E8-8D97E9D983AD}"/>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A75FE15-32A7-47C2-A0DB-5BB6F4C6012F}"/>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B339A0CC-F233-438E-846D-986360B2B3C6}"/>
              </a:ext>
            </a:extLst>
          </p:cNvPr>
          <p:cNvGrpSpPr/>
          <p:nvPr/>
        </p:nvGrpSpPr>
        <p:grpSpPr>
          <a:xfrm>
            <a:off x="8691939" y="4303129"/>
            <a:ext cx="3369980" cy="2329228"/>
            <a:chOff x="8691939" y="4303129"/>
            <a:chExt cx="3369980" cy="2329228"/>
          </a:xfrm>
        </p:grpSpPr>
        <p:cxnSp>
          <p:nvCxnSpPr>
            <p:cNvPr id="55" name="Straight Arrow Connector 54">
              <a:extLst>
                <a:ext uri="{FF2B5EF4-FFF2-40B4-BE49-F238E27FC236}">
                  <a16:creationId xmlns:a16="http://schemas.microsoft.com/office/drawing/2014/main" id="{A2CF088A-CD11-4819-A7B5-30279B3E4877}"/>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B37294D-99AF-4CBB-9B61-BC4360FD2E67}"/>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58C5AB5-5DDB-4463-A270-E7A91A06828D}"/>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4DA067-162D-46B0-8749-C705FAEA1885}"/>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E538965-B0C2-49FE-91C6-E6D71BF40F5D}"/>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991C27-9ABB-4EA0-A518-93A491357781}"/>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BCB62A-8DD2-417D-87B0-04721090475C}"/>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A91162E-C074-47AA-AC2B-88BACC8E5AAD}"/>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E04E29-DD34-4961-AA42-21CF1D071B99}"/>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52BABF6-8EAC-44B2-AEF9-FDF7680CAA79}"/>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E9ED2-DF2C-47FB-84A3-3AE9E1EE2E85}"/>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450602-92A7-43C8-83CF-EDEA2FA41ACD}"/>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3B336-2A03-4BD0-B9DB-7550C214E378}"/>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16FB6B2-949C-409E-B631-934727606BB6}"/>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AE8E3C-B2CE-4049-8B09-8113BE1121E2}"/>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5D61ABF-835C-4EC3-8D29-59EDF35330BB}"/>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355E18-A7B0-4D98-8628-7C57649C4117}"/>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D2C626-6725-4BD9-ADC5-1AF1F507C7AD}"/>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1475F5-E8FD-43A0-B311-45E5F814AD8B}"/>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AAC67F-1542-4D0F-B44A-5B4DCB653594}"/>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1C115E0-BA29-4341-9063-B8C6FED8734C}"/>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8E73388-4144-46EF-8561-8E0D9A0B24D8}"/>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77" name="Straight Connector 76">
              <a:extLst>
                <a:ext uri="{FF2B5EF4-FFF2-40B4-BE49-F238E27FC236}">
                  <a16:creationId xmlns:a16="http://schemas.microsoft.com/office/drawing/2014/main" id="{4B34A997-D543-401F-92D6-3B4A55B886E5}"/>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1807A9-2B23-4E60-A4BC-93A6098E6837}"/>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057C04D-F1E1-4B06-8C5E-5701639922C9}"/>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F05BB31-2CC8-40FE-BCBA-6A4194E4A0F8}"/>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4001F2-3B40-4BBF-BD9A-010C28FFA103}"/>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DED1C8-F155-4FB5-8EF2-4A9F7343278D}"/>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419270-0E6A-4881-BCFD-65C44F2B78B4}"/>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2453C0-E582-4480-8547-DD1C3238A61C}"/>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B1BDD1-4DEC-45FA-BCE9-8258B1B459B4}"/>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0C2D79-15BF-4EBA-8A97-0D479C4AC908}"/>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7072668-893C-44E9-89A5-22A156352896}"/>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EADE3-9495-444C-99AD-218305F56D35}"/>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A7694-10B7-430F-B613-2F314E803765}"/>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19FE07-0B49-4144-A3CB-D39323F5C76D}"/>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85AE3DD-970F-41A1-B446-C4A5512C8A76}"/>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897A8-3E69-471F-B0D6-0C6392ED32FD}"/>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0A46C9-1C2B-43D3-A45B-28F31AF9CFAF}"/>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A325CE-94F5-4D40-B742-DDA86159CEC7}"/>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8F4174-AFE1-4215-A3B1-BBD04ABEAF06}"/>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243B38C-50F5-4FEC-B790-02A352E2D985}"/>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FDCEBE-6E2D-4BC3-8D8D-B4E4300A597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CE1649-A3DB-48A6-87B5-A446E62E2942}"/>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C74BB2-E7B9-4540-AFBA-9782D7E5B495}"/>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564309-1648-4552-8809-335061555FC9}"/>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99284CF-1095-4580-8ECB-A478B7317FEF}"/>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4F155F8-BEA8-4A7B-A2A5-1EB6990F8A2C}"/>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C42DD9-51D5-4F6D-8EE6-9308707A9BD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0A2721-2C7F-42E9-B5AC-52B4B1E0EAF0}"/>
                </a:ext>
              </a:extLst>
            </p:cNvPr>
            <p:cNvCxnSpPr>
              <a:cxnSpLocks/>
            </p:cNvCxnSpPr>
            <p:nvPr/>
          </p:nvCxnSpPr>
          <p:spPr>
            <a:xfrm>
              <a:off x="9374854" y="5692092"/>
              <a:ext cx="0" cy="5793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360C3C0-270C-46D6-AC4D-CB06796FAFC7}"/>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8B9BE23-53A2-4A44-8DF7-799FFF90466C}"/>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00BA644-AF7E-43B3-935B-A3249152DF62}"/>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16D548-2944-4035-ABCA-BC6749CB136C}"/>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727701-F76F-44A9-ABF8-7290C088F9B1}"/>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E6122F1-AA3C-4D5C-9A9F-0FE65934EC87}"/>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FB7DEC7-78B2-490B-BE30-2AC6F52BD01B}"/>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D7663EA-FD46-4D0F-80E9-6DFB0C10A86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595FA9-F2EA-4AF6-85FF-8C0385570964}"/>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BA95373-8CD6-4614-8D52-972A3888023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6BAB70-82C8-48B5-9C90-5630C2AF8231}"/>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FD34D2-7664-489D-AEF7-B1C5DEC0E848}"/>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A22EC43-B1B4-465A-A25D-2408511FD056}"/>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DF02B5-B8A2-4C7F-BE1D-19452A965387}"/>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E3E5F8A-773E-42A1-96EB-C8A58D4E4F27}"/>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33088F7-63AD-48FC-BCE5-3ADD7D967569}"/>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E04D96B-CE6E-413E-9CE1-BE34FB70F9E4}"/>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0B73742-506F-421D-862E-153A38D1C83A}"/>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0115C15-ED17-4B0E-A44E-3F7C4B5D123B}"/>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0105430-DF46-4F61-A028-89C4B8D44EA8}"/>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64174C8-FD44-480A-9083-EFF0A449A23C}"/>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83A6A81-625D-4582-B878-4DEDC4B9F1AA}"/>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69D3DB-2EAE-4761-9C99-90AA3682E8AD}"/>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5A310B1-FCFF-46C4-BF34-6A3A2D041AD3}"/>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2C00ECE-4168-4FAB-93C5-372748420941}"/>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6544A0-4DC9-47C1-B1AF-80BD53B575AD}"/>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0452D7F-5744-4CCC-BF10-9ADE0C71BF95}"/>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E5B684-7A0D-409E-AC7D-E951A5F6BAF3}"/>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29E611-6981-483E-A21D-4C6BE5681F44}"/>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728C2AF-9ECF-4A68-A87D-CE626949B460}"/>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A0EA1E6-17CC-4F45-90F5-4CFB39235758}"/>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DECEC6-9B18-47D8-B528-221C87204EF2}"/>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BA97A08-5E7C-479E-A1FE-05AB159C27F3}"/>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C4C44CF-CF57-453E-9C06-76766EDC58C5}"/>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60331D-A862-425A-A3EF-48A5E9A1BE65}"/>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066B86-B6C9-4AA2-8E13-757F3101EE5B}"/>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D1A3A9-AF87-4E5F-907B-BF294B8338CB}"/>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AD4073-73E0-49C6-BCB3-C211C42D73CE}"/>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B37E0C5-32DA-4593-851D-14AE1172A5F1}"/>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A4C44DA-0A37-4C77-8FC1-420F11ABE036}"/>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B228D4-6257-4B73-807F-7935A7B537F7}"/>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ADD3A0-C8F9-401D-BFA0-DD1E44FECFF3}"/>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98879B2-D5FF-462D-9890-31FB1CA72549}"/>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1F2C2E3-A673-45F3-9402-EEA5B05C933C}"/>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342EE4F-6B02-4CDB-9BB6-C83F9159A854}"/>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152B15-0CED-4CB1-AD52-73AF0CF0A8BE}"/>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1DFD35B-4C71-4594-A04A-DA108D370567}"/>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E74F3F2-A2B0-405B-BE9E-7CBEAE170497}"/>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08DBE53-B9F4-40EE-94C7-DF2ED80DDC46}"/>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B4D6A6-F2B1-4B60-A8B6-8233FA73CDC6}"/>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6F36B60-E7D9-4E86-A43E-7B0C485BF579}"/>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47DCBD08-C976-4935-BD2D-5FCFF2D92B78}"/>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F96843F-EEA7-48BE-B60E-9458F498D49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42B4DF1-F11B-4163-A218-EE793FC9CF8A}"/>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37D778E-AC03-406D-ADEB-5E007C237D10}"/>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E43625-A853-4295-A6F8-94B56AD064CC}"/>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C8938AE-5198-4D49-B5A9-9D8269E842AB}"/>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F523B20-6B10-41F3-9DEF-B26F908C396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0B7C06-A20A-4781-B63B-D42D7484D17E}"/>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279B274-D84A-4978-A143-BD4692503BE2}"/>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E959B60-E772-4B66-A969-9400C353D231}"/>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378E57-5D41-489D-AFB2-D734C3E4C8AB}"/>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62C50D9-DF6C-4600-93F3-62783C610038}"/>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2A8262F8-50AA-420F-A354-E6BA250B69B1}"/>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75A80C84-23C6-4EF1-8C92-0CCED2E63217}"/>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C342679-EB27-4A49-8BEE-98E5051F36F3}"/>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A44DECC-527D-45F1-B374-3D8EBF65D136}"/>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B3B2690-03C1-4429-BFD8-887628A950A2}"/>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88B73B9-E6B0-44F8-89DC-C1DB496885D3}"/>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AB66C71-2C47-4B57-8107-CDB712020EA5}"/>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D47B511-5861-4378-9173-3E2556E03975}"/>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E6786F-EC9C-4CB0-B02C-43C2FBB7D472}"/>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278317D-9377-4279-B229-3ED9149A531C}"/>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AA3340E-4880-4B7B-99BD-D93303519047}"/>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C70ED5E-6FCE-4FCB-9EB2-D606B862A9ED}"/>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8A3CE63-4E4A-4018-8B50-B7BBA223A03C}"/>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53FC9BD-FB14-49B5-AB91-0A8589FD622E}"/>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989747E-D436-4113-AF27-BA0ED024B908}"/>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D2D30B-D3AD-41D6-A528-F736A58940B7}"/>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63D4905-BA72-4C7F-AFFD-CCF8903A9047}"/>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6533291-7918-443C-BAA1-984564EB698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B55806D-2438-43FE-92C1-F49024F3E40F}"/>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AE6BEA-7D12-4D81-9F26-8B6BD5428519}"/>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AAA4E0D-AA85-4D7B-A8B0-FD7919D91A4A}"/>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E9A4E59-2812-479B-B250-AC29D19E1061}"/>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47A001-63B6-43B7-B78D-586AE75E5459}"/>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6BD6807-8948-4605-8AE1-2500FD71973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769E0BA-B1E4-43AB-922B-DD9010125358}"/>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8D4F70F-C560-439E-8B3D-4E361E90B47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B644764-976C-4315-BC26-4D8C10F49A04}"/>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65901B-D08B-40BE-9DFA-DAE61A52764B}"/>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8AE828B-EB09-449C-AA44-C9305F4AE7FB}"/>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46EC94-5726-4F4E-86D1-6097EEB58CB2}"/>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EDE1687-9530-4DE8-BFF9-50BE230932E1}"/>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9DD528-9DB1-4A49-936B-1DFE34A285BA}"/>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6A5F282-A779-4A42-97D4-7C75747E9DB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AFB1DA0-767C-43E7-A342-05E507699E79}"/>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BD34A6F-B7E7-4377-A45D-F5A0DEDBF50D}"/>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D0A1D9C-FD27-4B01-A89A-03CD1DCB7285}"/>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64193DA-580A-4F70-BCDB-D3A80FF2196F}"/>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56A368A-B46A-4578-B536-57CDDAA6C4D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6530E31-F10C-492F-A5A7-CF70A25F3CA0}"/>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84AAA5D-D342-4233-9183-EFFF72C8D20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F53415-AEEA-4A55-A516-889DBE3C9FA6}"/>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E96A15-75D8-42F2-9139-1B1CB90A259C}"/>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00FB7B-15DC-4F05-B26D-2BAF846C6386}"/>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89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F714C5-F2B5-4FC1-BB9D-11076B2DC699}"/>
              </a:ext>
            </a:extLst>
          </p:cNvPr>
          <p:cNvGrpSpPr/>
          <p:nvPr/>
        </p:nvGrpSpPr>
        <p:grpSpPr>
          <a:xfrm>
            <a:off x="1563561" y="269676"/>
            <a:ext cx="469890" cy="1158757"/>
            <a:chOff x="7762243" y="2042160"/>
            <a:chExt cx="469890" cy="1158757"/>
          </a:xfrm>
        </p:grpSpPr>
        <p:cxnSp>
          <p:nvCxnSpPr>
            <p:cNvPr id="5" name="Straight Connector 4">
              <a:extLst>
                <a:ext uri="{FF2B5EF4-FFF2-40B4-BE49-F238E27FC236}">
                  <a16:creationId xmlns:a16="http://schemas.microsoft.com/office/drawing/2014/main" id="{C7B2F7B7-E26C-487D-886F-37896AAE0247}"/>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AA6F3E-6437-4509-A907-0FD691D03BFF}"/>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D38C0E-E10A-4E4E-9126-3B0348F8F0E2}"/>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8" name="Group 7">
            <a:extLst>
              <a:ext uri="{FF2B5EF4-FFF2-40B4-BE49-F238E27FC236}">
                <a16:creationId xmlns:a16="http://schemas.microsoft.com/office/drawing/2014/main" id="{F843FD9D-45B4-49F0-B1AE-80D51ABF957B}"/>
              </a:ext>
            </a:extLst>
          </p:cNvPr>
          <p:cNvGrpSpPr/>
          <p:nvPr/>
        </p:nvGrpSpPr>
        <p:grpSpPr>
          <a:xfrm>
            <a:off x="3025304" y="277079"/>
            <a:ext cx="507997" cy="1151354"/>
            <a:chOff x="10892954" y="175412"/>
            <a:chExt cx="507997" cy="1151354"/>
          </a:xfrm>
        </p:grpSpPr>
        <p:cxnSp>
          <p:nvCxnSpPr>
            <p:cNvPr id="9" name="Straight Connector 8">
              <a:extLst>
                <a:ext uri="{FF2B5EF4-FFF2-40B4-BE49-F238E27FC236}">
                  <a16:creationId xmlns:a16="http://schemas.microsoft.com/office/drawing/2014/main" id="{792AA5E2-9ED7-4C2E-8602-CA2D18FE7861}"/>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4E6C1-DB3D-4BDA-87F7-1EC70ED52ACA}"/>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1" name="Multiplication Sign 10">
            <a:extLst>
              <a:ext uri="{FF2B5EF4-FFF2-40B4-BE49-F238E27FC236}">
                <a16:creationId xmlns:a16="http://schemas.microsoft.com/office/drawing/2014/main" id="{092532A4-371E-4595-8627-8D9C140A1CC8}"/>
              </a:ext>
            </a:extLst>
          </p:cNvPr>
          <p:cNvSpPr/>
          <p:nvPr/>
        </p:nvSpPr>
        <p:spPr>
          <a:xfrm>
            <a:off x="2249985" y="320476"/>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775A5D-DD66-4F15-873A-0AB860F23CFC}"/>
              </a:ext>
            </a:extLst>
          </p:cNvPr>
          <p:cNvCxnSpPr>
            <a:cxnSpLocks/>
          </p:cNvCxnSpPr>
          <p:nvPr/>
        </p:nvCxnSpPr>
        <p:spPr>
          <a:xfrm flipH="1">
            <a:off x="2494471" y="986492"/>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E6B4A0-3A6A-44A7-BC65-B64B0C492F43}"/>
              </a:ext>
            </a:extLst>
          </p:cNvPr>
          <p:cNvCxnSpPr/>
          <p:nvPr/>
        </p:nvCxnSpPr>
        <p:spPr>
          <a:xfrm>
            <a:off x="1646915"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FBECE7-26FF-4109-B5F0-869C95451EA7}"/>
              </a:ext>
            </a:extLst>
          </p:cNvPr>
          <p:cNvCxnSpPr/>
          <p:nvPr/>
        </p:nvCxnSpPr>
        <p:spPr>
          <a:xfrm>
            <a:off x="1799864"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098E2-8B5F-4E28-A885-AECD80E71894}"/>
              </a:ext>
            </a:extLst>
          </p:cNvPr>
          <p:cNvCxnSpPr/>
          <p:nvPr/>
        </p:nvCxnSpPr>
        <p:spPr>
          <a:xfrm>
            <a:off x="1647652"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2CB13A-FEFB-41E6-B1F6-CE8859D67640}"/>
              </a:ext>
            </a:extLst>
          </p:cNvPr>
          <p:cNvCxnSpPr/>
          <p:nvPr/>
        </p:nvCxnSpPr>
        <p:spPr>
          <a:xfrm>
            <a:off x="1646915"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9E6B71-587E-45F1-8628-E1D5188C3FD1}"/>
              </a:ext>
            </a:extLst>
          </p:cNvPr>
          <p:cNvCxnSpPr/>
          <p:nvPr/>
        </p:nvCxnSpPr>
        <p:spPr>
          <a:xfrm>
            <a:off x="1648690"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510FE4-EEFA-4782-BB53-5EEC1CC7D39B}"/>
              </a:ext>
            </a:extLst>
          </p:cNvPr>
          <p:cNvCxnSpPr/>
          <p:nvPr/>
        </p:nvCxnSpPr>
        <p:spPr>
          <a:xfrm>
            <a:off x="1646915"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677A71-CB02-4D7B-9B68-06CB107C5A39}"/>
              </a:ext>
            </a:extLst>
          </p:cNvPr>
          <p:cNvCxnSpPr/>
          <p:nvPr/>
        </p:nvCxnSpPr>
        <p:spPr>
          <a:xfrm>
            <a:off x="1799864"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E88CA2-449C-44B8-A01E-B901F2695CC0}"/>
              </a:ext>
            </a:extLst>
          </p:cNvPr>
          <p:cNvCxnSpPr/>
          <p:nvPr/>
        </p:nvCxnSpPr>
        <p:spPr>
          <a:xfrm>
            <a:off x="1799864"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A46F-A0E1-4E1C-BD0A-1A6F1DFF32A9}"/>
              </a:ext>
            </a:extLst>
          </p:cNvPr>
          <p:cNvCxnSpPr/>
          <p:nvPr/>
        </p:nvCxnSpPr>
        <p:spPr>
          <a:xfrm>
            <a:off x="1796877"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F95BD2-F98E-4273-BE9E-4D0824ADB878}"/>
              </a:ext>
            </a:extLst>
          </p:cNvPr>
          <p:cNvCxnSpPr/>
          <p:nvPr/>
        </p:nvCxnSpPr>
        <p:spPr>
          <a:xfrm>
            <a:off x="1799864"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8FC829-F243-4AEF-B748-849AFC34BF1C}"/>
              </a:ext>
            </a:extLst>
          </p:cNvPr>
          <p:cNvCxnSpPr/>
          <p:nvPr/>
        </p:nvCxnSpPr>
        <p:spPr>
          <a:xfrm>
            <a:off x="31130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9AA22-899A-4F34-BB41-EB66F8233684}"/>
              </a:ext>
            </a:extLst>
          </p:cNvPr>
          <p:cNvCxnSpPr/>
          <p:nvPr/>
        </p:nvCxnSpPr>
        <p:spPr>
          <a:xfrm>
            <a:off x="31135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59D270-4E4D-4BE6-A2BF-8B212A29B950}"/>
              </a:ext>
            </a:extLst>
          </p:cNvPr>
          <p:cNvCxnSpPr/>
          <p:nvPr/>
        </p:nvCxnSpPr>
        <p:spPr>
          <a:xfrm>
            <a:off x="31130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78027-BCB7-40F3-91CC-C7E456C436B7}"/>
              </a:ext>
            </a:extLst>
          </p:cNvPr>
          <p:cNvCxnSpPr/>
          <p:nvPr/>
        </p:nvCxnSpPr>
        <p:spPr>
          <a:xfrm>
            <a:off x="31130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EFD9D8-1088-4403-9E87-D12D72ED32B3}"/>
              </a:ext>
            </a:extLst>
          </p:cNvPr>
          <p:cNvCxnSpPr/>
          <p:nvPr/>
        </p:nvCxnSpPr>
        <p:spPr>
          <a:xfrm>
            <a:off x="31130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6969-263D-4F8E-AA0B-53784E37B8C3}"/>
              </a:ext>
            </a:extLst>
          </p:cNvPr>
          <p:cNvCxnSpPr>
            <a:cxnSpLocks/>
          </p:cNvCxnSpPr>
          <p:nvPr/>
        </p:nvCxnSpPr>
        <p:spPr>
          <a:xfrm>
            <a:off x="3319943" y="277079"/>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CC507-A2B0-4FD6-AC08-1897FB086095}"/>
              </a:ext>
            </a:extLst>
          </p:cNvPr>
          <p:cNvCxnSpPr/>
          <p:nvPr/>
        </p:nvCxnSpPr>
        <p:spPr>
          <a:xfrm>
            <a:off x="32654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4DD1F-5803-4C2A-95CC-85B1C07E0637}"/>
              </a:ext>
            </a:extLst>
          </p:cNvPr>
          <p:cNvCxnSpPr/>
          <p:nvPr/>
        </p:nvCxnSpPr>
        <p:spPr>
          <a:xfrm>
            <a:off x="32659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C81344-1CCC-4185-AAEC-60F8B5577753}"/>
              </a:ext>
            </a:extLst>
          </p:cNvPr>
          <p:cNvCxnSpPr/>
          <p:nvPr/>
        </p:nvCxnSpPr>
        <p:spPr>
          <a:xfrm>
            <a:off x="32654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DA2748-01E8-4EC1-A6CF-D83B3A35BE11}"/>
              </a:ext>
            </a:extLst>
          </p:cNvPr>
          <p:cNvCxnSpPr/>
          <p:nvPr/>
        </p:nvCxnSpPr>
        <p:spPr>
          <a:xfrm>
            <a:off x="32654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280D81-77C2-4169-ACAF-96366F753706}"/>
              </a:ext>
            </a:extLst>
          </p:cNvPr>
          <p:cNvCxnSpPr/>
          <p:nvPr/>
        </p:nvCxnSpPr>
        <p:spPr>
          <a:xfrm>
            <a:off x="32654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A929C0A-57FC-4EEB-8F21-CEEAC653E92E}"/>
              </a:ext>
            </a:extLst>
          </p:cNvPr>
          <p:cNvGrpSpPr/>
          <p:nvPr/>
        </p:nvGrpSpPr>
        <p:grpSpPr>
          <a:xfrm>
            <a:off x="2322721" y="1513324"/>
            <a:ext cx="507997" cy="1091209"/>
            <a:chOff x="10190371" y="1411657"/>
            <a:chExt cx="507997" cy="1091209"/>
          </a:xfrm>
        </p:grpSpPr>
        <p:grpSp>
          <p:nvGrpSpPr>
            <p:cNvPr id="35" name="Group 34">
              <a:extLst>
                <a:ext uri="{FF2B5EF4-FFF2-40B4-BE49-F238E27FC236}">
                  <a16:creationId xmlns:a16="http://schemas.microsoft.com/office/drawing/2014/main" id="{87B8A31F-C283-4FCC-BADC-D37C7706F63C}"/>
                </a:ext>
              </a:extLst>
            </p:cNvPr>
            <p:cNvGrpSpPr/>
            <p:nvPr/>
          </p:nvGrpSpPr>
          <p:grpSpPr>
            <a:xfrm>
              <a:off x="10190371" y="1411657"/>
              <a:ext cx="507997" cy="1091209"/>
              <a:chOff x="8632172" y="2310448"/>
              <a:chExt cx="507997" cy="1091209"/>
            </a:xfrm>
          </p:grpSpPr>
          <p:cxnSp>
            <p:nvCxnSpPr>
              <p:cNvPr id="46" name="Straight Connector 45">
                <a:extLst>
                  <a:ext uri="{FF2B5EF4-FFF2-40B4-BE49-F238E27FC236}">
                    <a16:creationId xmlns:a16="http://schemas.microsoft.com/office/drawing/2014/main" id="{65A6F37E-5A89-4310-BF02-3441EF8292E0}"/>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828352-9F89-4B8D-8DCB-49A34C8F1201}"/>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D7D6DA-E8D1-4A30-A629-0E6336BC1F15}"/>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36" name="Straight Connector 35">
              <a:extLst>
                <a:ext uri="{FF2B5EF4-FFF2-40B4-BE49-F238E27FC236}">
                  <a16:creationId xmlns:a16="http://schemas.microsoft.com/office/drawing/2014/main" id="{882A7021-48E4-4548-8151-130F5C7D25A5}"/>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0EAECA-170B-44F1-A050-3E715E500CE5}"/>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ECB6C-CE51-4AF4-BA55-AEA146C4F77F}"/>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EFD1F-31DB-4849-BB43-513693010E7A}"/>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1EC465-68A0-4D7F-B61B-AFAB50712DAF}"/>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CD2599-4A4A-420B-B72E-BB9976F7B606}"/>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783401-78D8-498B-9E85-2E854B7B61CC}"/>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4F1F60-06B8-44DE-85BF-D3A0A86C7141}"/>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F84B63-A2F4-4F8E-8661-C2E2E6FB7CB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4136-B359-48BA-88D5-8CC001FC1BB7}"/>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ED166AE-7BCD-4F75-AE81-832A52A8F9B0}"/>
              </a:ext>
            </a:extLst>
          </p:cNvPr>
          <p:cNvGrpSpPr/>
          <p:nvPr/>
        </p:nvGrpSpPr>
        <p:grpSpPr>
          <a:xfrm>
            <a:off x="702497" y="2554804"/>
            <a:ext cx="3489961" cy="1748392"/>
            <a:chOff x="8570147" y="2453137"/>
            <a:chExt cx="3489961" cy="1748392"/>
          </a:xfrm>
        </p:grpSpPr>
        <p:sp>
          <p:nvSpPr>
            <p:cNvPr id="50" name="Right Brace 49">
              <a:extLst>
                <a:ext uri="{FF2B5EF4-FFF2-40B4-BE49-F238E27FC236}">
                  <a16:creationId xmlns:a16="http://schemas.microsoft.com/office/drawing/2014/main" id="{B6497A0C-664B-40C7-908B-99F41C5FFCB1}"/>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D21FF-76D8-4417-9861-66223474316F}"/>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52" name="Straight Connector 51">
              <a:extLst>
                <a:ext uri="{FF2B5EF4-FFF2-40B4-BE49-F238E27FC236}">
                  <a16:creationId xmlns:a16="http://schemas.microsoft.com/office/drawing/2014/main" id="{242EA82C-BA8B-49C9-A226-3ECDC7711992}"/>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15C520-F409-46CF-80C7-B6C777BABA63}"/>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61BAFE-CFA0-404F-AE01-83DA186F806F}"/>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E8EFA1-718A-43FA-A110-535A3DFAEEB3}"/>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3064AE-87E5-401D-8B38-D0699D7ADC3B}"/>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1E7A33-CAF8-4951-85C2-DE353BFD995B}"/>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21E736-3E99-4C1C-9E1C-4941D3485E39}"/>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34FE7E-06DA-49A9-A344-17882B98101A}"/>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6E6A4F-E2D6-4C97-ACDB-A92C127F46F5}"/>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510E2E-E488-410C-8D10-470D28D68BFA}"/>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71473F-3EEE-4061-A5E3-F9D6E6880484}"/>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F7A104-D8D0-4E8E-8D7F-E2A34CDB68F4}"/>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837626-B709-4A5F-A4B8-57AAC729EED7}"/>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42004C-3055-4C8E-B11F-A1DBEA660659}"/>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20F34F-DAF8-4D42-80C9-25DA515B0DD7}"/>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3BA9FD-B467-4E51-B8A9-7341048CA008}"/>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91DB3D-D2D0-4194-B4B0-99BF8C4F3F0F}"/>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4B172B-65B6-49AF-AAB4-A3A8870428D8}"/>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A2953C-1786-4AD9-9CF6-0D33929FFB1A}"/>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053D68-6B83-4BB3-91BF-2D23A13CC486}"/>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DA2E50-15B7-441A-9F13-BF31859D40F8}"/>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100A01-EE96-4185-9F20-49E9DB47CD39}"/>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43AC37-1DE6-47FC-9B78-43A1D3FFFBA6}"/>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2A17105-08BC-4BC9-BA70-FEC93A358F94}"/>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3A7FB3-8B5D-4E8F-8977-812C2B26E93E}"/>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6AEA48-9428-4C24-95E3-5AB66621417B}"/>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C9B19-9724-463E-901D-5341910D13A4}"/>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C242B6-AD30-457F-A6ED-E93D020BCF58}"/>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7B2BC8-8647-4EF6-A291-95050BB61C46}"/>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3687A-1BD6-4450-A1A4-12CD15FBF51E}"/>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7DFD4C-7D05-46EF-9961-FA2037DD4EF2}"/>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5B794-972F-44D5-A072-0C09D8424CDF}"/>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26852C-F03C-4514-B116-40BCFD6D0BAC}"/>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6EF8F0-E819-46DC-86E3-B4E4558BCFDF}"/>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2EA120-5944-4383-9772-16780A12BA0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B86BC5-C065-4745-894A-F1ECE7F57018}"/>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90DD345-6867-40C8-A3DC-BF19D09316FF}"/>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49CA45-6757-4B46-9C37-9FC55FB58A64}"/>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3C07448-BA88-4DA1-8AF8-649CA53043D6}"/>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C2F43-3D3B-422F-B54F-3399BDCA2117}"/>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F7AC99-B65A-4CD7-8546-861B2E474E9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66B325-96DE-4E60-9552-E791AF26BBEB}"/>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F63071-B77B-47F6-AD88-F5A0C1EA55C9}"/>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F843B29-4B15-4CE0-8D67-E390B608540E}"/>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B88E4C6-C22C-4455-84C2-DA73E5E8B7A3}"/>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94AE2-1799-43B2-A59C-88E509D37A02}"/>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D6C1C5-2E22-4050-834C-93F1CAE061EA}"/>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E60FEA-D351-4A3C-A2F5-30DE030056C9}"/>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542430-23AC-4041-9A71-1925F7D30E0B}"/>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794790-B068-4D74-ADFF-C249C48C022E}"/>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7795D3E-F929-4226-988F-FA6CE31B78FC}"/>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84FD5D-F282-43A9-98B7-C315747E918C}"/>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FED990-6E6D-4EAB-8192-2455C64D9759}"/>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0CFD94-B8AD-4675-BDAE-538CCD857B72}"/>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FBF844-4D05-4FF4-A9C6-B8306E3DEB5E}"/>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9FB76CD-69BD-444C-B740-8176255E31E1}"/>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1CD8D0-8D86-4B85-AA86-822CD2D6DDE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F9EFBD-241A-404D-9B59-BC8C5E1C37DF}"/>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2001E9A-E1DE-4932-B71A-BB91118BB7A4}"/>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7C1759-A6DE-41A5-A123-468C1DA3A311}"/>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10535-2FEA-46D2-B9E5-2A3DCB4CF5C1}"/>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D3FF2A-28D3-4F21-BD75-6898109CF5D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8820DB-1523-49AE-B61D-9D6BA6C834D3}"/>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D1A55A7-CB54-4F44-BE2A-A187AC7AF4E4}"/>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307A6D-1D95-4BA0-AD47-D34B738B61A3}"/>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741BC2-E770-4B4E-8B28-9DE2BDD0B433}"/>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767124-732A-4231-A287-CA0881E934B5}"/>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3219A4-B773-4541-8466-931D7AE34512}"/>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2EDA8E0-5322-4996-96AC-A27BD66B4572}"/>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98F015-E1E0-4B2D-AF6A-D3F28E3C4FF5}"/>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3C53F0-BA1A-40E9-AB82-22D7121DF3B3}"/>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060894-2C81-475D-8D27-FDA5C6CA25AA}"/>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3A596-3D27-4BCA-9204-C786B119F38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CDE9B9A-5953-426A-8B16-AE01008BE98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E198BC3-3B0D-4AC2-953C-6972AC075810}"/>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CA179BA-E30D-4D57-97C7-7A438E15B7C7}"/>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8D005D8-2E76-4FB7-935B-D29A13E62298}"/>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7A54B14-3511-4A20-A00C-850026E016DF}"/>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E2F4C6-BF39-4027-ADFD-786403DC8A1B}"/>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16DDE1-C7D9-4F24-849A-FC5155EB2730}"/>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A0EE0-5586-4035-A053-5EA40BEF4A85}"/>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7AE30F4-8BEF-4B9F-B85F-7F5F12FBE725}"/>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08509F0-886A-4FCF-98E4-6DB439CB5690}"/>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5B71B-5701-4CCC-8837-BC44003CE978}"/>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BA8F8D-E4C2-49D1-A7CE-897544A16B26}"/>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6FACF83-9430-464C-8C7E-3BF48419613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F98B6C0-8C43-4B61-AACD-DE439D1667FB}"/>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8AC2BA-4D13-43E3-A720-CF78845F3CCD}"/>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0E020BB-7190-478D-B41F-537ED67655A3}"/>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631E9B-1696-4656-A1A4-6C5FC41FB700}"/>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E8C88E4-5241-47C0-ABD0-0581A4D5B3B7}"/>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42435F-4B4D-4E81-BA71-57725247245B}"/>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C68BD3-F743-4447-A03C-32339F2484E7}"/>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DA1D13-CC9F-4DA8-AFAC-5ED36C8D57F3}"/>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3F65E64-3F94-4999-A41E-39D4CFDDF012}"/>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E75C6C-528A-4CE7-8131-E0F9E93DA06E}"/>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4A85F1-C25C-4CDB-8B53-E3AF4F0290C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491DDF2-5DD7-4AAA-AE6A-0A8828E6755F}"/>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E6EE75-426F-4E48-888B-ABE909776744}"/>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BEE7D43-44A9-429E-9D0D-64AE7F840017}"/>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12F060-362E-42E4-A7FE-3D452D8FC3A4}"/>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9F4958-0E94-4994-933E-EDF2835F2FF0}"/>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EE30553-7CA0-4498-83F2-B7981F6F7BA1}"/>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4EAC765-63AD-43C8-83B6-DCABB49B7613}"/>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9E7ADBB-2B7F-4D63-850A-78544DFC0447}"/>
              </a:ext>
            </a:extLst>
          </p:cNvPr>
          <p:cNvGrpSpPr/>
          <p:nvPr/>
        </p:nvGrpSpPr>
        <p:grpSpPr>
          <a:xfrm>
            <a:off x="824289" y="4404796"/>
            <a:ext cx="3369980" cy="2329228"/>
            <a:chOff x="8691939" y="4303129"/>
            <a:chExt cx="3369980" cy="2329228"/>
          </a:xfrm>
        </p:grpSpPr>
        <p:cxnSp>
          <p:nvCxnSpPr>
            <p:cNvPr id="157" name="Straight Arrow Connector 156">
              <a:extLst>
                <a:ext uri="{FF2B5EF4-FFF2-40B4-BE49-F238E27FC236}">
                  <a16:creationId xmlns:a16="http://schemas.microsoft.com/office/drawing/2014/main" id="{20F499C1-6A20-42B3-A2A4-66B64F29EAFC}"/>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D19F805-17A4-4145-B824-234776EB14F9}"/>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2D46037-7F85-4ACF-97CC-62D953CF0CEF}"/>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0604E89-3DAF-4F99-987F-5CF180219ACF}"/>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BDE8AC5-4C3F-4EDE-94DD-F9B56FBDC887}"/>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C771F9A-2D6F-4683-9D93-8145EE934D1A}"/>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A16A1A2-BB7B-4F2B-B85A-5E08AE34C1DB}"/>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93E76B-F099-43A1-843E-6A2B6749C4D9}"/>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55DB3E-C0E2-4E47-9237-183E1C8FED48}"/>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E54979-F677-4823-947D-B82BDBEB8CEF}"/>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DFD282-0FAC-4D2F-ADC0-723E362B3C92}"/>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AEBA255-16E3-4189-B13F-E25593156C12}"/>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4C31B9E0-FD86-49CF-9336-C6CEA86357E7}"/>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79B148A-25DD-4442-9808-1A8CA92D2942}"/>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8E030E-0152-4D22-974D-1A0AFB599EEE}"/>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BEA06A5-DC10-4286-AA7E-CEEB6EF597E9}"/>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5420254-F04A-4AEC-B87C-153B3F2F7026}"/>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2BCA46E-1D6C-4CD6-B14F-23CF2A1B7FF0}"/>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B003FCA-F86E-4A19-A013-7FBAF55BBA4A}"/>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B415AE-1E3D-446D-8A69-E3975017819D}"/>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88C0AA0-B1B5-4E7E-B5D6-1D9FA336EF9A}"/>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10CD8F39-96BC-4D28-B269-E316831EE4EB}"/>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79" name="Straight Connector 178">
              <a:extLst>
                <a:ext uri="{FF2B5EF4-FFF2-40B4-BE49-F238E27FC236}">
                  <a16:creationId xmlns:a16="http://schemas.microsoft.com/office/drawing/2014/main" id="{22AD2DA9-B6CE-4643-9BBC-B60279CFB040}"/>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6E6F253-723B-47DE-9288-B35B56E48153}"/>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2259231-C604-4ABA-BC91-4100E6B9E331}"/>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A70B875-9D5C-4962-93B3-31612A6DB047}"/>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5FE3734-6950-4A0E-8A53-40790F4FF611}"/>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116BB4D-D650-4BE3-8C9C-23ECB6395460}"/>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59CFBF-3CE4-462A-B3E2-9D6739C5FD0D}"/>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C54EF0-36EE-47E0-8B01-5CDA55BB8649}"/>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7B580-492C-4BA3-BE45-98195EAF32D6}"/>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C5CF68A-CC9C-4134-BFF4-17136EDA6520}"/>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CDDDD1-C810-4284-9169-2625244A4961}"/>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95C9F1-63AF-47DF-8931-D956456252CF}"/>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3C40980-FAA6-41FB-A956-AC6708A671BD}"/>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D410051-CD94-4C76-BE32-DCA770E1321B}"/>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B61614-52A9-434B-B0E8-D604753E2494}"/>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4BDE30D-D06B-44B4-8EA7-7A8AEAC4F10F}"/>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C53527D-E52D-41AD-82AC-149A3965D987}"/>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E7E4F99-9B20-4CAA-9184-D21C3C06D1C9}"/>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8B1D46B-12D7-41FE-AE44-24937CE49FCC}"/>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D789600-06C5-4401-A42E-083B51705DE6}"/>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6BC193-5CB5-4EAA-9A14-66F34423BFC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9C35C7-FCBA-41E1-95DA-EC205C950825}"/>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538F889-2AC3-4F42-9591-6EEC6EE46096}"/>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B171139-9700-4B47-A705-261E49AE35D4}"/>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7140340-CE0D-46E3-822B-ED143A6D9B3A}"/>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A064E76-56D3-4B7B-8897-EF3CD920EAD7}"/>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DAD0D06-1A3C-4274-AB1B-9A7FA69E428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8F3A42E-1E64-496D-9518-B35C006F23CB}"/>
                </a:ext>
              </a:extLst>
            </p:cNvPr>
            <p:cNvCxnSpPr>
              <a:cxnSpLocks/>
            </p:cNvCxnSpPr>
            <p:nvPr/>
          </p:nvCxnSpPr>
          <p:spPr>
            <a:xfrm>
              <a:off x="9374854" y="5724101"/>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AC86656-5CB8-40BA-8510-9015061813A2}"/>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A6A2C3-A4FB-4D0F-AE61-F13DAA1E5590}"/>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3BC3318-150E-48FF-B9BE-F2E8FC2669FA}"/>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B4D94EB-B6C3-48F8-B4D0-95DC94110FE0}"/>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2B57F31-882B-41E9-818A-AC1980BD4060}"/>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2B09BC0-D967-4F20-B4B8-ABD12D3A6B83}"/>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4994FF6-67FA-4F2B-87C7-CD093B0F7734}"/>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98CE95-5444-4396-81F7-39D0FDDB771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8E710C6-FC43-4BBB-B991-F25F6A48B1F0}"/>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1ECCB1-4FCA-414E-BBE6-7AF12F8C679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A72C4A9-E70E-4FBC-AFD4-4391D10F2398}"/>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847EA16-18DA-4DC7-9EEE-D74E4517A62C}"/>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BDA6CA6-B26F-40BC-B160-5E99CFA402B3}"/>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6476C-A464-49C5-B741-CFC65FF91B10}"/>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8EE6885-3238-485A-BFD1-73B001C761F0}"/>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6DC01DA-DC22-4435-9D11-22245A3BCAA2}"/>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307B5AA-2127-447A-8D7D-1341732D9B2E}"/>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EA60AEB-F02F-4BCE-B8C6-F03324D638EB}"/>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9EE1376-8053-4AAC-930D-91F23981FA64}"/>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BA5B30E-F9C0-434B-B18B-BB699960AA6A}"/>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DC6A8-8D87-4284-86EB-DA845E67E819}"/>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758ADFD-E34C-4EF3-A740-2C47F8B1DA30}"/>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E715980-E217-4473-909C-D49B82F989EC}"/>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A30593B-1223-44F1-B7C8-265B6711338D}"/>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8EBF19-FCCC-4EC9-8119-58DDE7BD425A}"/>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7B455C-0165-4D3D-B01C-726259901035}"/>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3C243E-8053-4B7B-83A7-B86B264CA962}"/>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2027018-624E-49CE-AED9-2C9F4FB8A0A1}"/>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AAC0E02-0C11-459B-81EC-614045AF560F}"/>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2261878-931F-401A-9EA1-D0F4F3D16EFF}"/>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DC6928-C1DF-4979-AE49-45725FE0DD4D}"/>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461F10-A57E-4E06-A434-A8C95B634730}"/>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307B68-5803-43B6-8986-206F3A15ED21}"/>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8E3D15E-EA68-4065-B0F7-11716559C252}"/>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B1C9387-F2B7-4292-8E1F-1D4D07A30A37}"/>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06D373-914B-41E0-A065-1ACFF8A8251C}"/>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8015E4-FFDA-4464-8229-8E2DB2F7D4B0}"/>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FDE735-E512-4D26-A0D8-3CEFB5B723EB}"/>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221E55-0098-40E3-BBFD-E19E75E32343}"/>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9A9DDDA-C21E-4DF8-9448-A63F242449DC}"/>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4F7A173-BA85-42B3-9278-3D7FBF2D1032}"/>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9C039-80D3-45A1-B39A-99683504837B}"/>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67F3536-63E4-4A6E-B653-58C48ADEAC5F}"/>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71D064-A274-41F9-963E-88F4DB2BC90D}"/>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F499016-3385-40F2-BD40-FE13A561D4F5}"/>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988CE52-AD3E-4CDC-B38E-71307C16A51C}"/>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9EC0BF-0669-4AC3-BDF8-5A8FDD2C8D49}"/>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B112ADF-8445-406D-85AD-BF948FC181D6}"/>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873C6F-349B-4E5D-AD49-2427F40D803E}"/>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C27F192-47CF-44A3-B281-FDB4D3BD1A9E}"/>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8D9C5C0-7860-4D87-ABA0-4F0980B1D34B}"/>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55AD0FA-DFF0-417F-A702-747A9A124610}"/>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4EB49B7-C554-4695-82F2-A32EA40C547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4BDF0FE-9103-4B40-BF03-78AA88CF152C}"/>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6935CAA-5A67-4573-B9FA-B3301AE63B0D}"/>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DC1938C-77A9-49D8-B6E9-3E85BE0F3CAE}"/>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1E1FA77-8DC3-4D7C-9A58-51461BCF3FF2}"/>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E110BE3-5C22-4B45-9048-0FDBC2CB9D8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A25370F-D55E-4F4F-B268-F023635AB184}"/>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6C32542-D2EF-4B13-A578-1C659947366F}"/>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B1CE728-A18C-48FE-959F-54A034A5912A}"/>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E3835C5-9271-4D93-AE0E-33BE6AA2F10D}"/>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8335D26-A60C-4B54-ABEE-B1462CE3B04C}"/>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A974F0A-E516-4DEB-A851-65DBC875D30A}"/>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B5F801F-A48B-4FE9-9FD3-530F6CAD2FB3}"/>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BC1919-CD92-4CCC-A04A-C8956BBE2C81}"/>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15801B9-684B-414C-AF84-69D9B604914B}"/>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4CB916-3EA5-436D-B6AD-77CFD5D1F4BD}"/>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FB2781-DF6E-41DA-8F44-47342D98CB3B}"/>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87B6591-8DDD-47E2-854E-2E29E015C81A}"/>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B947552-11FC-4C59-B872-DEB1A3A49876}"/>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4C9DD71-8A7F-4CEF-A884-4C0534DA5A9D}"/>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F5C4282-D845-42A9-A93A-7B7850F96D53}"/>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2DE2643-1672-4E05-B719-6954F9FBF941}"/>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CF0DA7-F293-4C06-BF5A-44D412361FD4}"/>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43A459C-BFE8-408C-878D-C1208A46D8BA}"/>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5D54F83-09C4-41BA-BAE3-E4E7ED7ED9B3}"/>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1B0A0E-3697-4ABD-8714-DEE68D3C8322}"/>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549C78-2F89-4F8E-A438-9B51628B4862}"/>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517A905-24F2-4477-B02F-585E0CF212ED}"/>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5CB5B84-D8A0-483E-937B-E802BF715AE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8B191A-290A-49A5-9665-CBB5AA953E5C}"/>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CC5B08B-53D8-469B-9593-46210098771E}"/>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C81C1D0-56D4-4B3B-8BCC-DB1164EDD380}"/>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6DF54E-EEBB-4B9D-AE4B-91D2C7E8D42C}"/>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798807-3D08-4844-89D6-A88B5CE87B9D}"/>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2B5B167-3421-4C5B-A645-CD9C6192996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6384F7F-3205-462A-8E18-66449D0F98B9}"/>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A876E4D-E6F3-43C1-915F-FA65C5D92C0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6F912D-A18A-489F-B920-1DDE5C97AC05}"/>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C3E3D77-959E-4B9F-9D8A-B47FC00B97A5}"/>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39AB6-86B5-478D-8130-E803239BB658}"/>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7D80940-D16F-4E95-82C0-5AC0AF631109}"/>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07E6C9-5DBA-4E39-ADAA-0779AACEA216}"/>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A7F9D45-22EC-43C4-9056-5D67EA17C72C}"/>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E5EDA1-4A84-4A15-B8FB-3CE70D05D09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AF36375-2FE3-4499-9224-4FDAED7180C8}"/>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DB46784-36A5-494C-A1DD-D04650ECA093}"/>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87C0384-E599-4A49-92D8-64AAE8B28370}"/>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417B020-A6DB-4960-88DA-A7B18E8684CD}"/>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748898E-73EF-4298-AF18-5AD751DA497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E529FC4-E3BB-4C79-B407-AEF67C334A0B}"/>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F5EC4A2-5CB0-4682-986E-F65B732CA34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3CEF8F4-3D0A-49D0-BBCD-EC7C526F1ECD}"/>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A326EA5-EF0A-4449-9575-93B5E95243C0}"/>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FAC95B7-3B9C-49F7-B669-726EA843E76C}"/>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326" name="Straight Connector 325">
            <a:extLst>
              <a:ext uri="{FF2B5EF4-FFF2-40B4-BE49-F238E27FC236}">
                <a16:creationId xmlns:a16="http://schemas.microsoft.com/office/drawing/2014/main" id="{843AB68C-F4B5-4172-AA1B-74E01507F629}"/>
              </a:ext>
            </a:extLst>
          </p:cNvPr>
          <p:cNvCxnSpPr/>
          <p:nvPr/>
        </p:nvCxnSpPr>
        <p:spPr>
          <a:xfrm>
            <a:off x="1424030" y="329513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AF780F87-F912-4C62-90C9-DC7722124DED}"/>
              </a:ext>
            </a:extLst>
          </p:cNvPr>
          <p:cNvGrpSpPr/>
          <p:nvPr/>
        </p:nvGrpSpPr>
        <p:grpSpPr>
          <a:xfrm>
            <a:off x="7909578" y="189868"/>
            <a:ext cx="3591376" cy="6510770"/>
            <a:chOff x="7909578" y="189868"/>
            <a:chExt cx="3591376" cy="6510770"/>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6D291EE4-C9DA-4362-9C26-0B65B86B218E}"/>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14" name="TextBox 313">
                  <a:extLst>
                    <a:ext uri="{FF2B5EF4-FFF2-40B4-BE49-F238E27FC236}">
                      <a16:creationId xmlns:a16="http://schemas.microsoft.com/office/drawing/2014/main" id="{6D291EE4-C9DA-4362-9C26-0B65B86B218E}"/>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283DEE4D-8543-4BF1-997C-88F20F58EFF5}"/>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5" name="TextBox 314">
                  <a:extLst>
                    <a:ext uri="{FF2B5EF4-FFF2-40B4-BE49-F238E27FC236}">
                      <a16:creationId xmlns:a16="http://schemas.microsoft.com/office/drawing/2014/main" id="{283DEE4D-8543-4BF1-997C-88F20F58EFF5}"/>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BC6B163D-DEA5-4416-B744-B347CF2B9246}"/>
                </a:ext>
              </a:extLst>
            </p:cNvPr>
            <p:cNvSpPr/>
            <p:nvPr/>
          </p:nvSpPr>
          <p:spPr>
            <a:xfrm>
              <a:off x="9097188" y="1164963"/>
              <a:ext cx="420308" cy="369332"/>
            </a:xfrm>
            <a:prstGeom prst="rect">
              <a:avLst/>
            </a:prstGeom>
          </p:spPr>
          <p:txBody>
            <a:bodyPr wrap="none">
              <a:spAutoFit/>
            </a:bodyPr>
            <a:lstStyle/>
            <a:p>
              <a:r>
                <a:rPr lang="en-US" dirty="0"/>
                <a:t>P1</a:t>
              </a:r>
            </a:p>
          </p:txBody>
        </p:sp>
        <p:sp>
          <p:nvSpPr>
            <p:cNvPr id="317" name="Rectangle 316">
              <a:extLst>
                <a:ext uri="{FF2B5EF4-FFF2-40B4-BE49-F238E27FC236}">
                  <a16:creationId xmlns:a16="http://schemas.microsoft.com/office/drawing/2014/main" id="{1C62D5B8-6711-46A4-916E-BD0D178463C2}"/>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318" name="TextBox 317">
                  <a:extLst>
                    <a:ext uri="{FF2B5EF4-FFF2-40B4-BE49-F238E27FC236}">
                      <a16:creationId xmlns:a16="http://schemas.microsoft.com/office/drawing/2014/main" id="{1A92A15B-16B6-40BB-A115-C4002AFC2CB0}"/>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8" name="TextBox 317">
                  <a:extLst>
                    <a:ext uri="{FF2B5EF4-FFF2-40B4-BE49-F238E27FC236}">
                      <a16:creationId xmlns:a16="http://schemas.microsoft.com/office/drawing/2014/main" id="{1A92A15B-16B6-40BB-A115-C4002AFC2CB0}"/>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319" name="Rectangle 318">
              <a:extLst>
                <a:ext uri="{FF2B5EF4-FFF2-40B4-BE49-F238E27FC236}">
                  <a16:creationId xmlns:a16="http://schemas.microsoft.com/office/drawing/2014/main" id="{B757012D-FCC2-417A-8A62-FD0B752714A7}"/>
                </a:ext>
              </a:extLst>
            </p:cNvPr>
            <p:cNvSpPr/>
            <p:nvPr/>
          </p:nvSpPr>
          <p:spPr>
            <a:xfrm>
              <a:off x="9667179" y="2302962"/>
              <a:ext cx="407484" cy="369332"/>
            </a:xfrm>
            <a:prstGeom prst="rect">
              <a:avLst/>
            </a:prstGeom>
          </p:spPr>
          <p:txBody>
            <a:bodyPr wrap="none">
              <a:spAutoFit/>
            </a:bodyPr>
            <a:lstStyle/>
            <a:p>
              <a:r>
                <a:rPr lang="en-US" dirty="0"/>
                <a:t>F1</a:t>
              </a:r>
            </a:p>
          </p:txBody>
        </p:sp>
        <p:sp>
          <p:nvSpPr>
            <p:cNvPr id="320" name="Multiplication Sign 319">
              <a:extLst>
                <a:ext uri="{FF2B5EF4-FFF2-40B4-BE49-F238E27FC236}">
                  <a16:creationId xmlns:a16="http://schemas.microsoft.com/office/drawing/2014/main" id="{79C9AAD3-1727-4DE6-8D86-AE2DFCF8EAEB}"/>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1BF4B9D0-B988-4179-8038-925F670FA3CB}"/>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2" name="Right Brace 321">
              <a:extLst>
                <a:ext uri="{FF2B5EF4-FFF2-40B4-BE49-F238E27FC236}">
                  <a16:creationId xmlns:a16="http://schemas.microsoft.com/office/drawing/2014/main" id="{CEF9724C-F60F-47D7-B076-960EF6F86EF1}"/>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83D8B848-CC58-45F9-8028-DEF4614C8C18}"/>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9D51579B-7846-415A-9432-D3AD86E510DB}"/>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24" name="TextBox 323">
                  <a:extLst>
                    <a:ext uri="{FF2B5EF4-FFF2-40B4-BE49-F238E27FC236}">
                      <a16:creationId xmlns:a16="http://schemas.microsoft.com/office/drawing/2014/main" id="{9D51579B-7846-415A-9432-D3AD86E510DB}"/>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324">
                  <a:extLst>
                    <a:ext uri="{FF2B5EF4-FFF2-40B4-BE49-F238E27FC236}">
                      <a16:creationId xmlns:a16="http://schemas.microsoft.com/office/drawing/2014/main" id="{56EC3CEF-3629-414B-9A1C-A4D58AE9D0D1}"/>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325" name="TextBox 324">
                  <a:extLst>
                    <a:ext uri="{FF2B5EF4-FFF2-40B4-BE49-F238E27FC236}">
                      <a16:creationId xmlns:a16="http://schemas.microsoft.com/office/drawing/2014/main" id="{56EC3CEF-3629-414B-9A1C-A4D58AE9D0D1}"/>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0CF91EE0-063D-4FE2-B6EA-4AE93124C6A1}"/>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327" name="TextBox 326">
                  <a:extLst>
                    <a:ext uri="{FF2B5EF4-FFF2-40B4-BE49-F238E27FC236}">
                      <a16:creationId xmlns:a16="http://schemas.microsoft.com/office/drawing/2014/main" id="{0CF91EE0-063D-4FE2-B6EA-4AE93124C6A1}"/>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485" name="Group 484">
              <a:extLst>
                <a:ext uri="{FF2B5EF4-FFF2-40B4-BE49-F238E27FC236}">
                  <a16:creationId xmlns:a16="http://schemas.microsoft.com/office/drawing/2014/main" id="{89956C80-E011-4C77-B793-991159037DF5}"/>
                </a:ext>
              </a:extLst>
            </p:cNvPr>
            <p:cNvGrpSpPr/>
            <p:nvPr/>
          </p:nvGrpSpPr>
          <p:grpSpPr>
            <a:xfrm>
              <a:off x="8168473" y="4403259"/>
              <a:ext cx="3175000" cy="1092934"/>
              <a:chOff x="4705299" y="4243723"/>
              <a:chExt cx="3175000" cy="1092934"/>
            </a:xfrm>
          </p:grpSpPr>
          <p:cxnSp>
            <p:nvCxnSpPr>
              <p:cNvPr id="329" name="Straight Arrow Connector 328">
                <a:extLst>
                  <a:ext uri="{FF2B5EF4-FFF2-40B4-BE49-F238E27FC236}">
                    <a16:creationId xmlns:a16="http://schemas.microsoft.com/office/drawing/2014/main" id="{DD6C3F3B-F62A-41E7-993E-3E83DA0B0195}"/>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2FE6DB4-63E4-48C6-8B94-772F124A581E}"/>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0B2AD037-52BD-4B74-A3C4-5B266B5E78CB}"/>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8DF7A294-5436-4922-A649-62EA488B7C44}"/>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14E9352-4327-4F3D-B2E9-AC1612068DA3}"/>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3CC2B53-F20F-45BB-A618-A616013E6495}"/>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3F69078A-C984-49CB-B310-6D36C0780B4F}"/>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F09A8D85-21E4-4850-8598-7766C960F5FE}"/>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968C7448-D233-4DEA-BF87-A57DFAC8FEA6}"/>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A95D9812-FDD4-44B4-B9E8-650350990FF4}"/>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6CAB3298-622F-4C0B-A30D-9FD0B639DF1F}"/>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D407918-5401-4EAB-BB15-B1534CA7385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D95FCFB-D17C-4153-A8EC-AE42F04FECCC}"/>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1319EDFC-5A63-4D4E-B45E-F96DF7127E3D}"/>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023F622-74AE-41F8-A03A-48E740B943ED}"/>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D6BC1267-71C4-47B1-9011-0D7B5F0700E4}"/>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758CFC50-812C-4221-B0CC-AEC0D47D75E7}"/>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3865AC77-A244-4FA5-A684-F50A5FB0B748}"/>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2EBB6E3-66D1-45CD-A9A9-4CBE1AE80ED5}"/>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63696E0-3ADD-4A4A-955D-A71584B6A950}"/>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7F35404E-56EE-4A03-9D64-C0FFC51D53C8}"/>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A273F0C9-0B0C-40F9-8FE0-F492E0F0E11D}"/>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486" name="TextBox 485">
                  <a:extLst>
                    <a:ext uri="{FF2B5EF4-FFF2-40B4-BE49-F238E27FC236}">
                      <a16:creationId xmlns:a16="http://schemas.microsoft.com/office/drawing/2014/main" id="{A7F8FA20-031B-4F4C-A47A-F9E08879B1BB}"/>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486" name="TextBox 485">
                  <a:extLst>
                    <a:ext uri="{FF2B5EF4-FFF2-40B4-BE49-F238E27FC236}">
                      <a16:creationId xmlns:a16="http://schemas.microsoft.com/office/drawing/2014/main" id="{A7F8FA20-031B-4F4C-A47A-F9E08879B1BB}"/>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7" name="TextBox 486">
                  <a:extLst>
                    <a:ext uri="{FF2B5EF4-FFF2-40B4-BE49-F238E27FC236}">
                      <a16:creationId xmlns:a16="http://schemas.microsoft.com/office/drawing/2014/main" id="{BD9DECBF-71D7-4B85-8B97-85AA7768EC2E}"/>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87" name="TextBox 486">
                  <a:extLst>
                    <a:ext uri="{FF2B5EF4-FFF2-40B4-BE49-F238E27FC236}">
                      <a16:creationId xmlns:a16="http://schemas.microsoft.com/office/drawing/2014/main" id="{BD9DECBF-71D7-4B85-8B97-85AA7768EC2E}"/>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0" name="TextBox 489">
                  <a:extLst>
                    <a:ext uri="{FF2B5EF4-FFF2-40B4-BE49-F238E27FC236}">
                      <a16:creationId xmlns:a16="http://schemas.microsoft.com/office/drawing/2014/main" id="{2D2F5E48-B28D-4D65-BE77-20695F42A7D2}"/>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90" name="TextBox 489">
                  <a:extLst>
                    <a:ext uri="{FF2B5EF4-FFF2-40B4-BE49-F238E27FC236}">
                      <a16:creationId xmlns:a16="http://schemas.microsoft.com/office/drawing/2014/main" id="{2D2F5E48-B28D-4D65-BE77-20695F42A7D2}"/>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a:extLst>
                    <a:ext uri="{FF2B5EF4-FFF2-40B4-BE49-F238E27FC236}">
                      <a16:creationId xmlns:a16="http://schemas.microsoft.com/office/drawing/2014/main" id="{3C174BB7-8B75-4E44-823C-DFD72347B50E}"/>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492" name="TextBox 491">
                  <a:extLst>
                    <a:ext uri="{FF2B5EF4-FFF2-40B4-BE49-F238E27FC236}">
                      <a16:creationId xmlns:a16="http://schemas.microsoft.com/office/drawing/2014/main" id="{3C174BB7-8B75-4E44-823C-DFD72347B50E}"/>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sp>
        <p:nvSpPr>
          <p:cNvPr id="493" name="Equals 492">
            <a:extLst>
              <a:ext uri="{FF2B5EF4-FFF2-40B4-BE49-F238E27FC236}">
                <a16:creationId xmlns:a16="http://schemas.microsoft.com/office/drawing/2014/main" id="{3D066C3B-AEE2-4DA6-9326-13DC5B83AD70}"/>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5" name="Rectangle 494">
            <a:extLst>
              <a:ext uri="{FF2B5EF4-FFF2-40B4-BE49-F238E27FC236}">
                <a16:creationId xmlns:a16="http://schemas.microsoft.com/office/drawing/2014/main" id="{6867F25A-ACC2-43D1-9681-804B73B40EC7}"/>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Tree>
    <p:extLst>
      <p:ext uri="{BB962C8B-B14F-4D97-AF65-F5344CB8AC3E}">
        <p14:creationId xmlns:p14="http://schemas.microsoft.com/office/powerpoint/2010/main" val="230322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57EBA-F273-4B80-ADEF-46A29C6ABC1C}"/>
              </a:ext>
            </a:extLst>
          </p:cNvPr>
          <p:cNvGrpSpPr/>
          <p:nvPr/>
        </p:nvGrpSpPr>
        <p:grpSpPr>
          <a:xfrm>
            <a:off x="451503" y="173615"/>
            <a:ext cx="3591376" cy="6510770"/>
            <a:chOff x="7909578" y="189868"/>
            <a:chExt cx="3591376" cy="651077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4BA567-4309-4C40-BA4D-CE7E71B32695}"/>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5" name="TextBox 4">
                  <a:extLst>
                    <a:ext uri="{FF2B5EF4-FFF2-40B4-BE49-F238E27FC236}">
                      <a16:creationId xmlns:a16="http://schemas.microsoft.com/office/drawing/2014/main" id="{294BA567-4309-4C40-BA4D-CE7E71B32695}"/>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7C7C62-B37D-46FB-AFFC-8D809DC3032F}"/>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6" name="TextBox 5">
                  <a:extLst>
                    <a:ext uri="{FF2B5EF4-FFF2-40B4-BE49-F238E27FC236}">
                      <a16:creationId xmlns:a16="http://schemas.microsoft.com/office/drawing/2014/main" id="{387C7C62-B37D-46FB-AFFC-8D809DC3032F}"/>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96424B3-5107-4C1E-A2B6-CDEEBE636B80}"/>
                </a:ext>
              </a:extLst>
            </p:cNvPr>
            <p:cNvSpPr/>
            <p:nvPr/>
          </p:nvSpPr>
          <p:spPr>
            <a:xfrm>
              <a:off x="9097188" y="1164963"/>
              <a:ext cx="420308" cy="369332"/>
            </a:xfrm>
            <a:prstGeom prst="rect">
              <a:avLst/>
            </a:prstGeom>
          </p:spPr>
          <p:txBody>
            <a:bodyPr wrap="none">
              <a:spAutoFit/>
            </a:bodyPr>
            <a:lstStyle/>
            <a:p>
              <a:r>
                <a:rPr lang="en-US" dirty="0"/>
                <a:t>P1</a:t>
              </a:r>
            </a:p>
          </p:txBody>
        </p:sp>
        <p:sp>
          <p:nvSpPr>
            <p:cNvPr id="8" name="Rectangle 7">
              <a:extLst>
                <a:ext uri="{FF2B5EF4-FFF2-40B4-BE49-F238E27FC236}">
                  <a16:creationId xmlns:a16="http://schemas.microsoft.com/office/drawing/2014/main" id="{12E2D739-AA05-4689-ADD6-23863F8D04E8}"/>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6BE945-5652-4AD7-90F5-BDBB71FE6467}"/>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9" name="TextBox 8">
                  <a:extLst>
                    <a:ext uri="{FF2B5EF4-FFF2-40B4-BE49-F238E27FC236}">
                      <a16:creationId xmlns:a16="http://schemas.microsoft.com/office/drawing/2014/main" id="{D56BE945-5652-4AD7-90F5-BDBB71FE6467}"/>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144E497-A960-4117-A856-0D875D93636A}"/>
                </a:ext>
              </a:extLst>
            </p:cNvPr>
            <p:cNvSpPr/>
            <p:nvPr/>
          </p:nvSpPr>
          <p:spPr>
            <a:xfrm>
              <a:off x="9667179" y="2302962"/>
              <a:ext cx="407484" cy="369332"/>
            </a:xfrm>
            <a:prstGeom prst="rect">
              <a:avLst/>
            </a:prstGeom>
          </p:spPr>
          <p:txBody>
            <a:bodyPr wrap="none">
              <a:spAutoFit/>
            </a:bodyPr>
            <a:lstStyle/>
            <a:p>
              <a:r>
                <a:rPr lang="en-US" dirty="0"/>
                <a:t>F1</a:t>
              </a:r>
            </a:p>
          </p:txBody>
        </p:sp>
        <p:sp>
          <p:nvSpPr>
            <p:cNvPr id="11" name="Multiplication Sign 10">
              <a:extLst>
                <a:ext uri="{FF2B5EF4-FFF2-40B4-BE49-F238E27FC236}">
                  <a16:creationId xmlns:a16="http://schemas.microsoft.com/office/drawing/2014/main" id="{3368F9A6-68AF-4540-BB96-F5EDD1DA7DD9}"/>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0507B5-E27F-4493-9186-FB81CA96DEF6}"/>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64C5F7DC-6F04-4CAF-B0F0-C0CFE65C9D2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615FE0-85E2-4F30-905F-6A5937F83ACA}"/>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5BFE8F-1F06-4867-A1C7-39CC1ACA69C1}"/>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15" name="TextBox 14">
                  <a:extLst>
                    <a:ext uri="{FF2B5EF4-FFF2-40B4-BE49-F238E27FC236}">
                      <a16:creationId xmlns:a16="http://schemas.microsoft.com/office/drawing/2014/main" id="{8E5BFE8F-1F06-4867-A1C7-39CC1ACA69C1}"/>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49FDF8B-B730-4FBF-ABC7-908C20A8F38A}"/>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6" name="TextBox 15">
                  <a:extLst>
                    <a:ext uri="{FF2B5EF4-FFF2-40B4-BE49-F238E27FC236}">
                      <a16:creationId xmlns:a16="http://schemas.microsoft.com/office/drawing/2014/main" id="{649FDF8B-B730-4FBF-ABC7-908C20A8F38A}"/>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59B5A7-2307-49E6-BFAB-01DC3A3893A9}"/>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17" name="TextBox 16">
                  <a:extLst>
                    <a:ext uri="{FF2B5EF4-FFF2-40B4-BE49-F238E27FC236}">
                      <a16:creationId xmlns:a16="http://schemas.microsoft.com/office/drawing/2014/main" id="{1159B5A7-2307-49E6-BFAB-01DC3A3893A9}"/>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63A8B46D-78A8-4740-9767-19F847624516}"/>
                </a:ext>
              </a:extLst>
            </p:cNvPr>
            <p:cNvGrpSpPr/>
            <p:nvPr/>
          </p:nvGrpSpPr>
          <p:grpSpPr>
            <a:xfrm>
              <a:off x="8168473" y="4403259"/>
              <a:ext cx="3175000" cy="1092934"/>
              <a:chOff x="4705299" y="4243723"/>
              <a:chExt cx="3175000" cy="1092934"/>
            </a:xfrm>
          </p:grpSpPr>
          <p:cxnSp>
            <p:nvCxnSpPr>
              <p:cNvPr id="23" name="Straight Arrow Connector 22">
                <a:extLst>
                  <a:ext uri="{FF2B5EF4-FFF2-40B4-BE49-F238E27FC236}">
                    <a16:creationId xmlns:a16="http://schemas.microsoft.com/office/drawing/2014/main" id="{6FB94770-8A44-4EC8-A6EB-13F439C2B350}"/>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46E819-A694-41E4-A19F-DF06507F1DB6}"/>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E96CB-9E9B-40D2-B95D-5112EDD28BB9}"/>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8D16B7-F22A-40FF-A1DF-F2CAE6099721}"/>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A9DE06-0E14-4081-9FB9-FDEDD941D2F1}"/>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F4DA76-09DF-4B3F-B46F-C3365272A21F}"/>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B4250-194F-411D-8623-B10E302BB289}"/>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989F45-B359-4F75-8544-C787FF604708}"/>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0DC36F-4F4A-473A-97C0-A8B86AAE8838}"/>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8E2465-439A-4A1D-BAD3-5563695097B5}"/>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1894FB-A8C0-49F3-AA97-CD774406B45C}"/>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2B8CE8-9FD4-4AA0-8934-2E5A51FDC7B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74138-E33C-475A-B4C5-6B95DAE659F8}"/>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DDA69F-B396-4FC5-AC48-93B98334C170}"/>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B251FD-E96A-4AA7-8663-892D76BD4AAE}"/>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61CEB-02D1-4B08-8E60-1FD3775576F5}"/>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CEFF5D-0F13-4E11-AE98-B506FC3B68F1}"/>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E5BA3C-DF2F-4194-9373-90CA0CFE0499}"/>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619094-1528-4878-94B1-93435698EC69}"/>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F648B-2F3B-4F13-ABA4-9C4E4753D142}"/>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6D3ED-42D2-4416-A0D6-9E8F1761F852}"/>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040F114-733F-46A7-8C7D-2FD72A94ACB4}"/>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37B61A-BAF6-4D7A-98DC-3664DE7AB178}"/>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9" name="TextBox 18">
                  <a:extLst>
                    <a:ext uri="{FF2B5EF4-FFF2-40B4-BE49-F238E27FC236}">
                      <a16:creationId xmlns:a16="http://schemas.microsoft.com/office/drawing/2014/main" id="{E737B61A-BAF6-4D7A-98DC-3664DE7AB178}"/>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DA0606-AFE6-460D-9732-A6C882DE1094}"/>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0" name="TextBox 19">
                  <a:extLst>
                    <a:ext uri="{FF2B5EF4-FFF2-40B4-BE49-F238E27FC236}">
                      <a16:creationId xmlns:a16="http://schemas.microsoft.com/office/drawing/2014/main" id="{C9DA0606-AFE6-460D-9732-A6C882DE1094}"/>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FE187B-5627-4CA9-948F-D37F00C637AF}"/>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1" name="TextBox 20">
                  <a:extLst>
                    <a:ext uri="{FF2B5EF4-FFF2-40B4-BE49-F238E27FC236}">
                      <a16:creationId xmlns:a16="http://schemas.microsoft.com/office/drawing/2014/main" id="{1FFE187B-5627-4CA9-948F-D37F00C637AF}"/>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E00EA0-F6A1-4694-B6AB-FC14693E7450}"/>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22" name="TextBox 21">
                  <a:extLst>
                    <a:ext uri="{FF2B5EF4-FFF2-40B4-BE49-F238E27FC236}">
                      <a16:creationId xmlns:a16="http://schemas.microsoft.com/office/drawing/2014/main" id="{78E00EA0-F6A1-4694-B6AB-FC14693E7450}"/>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46A65B0F-F103-4402-ADE4-9508FA84DC0D}"/>
              </a:ext>
            </a:extLst>
          </p:cNvPr>
          <p:cNvGrpSpPr/>
          <p:nvPr/>
        </p:nvGrpSpPr>
        <p:grpSpPr>
          <a:xfrm>
            <a:off x="7980323" y="173615"/>
            <a:ext cx="3591376" cy="6531754"/>
            <a:chOff x="7909578" y="189868"/>
            <a:chExt cx="3591376" cy="6531754"/>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A4637AB-CCE4-4097-BFC9-E7A283BB3625}"/>
                    </a:ext>
                  </a:extLst>
                </p:cNvPr>
                <p:cNvSpPr txBox="1"/>
                <p:nvPr/>
              </p:nvSpPr>
              <p:spPr>
                <a:xfrm>
                  <a:off x="8984095" y="189868"/>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46" name="TextBox 45">
                  <a:extLst>
                    <a:ext uri="{FF2B5EF4-FFF2-40B4-BE49-F238E27FC236}">
                      <a16:creationId xmlns:a16="http://schemas.microsoft.com/office/drawing/2014/main" id="{FA4637AB-CCE4-4097-BFC9-E7A283BB3625}"/>
                    </a:ext>
                  </a:extLst>
                </p:cNvPr>
                <p:cNvSpPr txBox="1">
                  <a:spLocks noRot="1" noChangeAspect="1" noMove="1" noResize="1" noEditPoints="1" noAdjustHandles="1" noChangeArrowheads="1" noChangeShapeType="1" noTextEdit="1"/>
                </p:cNvSpPr>
                <p:nvPr/>
              </p:nvSpPr>
              <p:spPr>
                <a:xfrm>
                  <a:off x="8984095" y="189868"/>
                  <a:ext cx="643279" cy="9893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C8B5690-8A69-4E3A-9071-D9C2D9A6EBF3}"/>
                    </a:ext>
                  </a:extLst>
                </p:cNvPr>
                <p:cNvSpPr txBox="1"/>
                <p:nvPr/>
              </p:nvSpPr>
              <p:spPr>
                <a:xfrm>
                  <a:off x="10174720" y="189868"/>
                  <a:ext cx="55245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p>
              </p:txBody>
            </p:sp>
          </mc:Choice>
          <mc:Fallback xmlns="">
            <p:sp>
              <p:nvSpPr>
                <p:cNvPr id="47" name="TextBox 46">
                  <a:extLst>
                    <a:ext uri="{FF2B5EF4-FFF2-40B4-BE49-F238E27FC236}">
                      <a16:creationId xmlns:a16="http://schemas.microsoft.com/office/drawing/2014/main" id="{DC8B5690-8A69-4E3A-9071-D9C2D9A6EBF3}"/>
                    </a:ext>
                  </a:extLst>
                </p:cNvPr>
                <p:cNvSpPr txBox="1">
                  <a:spLocks noRot="1" noChangeAspect="1" noMove="1" noResize="1" noEditPoints="1" noAdjustHandles="1" noChangeArrowheads="1" noChangeShapeType="1" noTextEdit="1"/>
                </p:cNvSpPr>
                <p:nvPr/>
              </p:nvSpPr>
              <p:spPr>
                <a:xfrm>
                  <a:off x="10174720" y="189868"/>
                  <a:ext cx="552451" cy="989373"/>
                </a:xfrm>
                <a:prstGeom prst="rect">
                  <a:avLst/>
                </a:prstGeom>
                <a:blipFill>
                  <a:blip r:embed="rId1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903CA3B-7812-49A1-B5BE-68AEFAF49EAF}"/>
                </a:ext>
              </a:extLst>
            </p:cNvPr>
            <p:cNvSpPr/>
            <p:nvPr/>
          </p:nvSpPr>
          <p:spPr>
            <a:xfrm>
              <a:off x="9097188" y="1164963"/>
              <a:ext cx="420308" cy="369332"/>
            </a:xfrm>
            <a:prstGeom prst="rect">
              <a:avLst/>
            </a:prstGeom>
          </p:spPr>
          <p:txBody>
            <a:bodyPr wrap="none">
              <a:spAutoFit/>
            </a:bodyPr>
            <a:lstStyle/>
            <a:p>
              <a:r>
                <a:rPr lang="en-US" dirty="0"/>
                <a:t>P1</a:t>
              </a:r>
            </a:p>
          </p:txBody>
        </p:sp>
        <p:sp>
          <p:nvSpPr>
            <p:cNvPr id="49" name="Rectangle 48">
              <a:extLst>
                <a:ext uri="{FF2B5EF4-FFF2-40B4-BE49-F238E27FC236}">
                  <a16:creationId xmlns:a16="http://schemas.microsoft.com/office/drawing/2014/main" id="{442A7958-28E4-4A29-9E76-F096844B7EAF}"/>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72FEDB9-5CD3-45FF-82BE-4075DEC85EE9}"/>
                    </a:ext>
                  </a:extLst>
                </p:cNvPr>
                <p:cNvSpPr txBox="1"/>
                <p:nvPr/>
              </p:nvSpPr>
              <p:spPr>
                <a:xfrm>
                  <a:off x="9568641" y="1383263"/>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tx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p>
              </p:txBody>
            </p:sp>
          </mc:Choice>
          <mc:Fallback xmlns="">
            <p:sp>
              <p:nvSpPr>
                <p:cNvPr id="50" name="TextBox 49">
                  <a:extLst>
                    <a:ext uri="{FF2B5EF4-FFF2-40B4-BE49-F238E27FC236}">
                      <a16:creationId xmlns:a16="http://schemas.microsoft.com/office/drawing/2014/main" id="{672FEDB9-5CD3-45FF-82BE-4075DEC85EE9}"/>
                    </a:ext>
                  </a:extLst>
                </p:cNvPr>
                <p:cNvSpPr txBox="1">
                  <a:spLocks noRot="1" noChangeAspect="1" noMove="1" noResize="1" noEditPoints="1" noAdjustHandles="1" noChangeArrowheads="1" noChangeShapeType="1" noTextEdit="1"/>
                </p:cNvSpPr>
                <p:nvPr/>
              </p:nvSpPr>
              <p:spPr>
                <a:xfrm>
                  <a:off x="9568641" y="1383263"/>
                  <a:ext cx="643279" cy="989373"/>
                </a:xfrm>
                <a:prstGeom prst="rect">
                  <a:avLst/>
                </a:prstGeom>
                <a:blipFill>
                  <a:blip r:embed="rId14"/>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D56452F-5D57-4FE8-AF25-B581A70B9A9E}"/>
                </a:ext>
              </a:extLst>
            </p:cNvPr>
            <p:cNvSpPr/>
            <p:nvPr/>
          </p:nvSpPr>
          <p:spPr>
            <a:xfrm>
              <a:off x="9667179" y="2302962"/>
              <a:ext cx="407484" cy="369332"/>
            </a:xfrm>
            <a:prstGeom prst="rect">
              <a:avLst/>
            </a:prstGeom>
          </p:spPr>
          <p:txBody>
            <a:bodyPr wrap="none">
              <a:spAutoFit/>
            </a:bodyPr>
            <a:lstStyle/>
            <a:p>
              <a:r>
                <a:rPr lang="en-US" dirty="0"/>
                <a:t>F1</a:t>
              </a:r>
            </a:p>
          </p:txBody>
        </p:sp>
        <p:sp>
          <p:nvSpPr>
            <p:cNvPr id="52" name="Multiplication Sign 51">
              <a:extLst>
                <a:ext uri="{FF2B5EF4-FFF2-40B4-BE49-F238E27FC236}">
                  <a16:creationId xmlns:a16="http://schemas.microsoft.com/office/drawing/2014/main" id="{BE2B2BE2-A344-4D73-8DE5-76214E96CE01}"/>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A829A5D-B317-4013-8F05-358E27F07CB8}"/>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D20E1C7F-850F-445D-856A-592E9F831CF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772AD7B-DF92-44B6-A6E9-2209A0655615}"/>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D9DD25A-651E-439E-8A52-4D44F725602A}"/>
                    </a:ext>
                  </a:extLst>
                </p:cNvPr>
                <p:cNvSpPr txBox="1"/>
                <p:nvPr/>
              </p:nvSpPr>
              <p:spPr>
                <a:xfrm>
                  <a:off x="8016433" y="3211746"/>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6" name="TextBox 55">
                  <a:extLst>
                    <a:ext uri="{FF2B5EF4-FFF2-40B4-BE49-F238E27FC236}">
                      <a16:creationId xmlns:a16="http://schemas.microsoft.com/office/drawing/2014/main" id="{4D9DD25A-651E-439E-8A52-4D44F725602A}"/>
                    </a:ext>
                  </a:extLst>
                </p:cNvPr>
                <p:cNvSpPr txBox="1">
                  <a:spLocks noRot="1" noChangeAspect="1" noMove="1" noResize="1" noEditPoints="1" noAdjustHandles="1" noChangeArrowheads="1" noChangeShapeType="1" noTextEdit="1"/>
                </p:cNvSpPr>
                <p:nvPr/>
              </p:nvSpPr>
              <p:spPr>
                <a:xfrm>
                  <a:off x="8016433" y="3211746"/>
                  <a:ext cx="643279" cy="9893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D7409D-939C-4287-B185-B1AD82968AB7}"/>
                    </a:ext>
                  </a:extLst>
                </p:cNvPr>
                <p:cNvSpPr txBox="1"/>
                <p:nvPr/>
              </p:nvSpPr>
              <p:spPr>
                <a:xfrm>
                  <a:off x="8681437" y="3226021"/>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rgbClr val="FF0000"/>
                                    </a:solidFill>
                                    <a:latin typeface="Cambria Math" panose="02040503050406030204" pitchFamily="18" charset="0"/>
                                  </a:rPr>
                                  <m:t>0</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7" name="TextBox 56">
                  <a:extLst>
                    <a:ext uri="{FF2B5EF4-FFF2-40B4-BE49-F238E27FC236}">
                      <a16:creationId xmlns:a16="http://schemas.microsoft.com/office/drawing/2014/main" id="{C3D7409D-939C-4287-B185-B1AD82968AB7}"/>
                    </a:ext>
                  </a:extLst>
                </p:cNvPr>
                <p:cNvSpPr txBox="1">
                  <a:spLocks noRot="1" noChangeAspect="1" noMove="1" noResize="1" noEditPoints="1" noAdjustHandles="1" noChangeArrowheads="1" noChangeShapeType="1" noTextEdit="1"/>
                </p:cNvSpPr>
                <p:nvPr/>
              </p:nvSpPr>
              <p:spPr>
                <a:xfrm>
                  <a:off x="8681437" y="3226021"/>
                  <a:ext cx="643279" cy="9893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4A8AB8A-328F-4B67-B965-BECE65D3C7B3}"/>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58" name="TextBox 57">
                  <a:extLst>
                    <a:ext uri="{FF2B5EF4-FFF2-40B4-BE49-F238E27FC236}">
                      <a16:creationId xmlns:a16="http://schemas.microsoft.com/office/drawing/2014/main" id="{74A8AB8A-328F-4B67-B965-BECE65D3C7B3}"/>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17"/>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0D4F7DA9-E554-482F-982C-1EE34F225A55}"/>
                </a:ext>
              </a:extLst>
            </p:cNvPr>
            <p:cNvGrpSpPr/>
            <p:nvPr/>
          </p:nvGrpSpPr>
          <p:grpSpPr>
            <a:xfrm>
              <a:off x="8168473" y="4403259"/>
              <a:ext cx="3175000" cy="1092934"/>
              <a:chOff x="4705299" y="4243723"/>
              <a:chExt cx="3175000" cy="1092934"/>
            </a:xfrm>
          </p:grpSpPr>
          <p:cxnSp>
            <p:nvCxnSpPr>
              <p:cNvPr id="64" name="Straight Arrow Connector 63">
                <a:extLst>
                  <a:ext uri="{FF2B5EF4-FFF2-40B4-BE49-F238E27FC236}">
                    <a16:creationId xmlns:a16="http://schemas.microsoft.com/office/drawing/2014/main" id="{3F39B65E-C642-4D8B-87DB-B2C78EA57CA7}"/>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2DEB9-715C-4D6E-816E-499A99662128}"/>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33059C-09B3-48C3-B0DD-C198E5945CC8}"/>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E7FFBD-38C3-4B2F-90A0-D631078A5ABC}"/>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2ADF23-84E8-4F1F-A995-EB9020C1A83B}"/>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8504DB-5161-4A6E-8F30-F31EEF52D212}"/>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24CDAAC-7E9D-48F7-B7CB-B9F16C8D3966}"/>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CA5B44-C8B7-4A90-850E-A25A1EF467CF}"/>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61051-AA2B-4842-9D98-A7B2E6A4909B}"/>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6B90E77-ADFD-41CA-9C8D-82B132FBDCE0}"/>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993F2C6-7A1B-44B4-ACC8-34AD27453897}"/>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1E5B060-4609-4948-9DA8-6CD5DB22797D}"/>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D4EE44-BABB-412B-AA13-25256485D812}"/>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4D9E1D-D12E-4E06-A448-8284B0CBADE4}"/>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4287BCD-100C-4756-A7D3-38905785C998}"/>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89C16-888D-4C5E-858E-568E6D5DD8CA}"/>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0F1B24-1B59-443D-9E8E-3DD0CCF72579}"/>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EBC619-5CD7-42AE-9B14-D1E1A6C9B95B}"/>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02316A0-6F5C-4FA0-9AEA-17F61C25546A}"/>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9D3E54A-23FB-460A-AB23-755C745C6AE5}"/>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5F16C50-6CE5-436F-B6B0-C9B81CEBF8B5}"/>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5EA904-BCF9-40BA-833A-78E92220A8FC}"/>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9DBF660-2600-4E04-A730-D2B091BBD44B}"/>
                    </a:ext>
                  </a:extLst>
                </p:cNvPr>
                <p:cNvSpPr txBox="1"/>
                <p:nvPr/>
              </p:nvSpPr>
              <p:spPr>
                <a:xfrm>
                  <a:off x="7909578" y="5701552"/>
                  <a:ext cx="643279" cy="990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i="1">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solidFill>
                      <a:schemeClr val="tx1"/>
                    </a:solidFill>
                  </a:endParaRPr>
                </a:p>
              </p:txBody>
            </p:sp>
          </mc:Choice>
          <mc:Fallback xmlns="">
            <p:sp>
              <p:nvSpPr>
                <p:cNvPr id="60" name="TextBox 59">
                  <a:extLst>
                    <a:ext uri="{FF2B5EF4-FFF2-40B4-BE49-F238E27FC236}">
                      <a16:creationId xmlns:a16="http://schemas.microsoft.com/office/drawing/2014/main" id="{A9DBF660-2600-4E04-A730-D2B091BBD44B}"/>
                    </a:ext>
                  </a:extLst>
                </p:cNvPr>
                <p:cNvSpPr txBox="1">
                  <a:spLocks noRot="1" noChangeAspect="1" noMove="1" noResize="1" noEditPoints="1" noAdjustHandles="1" noChangeArrowheads="1" noChangeShapeType="1" noTextEdit="1"/>
                </p:cNvSpPr>
                <p:nvPr/>
              </p:nvSpPr>
              <p:spPr>
                <a:xfrm>
                  <a:off x="7909578" y="5701552"/>
                  <a:ext cx="643279" cy="9907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984F65D-452E-4D60-A961-E65836D97D58}"/>
                    </a:ext>
                  </a:extLst>
                </p:cNvPr>
                <p:cNvSpPr txBox="1"/>
                <p:nvPr/>
              </p:nvSpPr>
              <p:spPr>
                <a:xfrm>
                  <a:off x="8566594" y="5723447"/>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1" name="TextBox 60">
                  <a:extLst>
                    <a:ext uri="{FF2B5EF4-FFF2-40B4-BE49-F238E27FC236}">
                      <a16:creationId xmlns:a16="http://schemas.microsoft.com/office/drawing/2014/main" id="{D984F65D-452E-4D60-A961-E65836D97D58}"/>
                    </a:ext>
                  </a:extLst>
                </p:cNvPr>
                <p:cNvSpPr txBox="1">
                  <a:spLocks noRot="1" noChangeAspect="1" noMove="1" noResize="1" noEditPoints="1" noAdjustHandles="1" noChangeArrowheads="1" noChangeShapeType="1" noTextEdit="1"/>
                </p:cNvSpPr>
                <p:nvPr/>
              </p:nvSpPr>
              <p:spPr>
                <a:xfrm>
                  <a:off x="8566594" y="5723447"/>
                  <a:ext cx="643279" cy="9893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2916D5-B62F-48DC-A6FF-216073E1E312}"/>
                    </a:ext>
                  </a:extLst>
                </p:cNvPr>
                <p:cNvSpPr txBox="1"/>
                <p:nvPr/>
              </p:nvSpPr>
              <p:spPr>
                <a:xfrm>
                  <a:off x="9227642" y="5732249"/>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2" name="TextBox 61">
                  <a:extLst>
                    <a:ext uri="{FF2B5EF4-FFF2-40B4-BE49-F238E27FC236}">
                      <a16:creationId xmlns:a16="http://schemas.microsoft.com/office/drawing/2014/main" id="{4F2916D5-B62F-48DC-A6FF-216073E1E312}"/>
                    </a:ext>
                  </a:extLst>
                </p:cNvPr>
                <p:cNvSpPr txBox="1">
                  <a:spLocks noRot="1" noChangeAspect="1" noMove="1" noResize="1" noEditPoints="1" noAdjustHandles="1" noChangeArrowheads="1" noChangeShapeType="1" noTextEdit="1"/>
                </p:cNvSpPr>
                <p:nvPr/>
              </p:nvSpPr>
              <p:spPr>
                <a:xfrm>
                  <a:off x="9227642" y="5732249"/>
                  <a:ext cx="643279" cy="9893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0DFBD63-0ABC-41EC-98D3-BE7CD9B3FB85}"/>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63" name="TextBox 62">
                  <a:extLst>
                    <a:ext uri="{FF2B5EF4-FFF2-40B4-BE49-F238E27FC236}">
                      <a16:creationId xmlns:a16="http://schemas.microsoft.com/office/drawing/2014/main" id="{B0DFBD63-0ABC-41EC-98D3-BE7CD9B3FB85}"/>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21"/>
                  <a:stretch>
                    <a:fillRect/>
                  </a:stretch>
                </a:blipFill>
              </p:spPr>
              <p:txBody>
                <a:bodyPr/>
                <a:lstStyle/>
                <a:p>
                  <a:r>
                    <a:rPr lang="en-US">
                      <a:noFill/>
                    </a:rPr>
                    <a:t> </a:t>
                  </a:r>
                </a:p>
              </p:txBody>
            </p:sp>
          </mc:Fallback>
        </mc:AlternateContent>
      </p:grpSp>
      <p:sp>
        <p:nvSpPr>
          <p:cNvPr id="86" name="Equals 85">
            <a:extLst>
              <a:ext uri="{FF2B5EF4-FFF2-40B4-BE49-F238E27FC236}">
                <a16:creationId xmlns:a16="http://schemas.microsoft.com/office/drawing/2014/main" id="{8DB4895A-A467-49BF-8C61-8BDE2147C899}"/>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D7FF8C2B-5B6C-4643-845D-F532B5C57350}"/>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
        <p:nvSpPr>
          <p:cNvPr id="88" name="Rectangle 87">
            <a:extLst>
              <a:ext uri="{FF2B5EF4-FFF2-40B4-BE49-F238E27FC236}">
                <a16:creationId xmlns:a16="http://schemas.microsoft.com/office/drawing/2014/main" id="{7E9A4293-7CD5-4575-846C-59F37059AD86}"/>
              </a:ext>
            </a:extLst>
          </p:cNvPr>
          <p:cNvSpPr/>
          <p:nvPr/>
        </p:nvSpPr>
        <p:spPr>
          <a:xfrm>
            <a:off x="5947242" y="3904577"/>
            <a:ext cx="1949625" cy="2506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this case:</a:t>
            </a:r>
          </a:p>
          <a:p>
            <a:r>
              <a:rPr lang="en-US" sz="1400" dirty="0">
                <a:solidFill>
                  <a:srgbClr val="507BC8"/>
                </a:solidFill>
              </a:rPr>
              <a:t>2 represents homozygous at a SNP for the P1 allele</a:t>
            </a:r>
          </a:p>
          <a:p>
            <a:r>
              <a:rPr lang="en-US" sz="1400" dirty="0">
                <a:solidFill>
                  <a:schemeClr val="tx1"/>
                </a:solidFill>
              </a:rPr>
              <a:t>1 would indicate heterozygous</a:t>
            </a:r>
          </a:p>
          <a:p>
            <a:r>
              <a:rPr lang="en-US" sz="1400" dirty="0">
                <a:solidFill>
                  <a:srgbClr val="FF0000"/>
                </a:solidFill>
              </a:rPr>
              <a:t>0 indicates homozygous for the P2 allele!</a:t>
            </a:r>
          </a:p>
          <a:p>
            <a:pPr algn="ctr"/>
            <a:endParaRPr lang="en-US" dirty="0"/>
          </a:p>
        </p:txBody>
      </p:sp>
    </p:spTree>
    <p:extLst>
      <p:ext uri="{BB962C8B-B14F-4D97-AF65-F5344CB8AC3E}">
        <p14:creationId xmlns:p14="http://schemas.microsoft.com/office/powerpoint/2010/main" val="312906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AA8F-BE12-45F8-B79E-2554E42AE9C2}"/>
              </a:ext>
            </a:extLst>
          </p:cNvPr>
          <p:cNvSpPr>
            <a:spLocks noGrp="1"/>
          </p:cNvSpPr>
          <p:nvPr>
            <p:ph type="title"/>
          </p:nvPr>
        </p:nvSpPr>
        <p:spPr/>
        <p:txBody>
          <a:bodyPr>
            <a:normAutofit fontScale="90000"/>
          </a:bodyPr>
          <a:lstStyle/>
          <a:p>
            <a:r>
              <a:rPr lang="en-US" dirty="0"/>
              <a:t>Now we have a numeric vector that tells us which allele (P1 or P2) is present at each SNP.</a:t>
            </a:r>
            <a:br>
              <a:rPr lang="en-US" dirty="0"/>
            </a:br>
            <a:r>
              <a:rPr lang="en-US" dirty="0"/>
              <a:t>What’s Next?</a:t>
            </a:r>
          </a:p>
        </p:txBody>
      </p:sp>
      <p:sp>
        <p:nvSpPr>
          <p:cNvPr id="3" name="Content Placeholder 2">
            <a:extLst>
              <a:ext uri="{FF2B5EF4-FFF2-40B4-BE49-F238E27FC236}">
                <a16:creationId xmlns:a16="http://schemas.microsoft.com/office/drawing/2014/main" id="{1F3AAB72-758F-499E-A2BB-D566DECBAAC7}"/>
              </a:ext>
            </a:extLst>
          </p:cNvPr>
          <p:cNvSpPr>
            <a:spLocks noGrp="1"/>
          </p:cNvSpPr>
          <p:nvPr>
            <p:ph idx="1"/>
          </p:nvPr>
        </p:nvSpPr>
        <p:spPr>
          <a:xfrm>
            <a:off x="838200" y="1825624"/>
            <a:ext cx="10515600" cy="4746625"/>
          </a:xfrm>
        </p:spPr>
        <p:txBody>
          <a:bodyPr/>
          <a:lstStyle/>
          <a:p>
            <a:r>
              <a:rPr lang="en-US" dirty="0"/>
              <a:t>Now let’s assume that each SNP is in linkage (</a:t>
            </a:r>
            <a:r>
              <a:rPr lang="en-US" dirty="0" err="1"/>
              <a:t>ie</a:t>
            </a:r>
            <a:r>
              <a:rPr lang="en-US" dirty="0"/>
              <a:t> high LD or high correlation) to a region of the genome that effects the trait. </a:t>
            </a:r>
          </a:p>
          <a:p>
            <a:r>
              <a:rPr lang="en-US" dirty="0"/>
              <a:t>For simplicity, lets assume that:</a:t>
            </a:r>
          </a:p>
          <a:p>
            <a:pPr lvl="1"/>
            <a:r>
              <a:rPr lang="en-US" dirty="0"/>
              <a:t>P1 always contributes the positive allele.</a:t>
            </a:r>
          </a:p>
          <a:p>
            <a:pPr lvl="1"/>
            <a:r>
              <a:rPr lang="en-US" dirty="0"/>
              <a:t>All allele substitutions of P1 for P2 allele have equal effects of value </a:t>
            </a:r>
            <a:r>
              <a:rPr lang="en-US" b="1" i="1" dirty="0"/>
              <a:t>a</a:t>
            </a:r>
          </a:p>
          <a:p>
            <a:pPr lvl="2"/>
            <a:r>
              <a:rPr lang="en-US" dirty="0" err="1"/>
              <a:t>Ie</a:t>
            </a:r>
            <a:r>
              <a:rPr lang="en-US" dirty="0"/>
              <a:t> all markers have equal effects </a:t>
            </a:r>
          </a:p>
          <a:p>
            <a:pPr lvl="1"/>
            <a:r>
              <a:rPr lang="en-US" dirty="0"/>
              <a:t>All markers are unlinked from each other. </a:t>
            </a:r>
          </a:p>
          <a:p>
            <a:r>
              <a:rPr lang="en-US" dirty="0"/>
              <a:t>In this case the breeding value (BV) of this:       can be estimated as:</a:t>
            </a:r>
          </a:p>
          <a:p>
            <a:pPr lvl="1"/>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1092326-0F15-45EB-8AB3-B4306A02B88B}"/>
                  </a:ext>
                </a:extLst>
              </p:cNvPr>
              <p:cNvSpPr txBox="1"/>
              <p:nvPr/>
            </p:nvSpPr>
            <p:spPr>
              <a:xfrm>
                <a:off x="2379413" y="5322527"/>
                <a:ext cx="719321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e>
                      </m:d>
                      <m:r>
                        <a:rPr lang="en-US" sz="1400" b="0" i="1" smtClean="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=6</m:t>
                      </m:r>
                      <m:r>
                        <a:rPr lang="en-US" sz="1400" b="0" i="1" smtClean="0">
                          <a:solidFill>
                            <a:schemeClr val="tx1"/>
                          </a:solidFill>
                          <a:latin typeface="Cambria Math" panose="02040503050406030204" pitchFamily="18" charset="0"/>
                        </a:rPr>
                        <m:t>𝑎</m:t>
                      </m:r>
                    </m:oMath>
                  </m:oMathPara>
                </a14:m>
                <a:endParaRPr lang="en-US" sz="1400" dirty="0">
                  <a:solidFill>
                    <a:schemeClr val="tx1"/>
                  </a:solidFill>
                </a:endParaRPr>
              </a:p>
            </p:txBody>
          </p:sp>
        </mc:Choice>
        <mc:Fallback xmlns="">
          <p:sp>
            <p:nvSpPr>
              <p:cNvPr id="35" name="TextBox 34">
                <a:extLst>
                  <a:ext uri="{FF2B5EF4-FFF2-40B4-BE49-F238E27FC236}">
                    <a16:creationId xmlns:a16="http://schemas.microsoft.com/office/drawing/2014/main" id="{B1092326-0F15-45EB-8AB3-B4306A02B88B}"/>
                  </a:ext>
                </a:extLst>
              </p:cNvPr>
              <p:cNvSpPr txBox="1">
                <a:spLocks noRot="1" noChangeAspect="1" noMove="1" noResize="1" noEditPoints="1" noAdjustHandles="1" noChangeArrowheads="1" noChangeShapeType="1" noTextEdit="1"/>
              </p:cNvSpPr>
              <p:nvPr/>
            </p:nvSpPr>
            <p:spPr>
              <a:xfrm>
                <a:off x="2379413" y="5322527"/>
                <a:ext cx="7193211" cy="989373"/>
              </a:xfrm>
              <a:prstGeom prst="rect">
                <a:avLst/>
              </a:prstGeom>
              <a:blipFill>
                <a:blip r:embed="rId2"/>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5703CC52-5B16-4927-8AE1-CF75E1EFE751}"/>
              </a:ext>
            </a:extLst>
          </p:cNvPr>
          <p:cNvGrpSpPr/>
          <p:nvPr/>
        </p:nvGrpSpPr>
        <p:grpSpPr>
          <a:xfrm>
            <a:off x="7455432" y="4385824"/>
            <a:ext cx="252472" cy="1144388"/>
            <a:chOff x="2064374" y="5323801"/>
            <a:chExt cx="252472" cy="1144388"/>
          </a:xfrm>
        </p:grpSpPr>
        <p:cxnSp>
          <p:nvCxnSpPr>
            <p:cNvPr id="36" name="Straight Connector 35">
              <a:extLst>
                <a:ext uri="{FF2B5EF4-FFF2-40B4-BE49-F238E27FC236}">
                  <a16:creationId xmlns:a16="http://schemas.microsoft.com/office/drawing/2014/main" id="{7A727E2C-D934-4D06-93C6-645EB77C1405}"/>
                </a:ext>
              </a:extLst>
            </p:cNvPr>
            <p:cNvCxnSpPr>
              <a:cxnSpLocks/>
            </p:cNvCxnSpPr>
            <p:nvPr/>
          </p:nvCxnSpPr>
          <p:spPr>
            <a:xfrm>
              <a:off x="2262854" y="5323801"/>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730475-7CFA-4417-A8CF-8953FE61B21F}"/>
                </a:ext>
              </a:extLst>
            </p:cNvPr>
            <p:cNvCxnSpPr>
              <a:cxnSpLocks/>
            </p:cNvCxnSpPr>
            <p:nvPr/>
          </p:nvCxnSpPr>
          <p:spPr>
            <a:xfrm>
              <a:off x="2262854" y="5565418"/>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03C226-2F21-4557-A9AB-217EBFF612EC}"/>
                </a:ext>
              </a:extLst>
            </p:cNvPr>
            <p:cNvCxnSpPr>
              <a:cxnSpLocks/>
            </p:cNvCxnSpPr>
            <p:nvPr/>
          </p:nvCxnSpPr>
          <p:spPr>
            <a:xfrm>
              <a:off x="2122622" y="532423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5FB17-9DFB-4A43-83C9-2DCA725E4658}"/>
                </a:ext>
              </a:extLst>
            </p:cNvPr>
            <p:cNvCxnSpPr>
              <a:cxnSpLocks/>
            </p:cNvCxnSpPr>
            <p:nvPr/>
          </p:nvCxnSpPr>
          <p:spPr>
            <a:xfrm>
              <a:off x="2122622" y="554148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FB0DAD-8676-4EFE-8692-F973C871AA3B}"/>
                </a:ext>
              </a:extLst>
            </p:cNvPr>
            <p:cNvCxnSpPr/>
            <p:nvPr/>
          </p:nvCxnSpPr>
          <p:spPr>
            <a:xfrm>
              <a:off x="2074448" y="546568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A33CEB-2D30-4047-A417-6578067A7DB5}"/>
                </a:ext>
              </a:extLst>
            </p:cNvPr>
            <p:cNvCxnSpPr/>
            <p:nvPr/>
          </p:nvCxnSpPr>
          <p:spPr>
            <a:xfrm>
              <a:off x="2064374" y="622469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1E67F0-90F0-4799-9AC9-706453027975}"/>
                </a:ext>
              </a:extLst>
            </p:cNvPr>
            <p:cNvCxnSpPr/>
            <p:nvPr/>
          </p:nvCxnSpPr>
          <p:spPr>
            <a:xfrm>
              <a:off x="2074448" y="63920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5C398C-5BF9-4C80-8BF8-A5786667DC54}"/>
                </a:ext>
              </a:extLst>
            </p:cNvPr>
            <p:cNvCxnSpPr/>
            <p:nvPr/>
          </p:nvCxnSpPr>
          <p:spPr>
            <a:xfrm>
              <a:off x="2064374" y="590912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414D4B-AC4B-4A3A-B325-0CFC689C29EF}"/>
                </a:ext>
              </a:extLst>
            </p:cNvPr>
            <p:cNvCxnSpPr/>
            <p:nvPr/>
          </p:nvCxnSpPr>
          <p:spPr>
            <a:xfrm>
              <a:off x="2064374" y="561564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F89490-07EE-410B-A8E9-5B86B4026517}"/>
                </a:ext>
              </a:extLst>
            </p:cNvPr>
            <p:cNvCxnSpPr/>
            <p:nvPr/>
          </p:nvCxnSpPr>
          <p:spPr>
            <a:xfrm>
              <a:off x="2209950" y="622696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76ACB5-9247-489D-895D-2130756073DA}"/>
                </a:ext>
              </a:extLst>
            </p:cNvPr>
            <p:cNvCxnSpPr/>
            <p:nvPr/>
          </p:nvCxnSpPr>
          <p:spPr>
            <a:xfrm>
              <a:off x="2220024" y="63943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49F4FF-8315-4F7C-811A-A9DC9546EAC5}"/>
                </a:ext>
              </a:extLst>
            </p:cNvPr>
            <p:cNvCxnSpPr/>
            <p:nvPr/>
          </p:nvCxnSpPr>
          <p:spPr>
            <a:xfrm>
              <a:off x="2209950" y="591139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1261-969C-4E03-8933-02759FFB4074}"/>
                </a:ext>
              </a:extLst>
            </p:cNvPr>
            <p:cNvCxnSpPr/>
            <p:nvPr/>
          </p:nvCxnSpPr>
          <p:spPr>
            <a:xfrm>
              <a:off x="2209950" y="561791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165031-6DCA-453F-9B65-5377BA6D1247}"/>
                </a:ext>
              </a:extLst>
            </p:cNvPr>
            <p:cNvCxnSpPr/>
            <p:nvPr/>
          </p:nvCxnSpPr>
          <p:spPr>
            <a:xfrm>
              <a:off x="2220498" y="547203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94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B8C5-1133-44E2-82CE-B7746707223A}"/>
              </a:ext>
            </a:extLst>
          </p:cNvPr>
          <p:cNvSpPr>
            <a:spLocks noGrp="1"/>
          </p:cNvSpPr>
          <p:nvPr>
            <p:ph type="title"/>
          </p:nvPr>
        </p:nvSpPr>
        <p:spPr/>
        <p:txBody>
          <a:bodyPr>
            <a:normAutofit/>
          </a:bodyPr>
          <a:lstStyle/>
          <a:p>
            <a:r>
              <a:rPr lang="en-US" dirty="0"/>
              <a:t>The additive genetic model:</a:t>
            </a:r>
          </a:p>
        </p:txBody>
      </p:sp>
      <p:sp>
        <p:nvSpPr>
          <p:cNvPr id="3" name="Content Placeholder 2">
            <a:extLst>
              <a:ext uri="{FF2B5EF4-FFF2-40B4-BE49-F238E27FC236}">
                <a16:creationId xmlns:a16="http://schemas.microsoft.com/office/drawing/2014/main" id="{960F859C-7B33-4F0B-91AB-5ACF6FEB8290}"/>
              </a:ext>
            </a:extLst>
          </p:cNvPr>
          <p:cNvSpPr>
            <a:spLocks noGrp="1"/>
          </p:cNvSpPr>
          <p:nvPr>
            <p:ph idx="1"/>
          </p:nvPr>
        </p:nvSpPr>
        <p:spPr>
          <a:xfrm>
            <a:off x="838200" y="1825625"/>
            <a:ext cx="10515600" cy="4887410"/>
          </a:xfrm>
        </p:spPr>
        <p:txBody>
          <a:bodyPr/>
          <a:lstStyle/>
          <a:p>
            <a:pPr marL="0" indent="0">
              <a:buNone/>
            </a:pPr>
            <a:r>
              <a:rPr lang="en-US" dirty="0"/>
              <a:t>The phenotype (or breeding value) of the individual is a result of the  additive combination of many markers across the genome each with their own unique effect on the phenotype. </a:t>
            </a:r>
          </a:p>
          <a:p>
            <a:pPr marL="0" indent="0">
              <a:buNone/>
            </a:pPr>
            <a:endParaRPr lang="en-US" dirty="0"/>
          </a:p>
          <a:p>
            <a:pPr marL="0" indent="0">
              <a:buNone/>
            </a:pPr>
            <a:r>
              <a:rPr lang="en-US" dirty="0"/>
              <a:t>The additive model assumes that epistasis and dominance do not play large roles in determining an organisms phenotype, however, in entirely inbred populations dominance is typically not an issue, as there are no heterozygotes. Epistasis or interactions between genes can still cause deviation within inbred species though. </a:t>
            </a:r>
          </a:p>
          <a:p>
            <a:pPr marL="0" indent="0">
              <a:buNone/>
            </a:pPr>
            <a:endParaRPr lang="en-US" dirty="0"/>
          </a:p>
        </p:txBody>
      </p:sp>
    </p:spTree>
    <p:extLst>
      <p:ext uri="{BB962C8B-B14F-4D97-AF65-F5344CB8AC3E}">
        <p14:creationId xmlns:p14="http://schemas.microsoft.com/office/powerpoint/2010/main" val="2728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E02E-7583-4975-9334-376813620D2F}"/>
              </a:ext>
            </a:extLst>
          </p:cNvPr>
          <p:cNvSpPr>
            <a:spLocks noGrp="1"/>
          </p:cNvSpPr>
          <p:nvPr>
            <p:ph type="title"/>
          </p:nvPr>
        </p:nvSpPr>
        <p:spPr/>
        <p:txBody>
          <a:bodyPr/>
          <a:lstStyle/>
          <a:p>
            <a:r>
              <a:rPr lang="en-US" dirty="0"/>
              <a:t>A quick aside </a:t>
            </a:r>
          </a:p>
        </p:txBody>
      </p:sp>
      <p:sp>
        <p:nvSpPr>
          <p:cNvPr id="3" name="Content Placeholder 2">
            <a:extLst>
              <a:ext uri="{FF2B5EF4-FFF2-40B4-BE49-F238E27FC236}">
                <a16:creationId xmlns:a16="http://schemas.microsoft.com/office/drawing/2014/main" id="{20FD89EE-192E-467F-BD4B-DCE6FAF81509}"/>
              </a:ext>
            </a:extLst>
          </p:cNvPr>
          <p:cNvSpPr>
            <a:spLocks noGrp="1"/>
          </p:cNvSpPr>
          <p:nvPr>
            <p:ph idx="1"/>
          </p:nvPr>
        </p:nvSpPr>
        <p:spPr/>
        <p:txBody>
          <a:bodyPr/>
          <a:lstStyle/>
          <a:p>
            <a:r>
              <a:rPr lang="en-US" dirty="0"/>
              <a:t>Mathematical concept of ‘additivity’ and ‘dominance’</a:t>
            </a:r>
          </a:p>
          <a:p>
            <a:endParaRPr lang="en-US" dirty="0"/>
          </a:p>
          <a:p>
            <a:r>
              <a:rPr lang="en-US" dirty="0"/>
              <a:t>Whiteboard!</a:t>
            </a:r>
          </a:p>
        </p:txBody>
      </p:sp>
    </p:spTree>
    <p:extLst>
      <p:ext uri="{BB962C8B-B14F-4D97-AF65-F5344CB8AC3E}">
        <p14:creationId xmlns:p14="http://schemas.microsoft.com/office/powerpoint/2010/main" val="411089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7F3-C62F-484A-9944-A0879C25FE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5DF20B-2778-4759-81C5-DE2EB9D86D21}"/>
              </a:ext>
            </a:extLst>
          </p:cNvPr>
          <p:cNvSpPr>
            <a:spLocks noGrp="1"/>
          </p:cNvSpPr>
          <p:nvPr>
            <p:ph idx="1"/>
          </p:nvPr>
        </p:nvSpPr>
        <p:spPr>
          <a:xfrm>
            <a:off x="838200" y="1825625"/>
            <a:ext cx="7369098" cy="4351338"/>
          </a:xfrm>
        </p:spPr>
        <p:txBody>
          <a:bodyPr/>
          <a:lstStyle/>
          <a:p>
            <a:r>
              <a:rPr lang="en-US" dirty="0"/>
              <a:t>4</a:t>
            </a:r>
            <a:r>
              <a:rPr lang="en-US" baseline="30000" dirty="0"/>
              <a:t>th</a:t>
            </a:r>
            <a:r>
              <a:rPr lang="en-US" dirty="0"/>
              <a:t> year PhD Candidate in Mark’s program as well as co-advised with Ed Buckler. </a:t>
            </a:r>
          </a:p>
          <a:p>
            <a:r>
              <a:rPr lang="en-US" dirty="0"/>
              <a:t>Maize-nutrient systems/circular economies</a:t>
            </a:r>
          </a:p>
          <a:p>
            <a:r>
              <a:rPr lang="en-US" dirty="0"/>
              <a:t>Malting barley – focused on germination and malting quality </a:t>
            </a:r>
          </a:p>
          <a:p>
            <a:endParaRPr lang="en-US" dirty="0"/>
          </a:p>
          <a:p>
            <a:r>
              <a:rPr lang="en-US" dirty="0"/>
              <a:t>Wife and children </a:t>
            </a:r>
            <a:r>
              <a:rPr lang="en-US" dirty="0">
                <a:sym typeface="Wingdings" panose="05000000000000000000" pitchFamily="2" charset="2"/>
              </a:rPr>
              <a:t> </a:t>
            </a:r>
            <a:endParaRPr lang="en-US" dirty="0"/>
          </a:p>
          <a:p>
            <a:pPr marL="0" indent="0">
              <a:buNone/>
            </a:pPr>
            <a:endParaRPr lang="en-US" dirty="0"/>
          </a:p>
        </p:txBody>
      </p:sp>
      <p:pic>
        <p:nvPicPr>
          <p:cNvPr id="1028" name="Picture 4" descr="https://lh3.googleusercontent.com/_mn6JjxY2o7etv6gytnNsccgLppqDMjLUnX1QD2AjAyR-e_guJrEcohen1rqUouhj98yVciOZfO90o4h_l9WTmmA4E0HfjlcZ2DTdQBrtw33qkdr4lABIRIgaDFOG-0Ha3bECEQHIRYNbUX5GDSVibeou1XgXeQbyZfvAEVH8Xuf3Yi5iooh1owIFri3A779w09i-AvvWYmxyKjp93MHxNLRGHIF6QoIDHdQnFU4xHGNoGnnt4HmgniJEzslnhyvUonveepCq4YIWSsJn1y1gYGKmyKGMQVGVr8Yv_mztnjTSgvYlHXFK3bs283CkddBQJcia7Db8EQ7IawvNKCGp0awZhvTe0pu_nkidVL2yZAy9lVD1ktGIivb__pqXBPzQVRNvHXtrM_rQigrDfjv5tspdgOniC_51fBvI0cnoHn0qk4se0nuaJMeY0Gkes__Kd1u64--VCCoG5N6qHsHK4GS-f_QQ5Wr3f_Z4Tiij9BKAvT-Wj2sGLUo9Y1jd8KEK21jDfI2OMzgvdB3hTBFC36pUeMkxd2bMq0tCfpEIXEfJtq6j9u600UYujlTToYK91U_Tp3h1sMFENtNB0R2wVVBmLSUdEQu_3vMpqDLIf70tdYtwL9690qvrMXeYNdaJKLjs-qMSgFeYdSUq0S12bVqNC2p6tiOBPVT8dysplJa2oMqdJ7DXIoC8rAUgwG2DV-ifLKVQk8noX9F33EIrhiL=w650-h866-no?authuser=0">
            <a:extLst>
              <a:ext uri="{FF2B5EF4-FFF2-40B4-BE49-F238E27FC236}">
                <a16:creationId xmlns:a16="http://schemas.microsoft.com/office/drawing/2014/main" id="{23FA9CB3-3308-4001-9E85-B7D0B551E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462" y="111125"/>
            <a:ext cx="2573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lB8nhon-d6HWt_3WIKoYxLwKbRkyoqrqzN6--5mx1SwPVPGKjoWvOyux7YZVkf61nCZdiWmx2hTV_jVPURI4i6Vt1eiKlUnFL0WELhfRMghqMt8n6twZ2LBdZztAQ19YWANmnygsaroyGVeANXInwYUtNkGx-qAdDNeQbO4xy3N6ZezoTYu3-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Iwr5dtJBlturBMbUOvOsx2DLBEAXLWsuZ4zXMHU1rFnli0H9aNdL4T1k6-tDtC1bC0ioDSHdthCcrnEKtmmUcItMjW_HX6yHdmf5_gbPpkOEm5iYnyQj5OZ17RYY5gKKA-eNCmuUW7XTuQHm0vRHq--eJEc1JGhhBSd8psoB1AM4IGjxdsU3dh2xXQPm0BcX7KG4OjdCFwjZYYnkDthXYxrvQHQJKTwQ7HhK6hh0LUCh6BY1JOLzMiO0ql9PelT=w1155-h866-no?authuser=0">
            <a:extLst>
              <a:ext uri="{FF2B5EF4-FFF2-40B4-BE49-F238E27FC236}">
                <a16:creationId xmlns:a16="http://schemas.microsoft.com/office/drawing/2014/main" id="{41A0C54B-2090-4B83-AF85-5C416673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794" y="3429000"/>
            <a:ext cx="4287373" cy="3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D57-A934-4961-9271-7D3358F3013E}"/>
              </a:ext>
            </a:extLst>
          </p:cNvPr>
          <p:cNvSpPr>
            <a:spLocks noGrp="1"/>
          </p:cNvSpPr>
          <p:nvPr>
            <p:ph type="title"/>
          </p:nvPr>
        </p:nvSpPr>
        <p:spPr/>
        <p:txBody>
          <a:bodyPr/>
          <a:lstStyle/>
          <a:p>
            <a:r>
              <a:rPr lang="en-US" dirty="0"/>
              <a:t>Let’s jump to R</a:t>
            </a:r>
          </a:p>
        </p:txBody>
      </p:sp>
      <p:sp>
        <p:nvSpPr>
          <p:cNvPr id="3" name="Content Placeholder 2">
            <a:extLst>
              <a:ext uri="{FF2B5EF4-FFF2-40B4-BE49-F238E27FC236}">
                <a16:creationId xmlns:a16="http://schemas.microsoft.com/office/drawing/2014/main" id="{F1FC7A70-D3FE-4D9C-AF7D-2238B03DA661}"/>
              </a:ext>
            </a:extLst>
          </p:cNvPr>
          <p:cNvSpPr>
            <a:spLocks noGrp="1"/>
          </p:cNvSpPr>
          <p:nvPr>
            <p:ph idx="1"/>
          </p:nvPr>
        </p:nvSpPr>
        <p:spPr/>
        <p:txBody>
          <a:bodyPr/>
          <a:lstStyle/>
          <a:p>
            <a:r>
              <a:rPr lang="en-US" dirty="0"/>
              <a:t>We are going to simulate:</a:t>
            </a:r>
          </a:p>
          <a:p>
            <a:pPr lvl="1"/>
            <a:r>
              <a:rPr lang="en-US" dirty="0"/>
              <a:t>Our 5 loci model with equal marker effects,</a:t>
            </a:r>
          </a:p>
          <a:p>
            <a:pPr lvl="1"/>
            <a:r>
              <a:rPr lang="en-US" dirty="0"/>
              <a:t>Our 5 loci model with random effects</a:t>
            </a:r>
          </a:p>
          <a:p>
            <a:pPr lvl="1"/>
            <a:r>
              <a:rPr lang="en-US" dirty="0"/>
              <a:t>Extend this to 200 loci with</a:t>
            </a:r>
          </a:p>
          <a:p>
            <a:pPr lvl="2"/>
            <a:r>
              <a:rPr lang="en-US" dirty="0"/>
              <a:t>Equal marker effects</a:t>
            </a:r>
          </a:p>
          <a:p>
            <a:pPr lvl="2"/>
            <a:r>
              <a:rPr lang="en-US" dirty="0"/>
              <a:t>Single large effect markers</a:t>
            </a:r>
          </a:p>
          <a:p>
            <a:pPr lvl="2"/>
            <a:r>
              <a:rPr lang="en-US" dirty="0"/>
              <a:t>Randomly assigned marker effects</a:t>
            </a:r>
          </a:p>
          <a:p>
            <a:pPr lvl="1"/>
            <a:endParaRPr lang="en-US" dirty="0"/>
          </a:p>
        </p:txBody>
      </p:sp>
    </p:spTree>
    <p:extLst>
      <p:ext uri="{BB962C8B-B14F-4D97-AF65-F5344CB8AC3E}">
        <p14:creationId xmlns:p14="http://schemas.microsoft.com/office/powerpoint/2010/main" val="51997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1EC-B405-4FCF-9C89-1E1AC4530A38}"/>
              </a:ext>
            </a:extLst>
          </p:cNvPr>
          <p:cNvSpPr>
            <a:spLocks noGrp="1"/>
          </p:cNvSpPr>
          <p:nvPr>
            <p:ph type="title"/>
          </p:nvPr>
        </p:nvSpPr>
        <p:spPr>
          <a:xfrm>
            <a:off x="838200" y="365125"/>
            <a:ext cx="10515600" cy="2260600"/>
          </a:xfrm>
        </p:spPr>
        <p:txBody>
          <a:bodyPr>
            <a:normAutofit fontScale="90000"/>
          </a:bodyPr>
          <a:lstStyle/>
          <a:p>
            <a:r>
              <a:rPr lang="en-US" dirty="0"/>
              <a:t>We’ve seen we can make models based on the physiology and the sequence information and these models mimic the phenotypic distribution we see.</a:t>
            </a:r>
          </a:p>
        </p:txBody>
      </p:sp>
      <p:sp>
        <p:nvSpPr>
          <p:cNvPr id="3" name="Content Placeholder 2">
            <a:extLst>
              <a:ext uri="{FF2B5EF4-FFF2-40B4-BE49-F238E27FC236}">
                <a16:creationId xmlns:a16="http://schemas.microsoft.com/office/drawing/2014/main" id="{7F36EC7A-6CEA-4416-ABF1-190B41ADFF11}"/>
              </a:ext>
            </a:extLst>
          </p:cNvPr>
          <p:cNvSpPr>
            <a:spLocks noGrp="1"/>
          </p:cNvSpPr>
          <p:nvPr>
            <p:ph idx="1"/>
          </p:nvPr>
        </p:nvSpPr>
        <p:spPr>
          <a:xfrm>
            <a:off x="660400" y="2625725"/>
            <a:ext cx="10515600" cy="3559175"/>
          </a:xfrm>
        </p:spPr>
        <p:txBody>
          <a:bodyPr/>
          <a:lstStyle/>
          <a:p>
            <a:r>
              <a:rPr lang="en-US" dirty="0"/>
              <a:t>How do we proceed next?</a:t>
            </a:r>
          </a:p>
          <a:p>
            <a:r>
              <a:rPr lang="en-US" dirty="0"/>
              <a:t>In reality we will have the phenotypes (estimated breeding values) and our genotypes</a:t>
            </a:r>
          </a:p>
          <a:p>
            <a:r>
              <a:rPr lang="en-US" dirty="0"/>
              <a:t>We do not know the marker effects – can we estimate them? </a:t>
            </a:r>
          </a:p>
          <a:p>
            <a:r>
              <a:rPr lang="en-US" dirty="0"/>
              <a:t>That is where regression comes in!</a:t>
            </a:r>
          </a:p>
        </p:txBody>
      </p:sp>
    </p:spTree>
    <p:extLst>
      <p:ext uri="{BB962C8B-B14F-4D97-AF65-F5344CB8AC3E}">
        <p14:creationId xmlns:p14="http://schemas.microsoft.com/office/powerpoint/2010/main" val="333013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426-0CBB-42ED-A9BB-238C22C68A88}"/>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34420326-A596-43B6-BF5E-EA714CFED70B}"/>
              </a:ext>
            </a:extLst>
          </p:cNvPr>
          <p:cNvSpPr>
            <a:spLocks noGrp="1"/>
          </p:cNvSpPr>
          <p:nvPr>
            <p:ph idx="1"/>
          </p:nvPr>
        </p:nvSpPr>
        <p:spPr/>
        <p:txBody>
          <a:bodyPr/>
          <a:lstStyle/>
          <a:p>
            <a:r>
              <a:rPr lang="en-US" dirty="0"/>
              <a:t>Fitting a line to data:</a:t>
            </a:r>
          </a:p>
        </p:txBody>
      </p:sp>
      <p:pic>
        <p:nvPicPr>
          <p:cNvPr id="4" name="Picture 3">
            <a:extLst>
              <a:ext uri="{FF2B5EF4-FFF2-40B4-BE49-F238E27FC236}">
                <a16:creationId xmlns:a16="http://schemas.microsoft.com/office/drawing/2014/main" id="{F0A82382-85FB-49C0-A136-3B73A522DA47}"/>
              </a:ext>
            </a:extLst>
          </p:cNvPr>
          <p:cNvPicPr>
            <a:picLocks noChangeAspect="1"/>
          </p:cNvPicPr>
          <p:nvPr/>
        </p:nvPicPr>
        <p:blipFill>
          <a:blip r:embed="rId2"/>
          <a:stretch>
            <a:fillRect/>
          </a:stretch>
        </p:blipFill>
        <p:spPr>
          <a:xfrm>
            <a:off x="673305" y="2420222"/>
            <a:ext cx="4508090" cy="3756741"/>
          </a:xfrm>
          <a:prstGeom prst="rect">
            <a:avLst/>
          </a:prstGeom>
        </p:spPr>
      </p:pic>
      <p:cxnSp>
        <p:nvCxnSpPr>
          <p:cNvPr id="6" name="Straight Arrow Connector 5">
            <a:extLst>
              <a:ext uri="{FF2B5EF4-FFF2-40B4-BE49-F238E27FC236}">
                <a16:creationId xmlns:a16="http://schemas.microsoft.com/office/drawing/2014/main" id="{6DEF197B-ECA0-4352-9AA5-697B2F064993}"/>
              </a:ext>
            </a:extLst>
          </p:cNvPr>
          <p:cNvCxnSpPr>
            <a:cxnSpLocks/>
            <a:stCxn id="4" idx="3"/>
          </p:cNvCxnSpPr>
          <p:nvPr/>
        </p:nvCxnSpPr>
        <p:spPr>
          <a:xfrm>
            <a:off x="5181395" y="4298593"/>
            <a:ext cx="1311235" cy="630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C8F6CB-4DDE-4FB6-9624-4CD0351D8677}"/>
              </a:ext>
            </a:extLst>
          </p:cNvPr>
          <p:cNvPicPr>
            <a:picLocks noChangeAspect="1"/>
          </p:cNvPicPr>
          <p:nvPr/>
        </p:nvPicPr>
        <p:blipFill>
          <a:blip r:embed="rId3"/>
          <a:stretch>
            <a:fillRect/>
          </a:stretch>
        </p:blipFill>
        <p:spPr>
          <a:xfrm>
            <a:off x="6492630" y="3177747"/>
            <a:ext cx="5204070" cy="3527853"/>
          </a:xfrm>
          <a:prstGeom prst="rect">
            <a:avLst/>
          </a:prstGeom>
        </p:spPr>
      </p:pic>
    </p:spTree>
    <p:extLst>
      <p:ext uri="{BB962C8B-B14F-4D97-AF65-F5344CB8AC3E}">
        <p14:creationId xmlns:p14="http://schemas.microsoft.com/office/powerpoint/2010/main" val="94434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7DF-88E2-41DF-938D-E1FDFBFF1580}"/>
              </a:ext>
            </a:extLst>
          </p:cNvPr>
          <p:cNvSpPr>
            <a:spLocks noGrp="1"/>
          </p:cNvSpPr>
          <p:nvPr>
            <p:ph type="title"/>
          </p:nvPr>
        </p:nvSpPr>
        <p:spPr/>
        <p:txBody>
          <a:bodyPr/>
          <a:lstStyle/>
          <a:p>
            <a:r>
              <a:rPr lang="en-US" dirty="0"/>
              <a:t>How do we do that?</a:t>
            </a:r>
          </a:p>
        </p:txBody>
      </p:sp>
      <p:sp>
        <p:nvSpPr>
          <p:cNvPr id="3" name="Content Placeholder 2">
            <a:extLst>
              <a:ext uri="{FF2B5EF4-FFF2-40B4-BE49-F238E27FC236}">
                <a16:creationId xmlns:a16="http://schemas.microsoft.com/office/drawing/2014/main" id="{4635633E-1633-40FB-97A9-E68DBDA0004F}"/>
              </a:ext>
            </a:extLst>
          </p:cNvPr>
          <p:cNvSpPr>
            <a:spLocks noGrp="1"/>
          </p:cNvSpPr>
          <p:nvPr>
            <p:ph idx="1"/>
          </p:nvPr>
        </p:nvSpPr>
        <p:spPr/>
        <p:txBody>
          <a:bodyPr/>
          <a:lstStyle/>
          <a:p>
            <a:r>
              <a:rPr lang="en-US" dirty="0"/>
              <a:t>We find the least squares estimator = Maximum likelihood estimator</a:t>
            </a:r>
          </a:p>
          <a:p>
            <a:endParaRPr lang="en-US" dirty="0"/>
          </a:p>
          <a:p>
            <a:r>
              <a:rPr lang="en-US" dirty="0"/>
              <a:t>Lets work out a small example – white board!</a:t>
            </a:r>
          </a:p>
          <a:p>
            <a:endParaRPr lang="en-US" dirty="0"/>
          </a:p>
          <a:p>
            <a:r>
              <a:rPr lang="en-US" dirty="0"/>
              <a:t>Likelihood vs probability </a:t>
            </a:r>
          </a:p>
        </p:txBody>
      </p:sp>
    </p:spTree>
    <p:extLst>
      <p:ext uri="{BB962C8B-B14F-4D97-AF65-F5344CB8AC3E}">
        <p14:creationId xmlns:p14="http://schemas.microsoft.com/office/powerpoint/2010/main" val="159282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78A4-D5B6-4ED6-AB89-D2343D32205A}"/>
              </a:ext>
            </a:extLst>
          </p:cNvPr>
          <p:cNvSpPr>
            <a:spLocks noGrp="1"/>
          </p:cNvSpPr>
          <p:nvPr>
            <p:ph type="title"/>
          </p:nvPr>
        </p:nvSpPr>
        <p:spPr/>
        <p:txBody>
          <a:bodyPr/>
          <a:lstStyle/>
          <a:p>
            <a:r>
              <a:rPr lang="en-US" dirty="0"/>
              <a:t>How does this help us find marker effects?</a:t>
            </a:r>
          </a:p>
        </p:txBody>
      </p:sp>
      <p:pic>
        <p:nvPicPr>
          <p:cNvPr id="10" name="Picture 9">
            <a:extLst>
              <a:ext uri="{FF2B5EF4-FFF2-40B4-BE49-F238E27FC236}">
                <a16:creationId xmlns:a16="http://schemas.microsoft.com/office/drawing/2014/main" id="{42359743-658E-436D-80F0-CE508A7FC942}"/>
              </a:ext>
            </a:extLst>
          </p:cNvPr>
          <p:cNvPicPr>
            <a:picLocks noChangeAspect="1"/>
          </p:cNvPicPr>
          <p:nvPr/>
        </p:nvPicPr>
        <p:blipFill>
          <a:blip r:embed="rId2"/>
          <a:stretch>
            <a:fillRect/>
          </a:stretch>
        </p:blipFill>
        <p:spPr>
          <a:xfrm>
            <a:off x="6692902" y="2629985"/>
            <a:ext cx="5035120" cy="3419024"/>
          </a:xfrm>
          <a:prstGeom prst="rect">
            <a:avLst/>
          </a:prstGeom>
        </p:spPr>
      </p:pic>
      <p:sp>
        <p:nvSpPr>
          <p:cNvPr id="11" name="Content Placeholder 2">
            <a:extLst>
              <a:ext uri="{FF2B5EF4-FFF2-40B4-BE49-F238E27FC236}">
                <a16:creationId xmlns:a16="http://schemas.microsoft.com/office/drawing/2014/main" id="{308AA01F-202D-486B-A6C8-9DAE18834132}"/>
              </a:ext>
            </a:extLst>
          </p:cNvPr>
          <p:cNvSpPr>
            <a:spLocks noGrp="1"/>
          </p:cNvSpPr>
          <p:nvPr>
            <p:ph idx="1"/>
          </p:nvPr>
        </p:nvSpPr>
        <p:spPr>
          <a:xfrm>
            <a:off x="838200" y="1825625"/>
            <a:ext cx="5676900" cy="4667250"/>
          </a:xfrm>
        </p:spPr>
        <p:txBody>
          <a:bodyPr>
            <a:normAutofit/>
          </a:bodyPr>
          <a:lstStyle/>
          <a:p>
            <a:r>
              <a:rPr lang="en-US" dirty="0"/>
              <a:t>The difference in marker scores is a linear regression where X takes on two values {0,1}. This is basically the same as an ANOVA.</a:t>
            </a:r>
          </a:p>
          <a:p>
            <a:r>
              <a:rPr lang="en-US" dirty="0"/>
              <a:t>Remember though, we may have lots of markers that we need to solve for simultaneously.</a:t>
            </a:r>
          </a:p>
          <a:p>
            <a:r>
              <a:rPr lang="en-US" dirty="0"/>
              <a:t>This is called multiple linear regression</a:t>
            </a:r>
          </a:p>
        </p:txBody>
      </p:sp>
    </p:spTree>
    <p:extLst>
      <p:ext uri="{BB962C8B-B14F-4D97-AF65-F5344CB8AC3E}">
        <p14:creationId xmlns:p14="http://schemas.microsoft.com/office/powerpoint/2010/main" val="156991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D50C-D80C-428B-9003-686128220FDA}"/>
              </a:ext>
            </a:extLst>
          </p:cNvPr>
          <p:cNvSpPr>
            <a:spLocks noGrp="1"/>
          </p:cNvSpPr>
          <p:nvPr>
            <p:ph type="title"/>
          </p:nvPr>
        </p:nvSpPr>
        <p:spPr/>
        <p:txBody>
          <a:bodyPr/>
          <a:lstStyle/>
          <a:p>
            <a:r>
              <a:rPr lang="en-US" dirty="0"/>
              <a:t>N &lt; P problem</a:t>
            </a:r>
          </a:p>
        </p:txBody>
      </p:sp>
      <p:sp>
        <p:nvSpPr>
          <p:cNvPr id="3" name="Content Placeholder 2">
            <a:extLst>
              <a:ext uri="{FF2B5EF4-FFF2-40B4-BE49-F238E27FC236}">
                <a16:creationId xmlns:a16="http://schemas.microsoft.com/office/drawing/2014/main" id="{299D1946-6411-4B0B-9B86-42E792102361}"/>
              </a:ext>
            </a:extLst>
          </p:cNvPr>
          <p:cNvSpPr>
            <a:spLocks noGrp="1"/>
          </p:cNvSpPr>
          <p:nvPr>
            <p:ph idx="1"/>
          </p:nvPr>
        </p:nvSpPr>
        <p:spPr>
          <a:xfrm>
            <a:off x="838200" y="1690688"/>
            <a:ext cx="10515600" cy="4729163"/>
          </a:xfrm>
        </p:spPr>
        <p:txBody>
          <a:bodyPr/>
          <a:lstStyle/>
          <a:p>
            <a:r>
              <a:rPr lang="en-US" dirty="0"/>
              <a:t>In a linear system of equations (think back to algebra) one has to have more equations than predictors are being solved for:</a:t>
            </a:r>
          </a:p>
          <a:p>
            <a:pPr lvl="1"/>
            <a:r>
              <a:rPr lang="en-US" dirty="0"/>
              <a:t>In order for a unique solution to exist the number of observations (N) has to be greater than the number of predictors (P).</a:t>
            </a:r>
          </a:p>
          <a:p>
            <a:pPr lvl="1"/>
            <a:r>
              <a:rPr lang="en-US" dirty="0"/>
              <a:t>In the context of genomic selection this means we need more observations of genetically unique individuals than we have markers.</a:t>
            </a:r>
          </a:p>
          <a:p>
            <a:pPr lvl="1"/>
            <a:r>
              <a:rPr lang="en-US" dirty="0"/>
              <a:t>Commonly 1000’s or greater markers are used, but phenotyping any number of individuals can be very challenging. </a:t>
            </a:r>
          </a:p>
        </p:txBody>
      </p:sp>
    </p:spTree>
    <p:extLst>
      <p:ext uri="{BB962C8B-B14F-4D97-AF65-F5344CB8AC3E}">
        <p14:creationId xmlns:p14="http://schemas.microsoft.com/office/powerpoint/2010/main" val="150021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22C4-40C5-4873-890D-C5BF1EA84377}"/>
              </a:ext>
            </a:extLst>
          </p:cNvPr>
          <p:cNvSpPr>
            <a:spLocks noGrp="1"/>
          </p:cNvSpPr>
          <p:nvPr>
            <p:ph type="title"/>
          </p:nvPr>
        </p:nvSpPr>
        <p:spPr/>
        <p:txBody>
          <a:bodyPr/>
          <a:lstStyle/>
          <a:p>
            <a:r>
              <a:rPr lang="en-US" dirty="0"/>
              <a:t>Can’t we just subset down to N&gt;P markers?</a:t>
            </a:r>
          </a:p>
        </p:txBody>
      </p:sp>
      <p:sp>
        <p:nvSpPr>
          <p:cNvPr id="3" name="Content Placeholder 2">
            <a:extLst>
              <a:ext uri="{FF2B5EF4-FFF2-40B4-BE49-F238E27FC236}">
                <a16:creationId xmlns:a16="http://schemas.microsoft.com/office/drawing/2014/main" id="{E7E97833-DAB8-4D56-90F5-48FCAD66AB44}"/>
              </a:ext>
            </a:extLst>
          </p:cNvPr>
          <p:cNvSpPr>
            <a:spLocks noGrp="1"/>
          </p:cNvSpPr>
          <p:nvPr>
            <p:ph idx="1"/>
          </p:nvPr>
        </p:nvSpPr>
        <p:spPr/>
        <p:txBody>
          <a:bodyPr/>
          <a:lstStyle/>
          <a:p>
            <a:r>
              <a:rPr lang="en-US" dirty="0"/>
              <a:t>Yes… but </a:t>
            </a:r>
          </a:p>
          <a:p>
            <a:r>
              <a:rPr lang="en-US" dirty="0"/>
              <a:t>Commonly leads to marker effects being “over-fit” and not well estimated and a model that cannot be used as well to predict other individuals. </a:t>
            </a:r>
          </a:p>
          <a:p>
            <a:r>
              <a:rPr lang="en-US" dirty="0"/>
              <a:t>Which markers to subset?</a:t>
            </a:r>
          </a:p>
          <a:p>
            <a:r>
              <a:rPr lang="en-US" dirty="0"/>
              <a:t>N&gt;P to get good estimates of marker effects (how much greater depends)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432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BB86-0552-407D-92EE-9FE32B84B398}"/>
              </a:ext>
            </a:extLst>
          </p:cNvPr>
          <p:cNvSpPr>
            <a:spLocks noGrp="1"/>
          </p:cNvSpPr>
          <p:nvPr>
            <p:ph type="title"/>
          </p:nvPr>
        </p:nvSpPr>
        <p:spPr/>
        <p:txBody>
          <a:bodyPr/>
          <a:lstStyle/>
          <a:p>
            <a:r>
              <a:rPr lang="en-US" dirty="0"/>
              <a:t>We can Regularize! </a:t>
            </a:r>
          </a:p>
        </p:txBody>
      </p:sp>
      <p:sp>
        <p:nvSpPr>
          <p:cNvPr id="3" name="Content Placeholder 2">
            <a:extLst>
              <a:ext uri="{FF2B5EF4-FFF2-40B4-BE49-F238E27FC236}">
                <a16:creationId xmlns:a16="http://schemas.microsoft.com/office/drawing/2014/main" id="{A1C5FD0C-B5E2-49A0-9DFB-5B758348B2BF}"/>
              </a:ext>
            </a:extLst>
          </p:cNvPr>
          <p:cNvSpPr>
            <a:spLocks noGrp="1"/>
          </p:cNvSpPr>
          <p:nvPr>
            <p:ph idx="1"/>
          </p:nvPr>
        </p:nvSpPr>
        <p:spPr>
          <a:xfrm>
            <a:off x="838200" y="1825625"/>
            <a:ext cx="10515600" cy="4930776"/>
          </a:xfrm>
        </p:spPr>
        <p:txBody>
          <a:bodyPr>
            <a:normAutofit/>
          </a:bodyPr>
          <a:lstStyle/>
          <a:p>
            <a:r>
              <a:rPr lang="en-US" dirty="0"/>
              <a:t>“desensitization” </a:t>
            </a:r>
            <a:r>
              <a:rPr lang="en-US" dirty="0" err="1"/>
              <a:t>ie</a:t>
            </a:r>
            <a:r>
              <a:rPr lang="en-US" dirty="0"/>
              <a:t> less sensitive to changes in predictor – introduces a bias during estimation to reduce variance of predictions. </a:t>
            </a:r>
          </a:p>
          <a:p>
            <a:r>
              <a:rPr lang="en-US" dirty="0"/>
              <a:t>In the least squares fit:</a:t>
            </a:r>
          </a:p>
          <a:p>
            <a:pPr lvl="1"/>
            <a:r>
              <a:rPr lang="en-US" dirty="0"/>
              <a:t>Min(residual</a:t>
            </a:r>
            <a:r>
              <a:rPr lang="en-US" baseline="30000" dirty="0"/>
              <a:t>2</a:t>
            </a:r>
            <a:r>
              <a:rPr lang="en-US" dirty="0"/>
              <a:t>)</a:t>
            </a:r>
          </a:p>
          <a:p>
            <a:r>
              <a:rPr lang="en-US" dirty="0"/>
              <a:t>In a regularized fit:</a:t>
            </a:r>
          </a:p>
          <a:p>
            <a:pPr lvl="1"/>
            <a:r>
              <a:rPr lang="en-US" dirty="0"/>
              <a:t>Min(residual</a:t>
            </a:r>
            <a:r>
              <a:rPr lang="en-US" baseline="30000" dirty="0"/>
              <a:t>2 </a:t>
            </a:r>
            <a:r>
              <a:rPr lang="en-US" dirty="0"/>
              <a:t>+ penalization process</a:t>
            </a:r>
            <a:r>
              <a:rPr lang="en-US" dirty="0">
                <a:latin typeface="Abadi" panose="020B0604020202020204" pitchFamily="34" charset="0"/>
              </a:rPr>
              <a:t>)</a:t>
            </a:r>
          </a:p>
          <a:p>
            <a:r>
              <a:rPr lang="en-US" dirty="0"/>
              <a:t>In ridge regression this is:</a:t>
            </a:r>
          </a:p>
          <a:p>
            <a:pPr lvl="1"/>
            <a:r>
              <a:rPr lang="en-US" dirty="0"/>
              <a:t>Min(residual</a:t>
            </a:r>
            <a:r>
              <a:rPr lang="en-US" baseline="30000" dirty="0"/>
              <a:t>2 </a:t>
            </a:r>
            <a:r>
              <a:rPr lang="en-US" dirty="0"/>
              <a:t>+ λ*</a:t>
            </a:r>
            <a:r>
              <a:rPr lang="en-US" b="1" dirty="0"/>
              <a:t>Slope Parameters</a:t>
            </a:r>
            <a:r>
              <a:rPr lang="en-US" baseline="30000" dirty="0"/>
              <a:t>2</a:t>
            </a:r>
            <a:r>
              <a:rPr lang="en-US" dirty="0"/>
              <a:t>)</a:t>
            </a:r>
          </a:p>
          <a:p>
            <a:r>
              <a:rPr lang="en-US" dirty="0"/>
              <a:t>Ridge regression is equivalent to a BLUP vs a BLUE. </a:t>
            </a:r>
          </a:p>
          <a:p>
            <a:pPr marL="0" indent="0">
              <a:buNone/>
            </a:pPr>
            <a:endParaRPr lang="en-US" dirty="0"/>
          </a:p>
        </p:txBody>
      </p:sp>
    </p:spTree>
    <p:extLst>
      <p:ext uri="{BB962C8B-B14F-4D97-AF65-F5344CB8AC3E}">
        <p14:creationId xmlns:p14="http://schemas.microsoft.com/office/powerpoint/2010/main" val="3264755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52E-0EBA-40B3-9F77-67ED7C312443}"/>
              </a:ext>
            </a:extLst>
          </p:cNvPr>
          <p:cNvSpPr>
            <a:spLocks noGrp="1"/>
          </p:cNvSpPr>
          <p:nvPr>
            <p:ph type="title"/>
          </p:nvPr>
        </p:nvSpPr>
        <p:spPr/>
        <p:txBody>
          <a:bodyPr/>
          <a:lstStyle/>
          <a:p>
            <a:r>
              <a:rPr lang="en-US" dirty="0"/>
              <a:t>The difference is in the number of Df and sensitivity</a:t>
            </a:r>
          </a:p>
        </p:txBody>
      </p:sp>
      <p:sp>
        <p:nvSpPr>
          <p:cNvPr id="3" name="Content Placeholder 2">
            <a:extLst>
              <a:ext uri="{FF2B5EF4-FFF2-40B4-BE49-F238E27FC236}">
                <a16:creationId xmlns:a16="http://schemas.microsoft.com/office/drawing/2014/main" id="{3EE3FB8A-36F5-4214-951E-A3CD4EF96E22}"/>
              </a:ext>
            </a:extLst>
          </p:cNvPr>
          <p:cNvSpPr>
            <a:spLocks noGrp="1"/>
          </p:cNvSpPr>
          <p:nvPr>
            <p:ph idx="1"/>
          </p:nvPr>
        </p:nvSpPr>
        <p:spPr>
          <a:xfrm>
            <a:off x="838200" y="1825625"/>
            <a:ext cx="10515600" cy="4820502"/>
          </a:xfrm>
        </p:spPr>
        <p:txBody>
          <a:bodyPr>
            <a:normAutofit/>
          </a:bodyPr>
          <a:lstStyle/>
          <a:p>
            <a:r>
              <a:rPr lang="en-US" dirty="0"/>
              <a:t>BLUE = Best linear unbiased estimator or </a:t>
            </a:r>
            <a:r>
              <a:rPr lang="en-US" b="1" dirty="0"/>
              <a:t>fixed effect</a:t>
            </a:r>
            <a:endParaRPr lang="en-US" dirty="0"/>
          </a:p>
          <a:p>
            <a:r>
              <a:rPr lang="en-US" dirty="0"/>
              <a:t>BLUP = Best linear unbiased predictor or </a:t>
            </a:r>
            <a:r>
              <a:rPr lang="en-US" b="1" dirty="0"/>
              <a:t>random effect</a:t>
            </a:r>
            <a:endParaRPr lang="en-US" dirty="0"/>
          </a:p>
          <a:p>
            <a:endParaRPr lang="en-US" dirty="0"/>
          </a:p>
          <a:p>
            <a:r>
              <a:rPr lang="en-US" dirty="0"/>
              <a:t>BLUEs are assigned per factor or predictor parameter (each marker gets a slope) with no constraint.</a:t>
            </a:r>
          </a:p>
          <a:p>
            <a:r>
              <a:rPr lang="en-US" dirty="0"/>
              <a:t>BLUPs are assigned per predictor as well, but are constrained based on assumptions, covariance structures, and probabilities of what values those markers can take. For example our marker effects may be estimated based on the normal distribution. (Shrinkage, parameters needed to be estimated) </a:t>
            </a:r>
          </a:p>
        </p:txBody>
      </p:sp>
    </p:spTree>
    <p:extLst>
      <p:ext uri="{BB962C8B-B14F-4D97-AF65-F5344CB8AC3E}">
        <p14:creationId xmlns:p14="http://schemas.microsoft.com/office/powerpoint/2010/main" val="3419674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03CD-AFE1-4E3B-A6F9-2BF306B139DB}"/>
              </a:ext>
            </a:extLst>
          </p:cNvPr>
          <p:cNvSpPr>
            <a:spLocks noGrp="1"/>
          </p:cNvSpPr>
          <p:nvPr>
            <p:ph type="title"/>
          </p:nvPr>
        </p:nvSpPr>
        <p:spPr>
          <a:xfrm>
            <a:off x="533400" y="0"/>
            <a:ext cx="10515600" cy="1325563"/>
          </a:xfrm>
        </p:spPr>
        <p:txBody>
          <a:bodyPr/>
          <a:lstStyle/>
          <a:p>
            <a:r>
              <a:rPr lang="en-US" dirty="0"/>
              <a:t>Formulas</a:t>
            </a:r>
          </a:p>
        </p:txBody>
      </p:sp>
      <p:sp>
        <p:nvSpPr>
          <p:cNvPr id="3" name="Content Placeholder 2">
            <a:extLst>
              <a:ext uri="{FF2B5EF4-FFF2-40B4-BE49-F238E27FC236}">
                <a16:creationId xmlns:a16="http://schemas.microsoft.com/office/drawing/2014/main" id="{64762B2E-C8F5-47B5-9169-078660F96308}"/>
              </a:ext>
            </a:extLst>
          </p:cNvPr>
          <p:cNvSpPr>
            <a:spLocks noGrp="1"/>
          </p:cNvSpPr>
          <p:nvPr>
            <p:ph idx="1"/>
          </p:nvPr>
        </p:nvSpPr>
        <p:spPr>
          <a:xfrm>
            <a:off x="838200" y="1155700"/>
            <a:ext cx="10515600" cy="5613090"/>
          </a:xfrm>
        </p:spPr>
        <p:txBody>
          <a:bodyPr>
            <a:normAutofit fontScale="92500" lnSpcReduction="10000"/>
          </a:bodyPr>
          <a:lstStyle/>
          <a:p>
            <a:r>
              <a:rPr lang="en-US" dirty="0"/>
              <a:t>For normal linear regression:</a:t>
            </a:r>
          </a:p>
          <a:p>
            <a:pPr lvl="1"/>
            <a:r>
              <a:rPr lang="en-US" b="1" dirty="0"/>
              <a:t>Y</a:t>
            </a:r>
            <a:r>
              <a:rPr lang="en-US" dirty="0"/>
              <a:t> ~ </a:t>
            </a:r>
            <a:r>
              <a:rPr lang="en-US" b="1" dirty="0"/>
              <a:t>BX </a:t>
            </a:r>
            <a:r>
              <a:rPr lang="en-US" dirty="0"/>
              <a:t>+ error</a:t>
            </a:r>
          </a:p>
          <a:p>
            <a:pPr lvl="1"/>
            <a:r>
              <a:rPr lang="en-US" dirty="0"/>
              <a:t>Where </a:t>
            </a:r>
            <a:r>
              <a:rPr lang="en-US" b="1" dirty="0"/>
              <a:t>Y</a:t>
            </a:r>
            <a:r>
              <a:rPr lang="en-US" dirty="0"/>
              <a:t> is a vector of breeding values, </a:t>
            </a:r>
            <a:r>
              <a:rPr lang="en-US" b="1" dirty="0"/>
              <a:t>B </a:t>
            </a:r>
            <a:r>
              <a:rPr lang="en-US" dirty="0"/>
              <a:t>is a vector of effects, </a:t>
            </a:r>
            <a:r>
              <a:rPr lang="en-US" b="1" dirty="0"/>
              <a:t>X </a:t>
            </a:r>
            <a:r>
              <a:rPr lang="en-US" dirty="0"/>
              <a:t>is a design or marker matrix relating the slopes to the phenotypes, and error is assumed to be N(0,sigma</a:t>
            </a:r>
            <a:r>
              <a:rPr lang="en-US" baseline="30000" dirty="0"/>
              <a:t>2</a:t>
            </a:r>
            <a:r>
              <a:rPr lang="en-US" baseline="-25000" dirty="0"/>
              <a:t>e</a:t>
            </a:r>
            <a:r>
              <a:rPr lang="en-US" dirty="0"/>
              <a:t>)</a:t>
            </a:r>
          </a:p>
          <a:p>
            <a:r>
              <a:rPr lang="en-US" dirty="0"/>
              <a:t>For the regularized linear regression:</a:t>
            </a:r>
          </a:p>
          <a:p>
            <a:pPr lvl="1"/>
            <a:r>
              <a:rPr lang="en-US" dirty="0"/>
              <a:t> </a:t>
            </a:r>
            <a:r>
              <a:rPr lang="en-US" b="1" dirty="0"/>
              <a:t>Y </a:t>
            </a:r>
            <a:r>
              <a:rPr lang="en-US" dirty="0"/>
              <a:t>~</a:t>
            </a:r>
            <a:r>
              <a:rPr lang="en-US" b="1" dirty="0"/>
              <a:t> </a:t>
            </a:r>
            <a:r>
              <a:rPr lang="en-US" b="1" dirty="0" err="1"/>
              <a:t>uZ</a:t>
            </a:r>
            <a:r>
              <a:rPr lang="en-US" b="1" dirty="0"/>
              <a:t> </a:t>
            </a:r>
            <a:r>
              <a:rPr lang="en-US" dirty="0"/>
              <a:t>+ error</a:t>
            </a:r>
          </a:p>
          <a:p>
            <a:pPr lvl="1"/>
            <a:r>
              <a:rPr lang="en-US" dirty="0"/>
              <a:t>Where Y is the vector of breeding values, </a:t>
            </a:r>
            <a:r>
              <a:rPr lang="en-US" b="1" dirty="0"/>
              <a:t>u </a:t>
            </a:r>
            <a:r>
              <a:rPr lang="en-US" dirty="0"/>
              <a:t>is a vector of effects assumed to be drawn from a distribution, often N(0,Simga</a:t>
            </a:r>
            <a:r>
              <a:rPr lang="en-US" baseline="30000" dirty="0"/>
              <a:t>2</a:t>
            </a:r>
            <a:r>
              <a:rPr lang="en-US" baseline="-25000" dirty="0"/>
              <a:t>u</a:t>
            </a:r>
            <a:r>
              <a:rPr lang="en-US" dirty="0"/>
              <a:t>*G) where G is a covariance matrix, Z is a marker matrix, and error is assumed to be N(0,sigma</a:t>
            </a:r>
            <a:r>
              <a:rPr lang="en-US" baseline="30000" dirty="0"/>
              <a:t>2</a:t>
            </a:r>
            <a:r>
              <a:rPr lang="en-US" baseline="-25000" dirty="0"/>
              <a:t>e</a:t>
            </a:r>
            <a:r>
              <a:rPr lang="en-US" dirty="0"/>
              <a:t>*E) where E is a error covariance structure (often the identity matrix)</a:t>
            </a:r>
          </a:p>
          <a:p>
            <a:r>
              <a:rPr lang="en-US" dirty="0"/>
              <a:t>The normal linear regression is calculated as discussed, the regularized regression uses more complex algorithms, cross-validation, maximum likelihood and restricted maximum likelihood processes to estimate effects. If you would like to learn more about how that is done Dr. Kelly Robbins is a good source here on campus. </a:t>
            </a:r>
          </a:p>
        </p:txBody>
      </p:sp>
    </p:spTree>
    <p:extLst>
      <p:ext uri="{BB962C8B-B14F-4D97-AF65-F5344CB8AC3E}">
        <p14:creationId xmlns:p14="http://schemas.microsoft.com/office/powerpoint/2010/main" val="18858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60F-7767-4054-892B-172E8B0230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B0AB9C-4773-4BAA-A020-0CDDEAD207D0}"/>
              </a:ext>
            </a:extLst>
          </p:cNvPr>
          <p:cNvSpPr>
            <a:spLocks noGrp="1"/>
          </p:cNvSpPr>
          <p:nvPr>
            <p:ph idx="1"/>
          </p:nvPr>
        </p:nvSpPr>
        <p:spPr>
          <a:xfrm>
            <a:off x="838200" y="1825624"/>
            <a:ext cx="10515600" cy="4879975"/>
          </a:xfrm>
        </p:spPr>
        <p:txBody>
          <a:bodyPr>
            <a:normAutofit fontScale="92500" lnSpcReduction="10000"/>
          </a:bodyPr>
          <a:lstStyle/>
          <a:p>
            <a:r>
              <a:rPr lang="en-US" dirty="0"/>
              <a:t>What is a breeders job?</a:t>
            </a:r>
          </a:p>
          <a:p>
            <a:r>
              <a:rPr lang="en-US" dirty="0"/>
              <a:t>What do trait distributions look like?</a:t>
            </a:r>
          </a:p>
          <a:p>
            <a:r>
              <a:rPr lang="en-US" dirty="0"/>
              <a:t>How can we conceptualize them under a mathematical model?</a:t>
            </a:r>
          </a:p>
          <a:p>
            <a:r>
              <a:rPr lang="en-US" dirty="0"/>
              <a:t>Additive genetic model</a:t>
            </a:r>
          </a:p>
          <a:p>
            <a:r>
              <a:rPr lang="en-US" dirty="0"/>
              <a:t>Basis of regression, regularization, and marker effects</a:t>
            </a:r>
          </a:p>
          <a:p>
            <a:r>
              <a:rPr lang="en-US" dirty="0"/>
              <a:t>Break</a:t>
            </a:r>
          </a:p>
          <a:p>
            <a:r>
              <a:rPr lang="en-US" dirty="0"/>
              <a:t>Genomic prediction</a:t>
            </a:r>
          </a:p>
          <a:p>
            <a:r>
              <a:rPr lang="en-US" dirty="0"/>
              <a:t>Quick introduction of association mapping</a:t>
            </a:r>
          </a:p>
          <a:p>
            <a:r>
              <a:rPr lang="en-US" dirty="0"/>
              <a:t>Longitudinal analysis</a:t>
            </a:r>
          </a:p>
          <a:p>
            <a:pPr lvl="1"/>
            <a:r>
              <a:rPr lang="en-US" dirty="0"/>
              <a:t>Functional PCA</a:t>
            </a:r>
          </a:p>
          <a:p>
            <a:pPr lvl="1"/>
            <a:r>
              <a:rPr lang="en-US" dirty="0"/>
              <a:t>Logistic regression</a:t>
            </a:r>
          </a:p>
          <a:p>
            <a:endParaRPr lang="en-US" dirty="0"/>
          </a:p>
        </p:txBody>
      </p:sp>
      <p:sp>
        <p:nvSpPr>
          <p:cNvPr id="4" name="Rectangle 3">
            <a:extLst>
              <a:ext uri="{FF2B5EF4-FFF2-40B4-BE49-F238E27FC236}">
                <a16:creationId xmlns:a16="http://schemas.microsoft.com/office/drawing/2014/main" id="{84DA9075-4A79-490C-B8BB-67B70AA04B6B}"/>
              </a:ext>
            </a:extLst>
          </p:cNvPr>
          <p:cNvSpPr/>
          <p:nvPr/>
        </p:nvSpPr>
        <p:spPr>
          <a:xfrm>
            <a:off x="7852007" y="4382139"/>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348247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07D-73F4-4184-A7C7-EB5DE5AD47BF}"/>
              </a:ext>
            </a:extLst>
          </p:cNvPr>
          <p:cNvSpPr>
            <a:spLocks noGrp="1"/>
          </p:cNvSpPr>
          <p:nvPr>
            <p:ph type="title"/>
          </p:nvPr>
        </p:nvSpPr>
        <p:spPr/>
        <p:txBody>
          <a:bodyPr/>
          <a:lstStyle/>
          <a:p>
            <a:r>
              <a:rPr lang="en-US" dirty="0"/>
              <a:t>Lets do a little simulation in R</a:t>
            </a:r>
          </a:p>
        </p:txBody>
      </p:sp>
      <p:sp>
        <p:nvSpPr>
          <p:cNvPr id="3" name="Content Placeholder 2">
            <a:extLst>
              <a:ext uri="{FF2B5EF4-FFF2-40B4-BE49-F238E27FC236}">
                <a16:creationId xmlns:a16="http://schemas.microsoft.com/office/drawing/2014/main" id="{58C303BF-1484-452C-B2D2-D3B042AFB8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095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FAC-0943-4FE1-ACFB-EBD257AB924C}"/>
              </a:ext>
            </a:extLst>
          </p:cNvPr>
          <p:cNvSpPr>
            <a:spLocks noGrp="1"/>
          </p:cNvSpPr>
          <p:nvPr>
            <p:ph type="title"/>
          </p:nvPr>
        </p:nvSpPr>
        <p:spPr/>
        <p:txBody>
          <a:bodyPr/>
          <a:lstStyle/>
          <a:p>
            <a:r>
              <a:rPr lang="en-US" dirty="0"/>
              <a:t>A few caveats </a:t>
            </a:r>
          </a:p>
        </p:txBody>
      </p:sp>
      <p:sp>
        <p:nvSpPr>
          <p:cNvPr id="3" name="Content Placeholder 2">
            <a:extLst>
              <a:ext uri="{FF2B5EF4-FFF2-40B4-BE49-F238E27FC236}">
                <a16:creationId xmlns:a16="http://schemas.microsoft.com/office/drawing/2014/main" id="{9430D89A-1DB9-47F2-B3F4-32AF6B205BAB}"/>
              </a:ext>
            </a:extLst>
          </p:cNvPr>
          <p:cNvSpPr>
            <a:spLocks noGrp="1"/>
          </p:cNvSpPr>
          <p:nvPr>
            <p:ph idx="1"/>
          </p:nvPr>
        </p:nvSpPr>
        <p:spPr/>
        <p:txBody>
          <a:bodyPr/>
          <a:lstStyle/>
          <a:p>
            <a:r>
              <a:rPr lang="en-US" dirty="0"/>
              <a:t>We have been working under the assumption of unlinked markers – Markers are linked!! Especially in a biparental population where there are large LD blocks and limited generations of recombination on the chromosome. </a:t>
            </a:r>
          </a:p>
          <a:p>
            <a:r>
              <a:rPr lang="en-US" dirty="0"/>
              <a:t>Predictions are only as good as your phenotypes and genotypes: lots of errors in = poor prediction out</a:t>
            </a:r>
          </a:p>
          <a:p>
            <a:endParaRPr lang="en-US" dirty="0"/>
          </a:p>
        </p:txBody>
      </p:sp>
    </p:spTree>
    <p:extLst>
      <p:ext uri="{BB962C8B-B14F-4D97-AF65-F5344CB8AC3E}">
        <p14:creationId xmlns:p14="http://schemas.microsoft.com/office/powerpoint/2010/main" val="2150579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3419-473A-42D3-81FF-F11D6BD40462}"/>
              </a:ext>
            </a:extLst>
          </p:cNvPr>
          <p:cNvSpPr>
            <a:spLocks noGrp="1"/>
          </p:cNvSpPr>
          <p:nvPr>
            <p:ph type="title"/>
          </p:nvPr>
        </p:nvSpPr>
        <p:spPr/>
        <p:txBody>
          <a:bodyPr>
            <a:normAutofit/>
          </a:bodyPr>
          <a:lstStyle/>
          <a:p>
            <a:r>
              <a:rPr lang="en-US" dirty="0"/>
              <a:t>We have (hopefully) seen:</a:t>
            </a:r>
          </a:p>
        </p:txBody>
      </p:sp>
      <p:sp>
        <p:nvSpPr>
          <p:cNvPr id="3" name="Content Placeholder 2">
            <a:extLst>
              <a:ext uri="{FF2B5EF4-FFF2-40B4-BE49-F238E27FC236}">
                <a16:creationId xmlns:a16="http://schemas.microsoft.com/office/drawing/2014/main" id="{FBD03B92-F89F-41D9-B31C-424507B42552}"/>
              </a:ext>
            </a:extLst>
          </p:cNvPr>
          <p:cNvSpPr>
            <a:spLocks noGrp="1"/>
          </p:cNvSpPr>
          <p:nvPr>
            <p:ph idx="1"/>
          </p:nvPr>
        </p:nvSpPr>
        <p:spPr/>
        <p:txBody>
          <a:bodyPr/>
          <a:lstStyle/>
          <a:p>
            <a:r>
              <a:rPr lang="en-US" dirty="0"/>
              <a:t>That the additive genetic model can reproduce distributions of trait values that we observe in a biparental population.</a:t>
            </a:r>
          </a:p>
          <a:p>
            <a:pPr lvl="1"/>
            <a:r>
              <a:rPr lang="en-US" dirty="0"/>
              <a:t>IE - The additive model is not incongruous with the data we observe. </a:t>
            </a:r>
          </a:p>
          <a:p>
            <a:r>
              <a:rPr lang="en-US" dirty="0"/>
              <a:t>Regression, specifically regularized regression can be used to estimate marker effects well in the scenarios that we can envision within plant breeding. </a:t>
            </a:r>
          </a:p>
          <a:p>
            <a:r>
              <a:rPr lang="en-US" dirty="0"/>
              <a:t>We have yet to see if it works (I know </a:t>
            </a:r>
            <a:r>
              <a:rPr lang="en-US" dirty="0" err="1"/>
              <a:t>y’all</a:t>
            </a:r>
            <a:r>
              <a:rPr lang="en-US" dirty="0"/>
              <a:t> probably know if it does)</a:t>
            </a:r>
          </a:p>
          <a:p>
            <a:pPr lvl="1"/>
            <a:r>
              <a:rPr lang="en-US" dirty="0"/>
              <a:t>Let’s see if we can use it to predict within real barley populations.</a:t>
            </a:r>
          </a:p>
        </p:txBody>
      </p:sp>
    </p:spTree>
    <p:extLst>
      <p:ext uri="{BB962C8B-B14F-4D97-AF65-F5344CB8AC3E}">
        <p14:creationId xmlns:p14="http://schemas.microsoft.com/office/powerpoint/2010/main" val="3404698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5857-DAA1-460F-A5CD-31D39E888E91}"/>
              </a:ext>
            </a:extLst>
          </p:cNvPr>
          <p:cNvSpPr>
            <a:spLocks noGrp="1"/>
          </p:cNvSpPr>
          <p:nvPr>
            <p:ph type="title"/>
          </p:nvPr>
        </p:nvSpPr>
        <p:spPr/>
        <p:txBody>
          <a:bodyPr/>
          <a:lstStyle/>
          <a:p>
            <a:r>
              <a:rPr lang="en-US" dirty="0"/>
              <a:t>Genomic prediction in R with real data</a:t>
            </a:r>
          </a:p>
        </p:txBody>
      </p:sp>
      <p:sp>
        <p:nvSpPr>
          <p:cNvPr id="3" name="Content Placeholder 2">
            <a:extLst>
              <a:ext uri="{FF2B5EF4-FFF2-40B4-BE49-F238E27FC236}">
                <a16:creationId xmlns:a16="http://schemas.microsoft.com/office/drawing/2014/main" id="{4E788BEF-DD84-4308-8463-2C6F4ED4C795}"/>
              </a:ext>
            </a:extLst>
          </p:cNvPr>
          <p:cNvSpPr>
            <a:spLocks noGrp="1"/>
          </p:cNvSpPr>
          <p:nvPr>
            <p:ph idx="1"/>
          </p:nvPr>
        </p:nvSpPr>
        <p:spPr/>
        <p:txBody>
          <a:bodyPr/>
          <a:lstStyle/>
          <a:p>
            <a:r>
              <a:rPr lang="en-US" dirty="0"/>
              <a:t>Actual data and GS – using the Barley data we have, </a:t>
            </a:r>
          </a:p>
          <a:p>
            <a:r>
              <a:rPr lang="en-US" dirty="0"/>
              <a:t>cross validation to estimate prediction accuracy.</a:t>
            </a:r>
          </a:p>
          <a:p>
            <a:endParaRPr lang="en-US" dirty="0"/>
          </a:p>
        </p:txBody>
      </p:sp>
    </p:spTree>
    <p:extLst>
      <p:ext uri="{BB962C8B-B14F-4D97-AF65-F5344CB8AC3E}">
        <p14:creationId xmlns:p14="http://schemas.microsoft.com/office/powerpoint/2010/main" val="198419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C42C-57D4-44DF-BFDB-BBF756839F09}"/>
              </a:ext>
            </a:extLst>
          </p:cNvPr>
          <p:cNvSpPr>
            <a:spLocks noGrp="1"/>
          </p:cNvSpPr>
          <p:nvPr>
            <p:ph type="title"/>
          </p:nvPr>
        </p:nvSpPr>
        <p:spPr/>
        <p:txBody>
          <a:bodyPr/>
          <a:lstStyle/>
          <a:p>
            <a:r>
              <a:rPr lang="en-US"/>
              <a:t>Break time</a:t>
            </a:r>
            <a:endParaRPr lang="en-US" dirty="0"/>
          </a:p>
        </p:txBody>
      </p:sp>
      <p:sp>
        <p:nvSpPr>
          <p:cNvPr id="3" name="Content Placeholder 2">
            <a:extLst>
              <a:ext uri="{FF2B5EF4-FFF2-40B4-BE49-F238E27FC236}">
                <a16:creationId xmlns:a16="http://schemas.microsoft.com/office/drawing/2014/main" id="{9041C228-E2BB-4AFB-ABC8-A3F4E3BB512A}"/>
              </a:ext>
            </a:extLst>
          </p:cNvPr>
          <p:cNvSpPr>
            <a:spLocks noGrp="1"/>
          </p:cNvSpPr>
          <p:nvPr>
            <p:ph idx="1"/>
          </p:nvPr>
        </p:nvSpPr>
        <p:spPr/>
        <p:txBody>
          <a:bodyPr/>
          <a:lstStyle/>
          <a:p>
            <a:r>
              <a:rPr lang="en-US" dirty="0"/>
              <a:t>What is a pirates favorite programming language?</a:t>
            </a:r>
          </a:p>
          <a:p>
            <a:r>
              <a:rPr lang="en-US" dirty="0"/>
              <a:t>Why did the toilet paper role down the hill?</a:t>
            </a:r>
          </a:p>
          <a:p>
            <a:r>
              <a:rPr lang="en-US" dirty="0"/>
              <a:t>Why was the geologist’s wife angry?</a:t>
            </a:r>
          </a:p>
          <a:p>
            <a:r>
              <a:rPr lang="en-US" dirty="0"/>
              <a:t>What do you call a cow jumping over a barbed wire fence?</a:t>
            </a:r>
          </a:p>
          <a:p>
            <a:r>
              <a:rPr lang="en-US" dirty="0"/>
              <a:t>What do you call the horse next door? </a:t>
            </a:r>
          </a:p>
        </p:txBody>
      </p:sp>
    </p:spTree>
    <p:extLst>
      <p:ext uri="{BB962C8B-B14F-4D97-AF65-F5344CB8AC3E}">
        <p14:creationId xmlns:p14="http://schemas.microsoft.com/office/powerpoint/2010/main" val="1867729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2BC0-763F-4481-A68A-277A1E07D68A}"/>
              </a:ext>
            </a:extLst>
          </p:cNvPr>
          <p:cNvSpPr>
            <a:spLocks noGrp="1"/>
          </p:cNvSpPr>
          <p:nvPr>
            <p:ph type="title"/>
          </p:nvPr>
        </p:nvSpPr>
        <p:spPr/>
        <p:txBody>
          <a:bodyPr/>
          <a:lstStyle/>
          <a:p>
            <a:r>
              <a:rPr lang="en-US" dirty="0"/>
              <a:t>Association analysis</a:t>
            </a:r>
          </a:p>
        </p:txBody>
      </p:sp>
      <p:sp>
        <p:nvSpPr>
          <p:cNvPr id="3" name="Content Placeholder 2">
            <a:extLst>
              <a:ext uri="{FF2B5EF4-FFF2-40B4-BE49-F238E27FC236}">
                <a16:creationId xmlns:a16="http://schemas.microsoft.com/office/drawing/2014/main" id="{8A6E3809-62C9-4C7E-AEB9-3DD51D10A3A9}"/>
              </a:ext>
            </a:extLst>
          </p:cNvPr>
          <p:cNvSpPr>
            <a:spLocks noGrp="1"/>
          </p:cNvSpPr>
          <p:nvPr>
            <p:ph idx="1"/>
          </p:nvPr>
        </p:nvSpPr>
        <p:spPr/>
        <p:txBody>
          <a:bodyPr/>
          <a:lstStyle/>
          <a:p>
            <a:r>
              <a:rPr lang="en-US" dirty="0"/>
              <a:t>White board</a:t>
            </a:r>
          </a:p>
        </p:txBody>
      </p:sp>
    </p:spTree>
    <p:extLst>
      <p:ext uri="{BB962C8B-B14F-4D97-AF65-F5344CB8AC3E}">
        <p14:creationId xmlns:p14="http://schemas.microsoft.com/office/powerpoint/2010/main" val="548239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396" y="1382758"/>
            <a:ext cx="5655528" cy="3332116"/>
            <a:chOff x="2492428" y="2950301"/>
            <a:chExt cx="5655528" cy="3332116"/>
          </a:xfrm>
        </p:grpSpPr>
        <p:pic>
          <p:nvPicPr>
            <p:cNvPr id="5" name="Picture 4">
              <a:extLst>
                <a:ext uri="{FF2B5EF4-FFF2-40B4-BE49-F238E27FC236}">
                  <a16:creationId xmlns:a16="http://schemas.microsoft.com/office/drawing/2014/main" id="{05422699-532E-461E-B803-D173281DF7B9}"/>
                </a:ext>
              </a:extLst>
            </p:cNvPr>
            <p:cNvPicPr>
              <a:picLocks noChangeAspect="1"/>
            </p:cNvPicPr>
            <p:nvPr/>
          </p:nvPicPr>
          <p:blipFill>
            <a:blip r:embed="rId3"/>
            <a:stretch>
              <a:fillRect/>
            </a:stretch>
          </p:blipFill>
          <p:spPr>
            <a:xfrm>
              <a:off x="2492428" y="2950301"/>
              <a:ext cx="5655528" cy="3332116"/>
            </a:xfrm>
            <a:prstGeom prst="rect">
              <a:avLst/>
            </a:prstGeom>
          </p:spPr>
        </p:pic>
        <p:cxnSp>
          <p:nvCxnSpPr>
            <p:cNvPr id="6" name="Straight Connector 5"/>
            <p:cNvCxnSpPr/>
            <p:nvPr/>
          </p:nvCxnSpPr>
          <p:spPr>
            <a:xfrm flipH="1">
              <a:off x="4953401" y="3227273"/>
              <a:ext cx="1871942" cy="0"/>
            </a:xfrm>
            <a:prstGeom prst="line">
              <a:avLst/>
            </a:prstGeom>
            <a:ln w="57150">
              <a:solidFill>
                <a:srgbClr val="880015"/>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a:off x="1567540" y="708443"/>
            <a:ext cx="6276" cy="370027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15115" y="878660"/>
            <a:ext cx="49754" cy="3489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89032" y="1776999"/>
            <a:ext cx="41649" cy="25702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395302" y="1743515"/>
            <a:ext cx="1" cy="260376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642523" y="311601"/>
            <a:ext cx="4171388" cy="1656637"/>
          </a:xfrm>
          <a:prstGeom prst="rect">
            <a:avLst/>
          </a:prstGeom>
        </p:spPr>
      </p:pic>
      <p:pic>
        <p:nvPicPr>
          <p:cNvPr id="12" name="Picture 11"/>
          <p:cNvPicPr>
            <a:picLocks noChangeAspect="1"/>
          </p:cNvPicPr>
          <p:nvPr/>
        </p:nvPicPr>
        <p:blipFill>
          <a:blip r:embed="rId5"/>
          <a:stretch>
            <a:fillRect/>
          </a:stretch>
        </p:blipFill>
        <p:spPr>
          <a:xfrm>
            <a:off x="6660384" y="1879102"/>
            <a:ext cx="4160132" cy="1607324"/>
          </a:xfrm>
          <a:prstGeom prst="rect">
            <a:avLst/>
          </a:prstGeom>
        </p:spPr>
      </p:pic>
      <p:pic>
        <p:nvPicPr>
          <p:cNvPr id="13" name="Picture 12"/>
          <p:cNvPicPr>
            <a:picLocks noChangeAspect="1"/>
          </p:cNvPicPr>
          <p:nvPr/>
        </p:nvPicPr>
        <p:blipFill>
          <a:blip r:embed="rId6"/>
          <a:stretch>
            <a:fillRect/>
          </a:stretch>
        </p:blipFill>
        <p:spPr>
          <a:xfrm>
            <a:off x="6642523" y="3526576"/>
            <a:ext cx="4121636" cy="1675462"/>
          </a:xfrm>
          <a:prstGeom prst="rect">
            <a:avLst/>
          </a:prstGeom>
        </p:spPr>
      </p:pic>
      <p:pic>
        <p:nvPicPr>
          <p:cNvPr id="14" name="Picture 13"/>
          <p:cNvPicPr>
            <a:picLocks noChangeAspect="1"/>
          </p:cNvPicPr>
          <p:nvPr/>
        </p:nvPicPr>
        <p:blipFill>
          <a:blip r:embed="rId4"/>
          <a:stretch>
            <a:fillRect/>
          </a:stretch>
        </p:blipFill>
        <p:spPr>
          <a:xfrm>
            <a:off x="6708604" y="5166559"/>
            <a:ext cx="4171388" cy="1656637"/>
          </a:xfrm>
          <a:prstGeom prst="rect">
            <a:avLst/>
          </a:prstGeom>
        </p:spPr>
      </p:pic>
      <p:cxnSp>
        <p:nvCxnSpPr>
          <p:cNvPr id="16" name="Straight Arrow Connector 15"/>
          <p:cNvCxnSpPr>
            <a:endCxn id="11" idx="1"/>
          </p:cNvCxnSpPr>
          <p:nvPr/>
        </p:nvCxnSpPr>
        <p:spPr>
          <a:xfrm>
            <a:off x="1517787" y="969702"/>
            <a:ext cx="5124736" cy="1702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83224" y="1203419"/>
            <a:ext cx="4777160" cy="14793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2830683" y="3750744"/>
            <a:ext cx="3811840" cy="613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a:off x="4344900" y="4512883"/>
            <a:ext cx="2363704" cy="1481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53943" y="179614"/>
            <a:ext cx="3510643" cy="369332"/>
          </a:xfrm>
          <a:prstGeom prst="rect">
            <a:avLst/>
          </a:prstGeom>
          <a:noFill/>
        </p:spPr>
        <p:txBody>
          <a:bodyPr wrap="square" rtlCol="0">
            <a:spAutoFit/>
          </a:bodyPr>
          <a:lstStyle/>
          <a:p>
            <a:r>
              <a:rPr lang="en-US" dirty="0"/>
              <a:t>GWAS Manhattan Plots</a:t>
            </a:r>
          </a:p>
        </p:txBody>
      </p:sp>
      <p:sp>
        <p:nvSpPr>
          <p:cNvPr id="42" name="TextBox 41"/>
          <p:cNvSpPr txBox="1"/>
          <p:nvPr/>
        </p:nvSpPr>
        <p:spPr>
          <a:xfrm rot="16200000">
            <a:off x="5463194" y="2971946"/>
            <a:ext cx="2060770" cy="369332"/>
          </a:xfrm>
          <a:prstGeom prst="rect">
            <a:avLst/>
          </a:prstGeom>
          <a:noFill/>
        </p:spPr>
        <p:txBody>
          <a:bodyPr wrap="square" rtlCol="0">
            <a:spAutoFit/>
          </a:bodyPr>
          <a:lstStyle/>
          <a:p>
            <a:r>
              <a:rPr lang="en-US" dirty="0"/>
              <a:t>-log10(</a:t>
            </a:r>
            <a:r>
              <a:rPr lang="en-US" dirty="0" err="1"/>
              <a:t>p.values</a:t>
            </a:r>
            <a:r>
              <a:rPr lang="en-US" dirty="0"/>
              <a:t>)</a:t>
            </a:r>
          </a:p>
        </p:txBody>
      </p:sp>
      <p:cxnSp>
        <p:nvCxnSpPr>
          <p:cNvPr id="45" name="Straight Connector 44"/>
          <p:cNvCxnSpPr/>
          <p:nvPr/>
        </p:nvCxnSpPr>
        <p:spPr>
          <a:xfrm flipH="1" flipV="1">
            <a:off x="1531818" y="1743515"/>
            <a:ext cx="4101727" cy="33484"/>
          </a:xfrm>
          <a:prstGeom prst="line">
            <a:avLst/>
          </a:prstGeom>
          <a:ln w="1111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1"/>
          </p:cNvCxnSpPr>
          <p:nvPr/>
        </p:nvCxnSpPr>
        <p:spPr>
          <a:xfrm>
            <a:off x="5648108" y="1838952"/>
            <a:ext cx="994415" cy="2525355"/>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E24-50B7-465A-A557-1D60C8FB698A}"/>
              </a:ext>
            </a:extLst>
          </p:cNvPr>
          <p:cNvSpPr>
            <a:spLocks noGrp="1"/>
          </p:cNvSpPr>
          <p:nvPr>
            <p:ph type="title"/>
          </p:nvPr>
        </p:nvSpPr>
        <p:spPr/>
        <p:txBody>
          <a:bodyPr/>
          <a:lstStyle/>
          <a:p>
            <a:r>
              <a:rPr lang="en-US" dirty="0"/>
              <a:t>Time series analysis options and a few examples!</a:t>
            </a:r>
          </a:p>
        </p:txBody>
      </p:sp>
      <p:sp>
        <p:nvSpPr>
          <p:cNvPr id="3" name="Content Placeholder 2">
            <a:extLst>
              <a:ext uri="{FF2B5EF4-FFF2-40B4-BE49-F238E27FC236}">
                <a16:creationId xmlns:a16="http://schemas.microsoft.com/office/drawing/2014/main" id="{57B66C43-BE51-448A-8BFF-ECFE02354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10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8685-250F-4CF8-B530-D2C227F465A7}"/>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FE31804F-F74B-4720-B764-B2917AC6E9F1}"/>
              </a:ext>
            </a:extLst>
          </p:cNvPr>
          <p:cNvSpPr>
            <a:spLocks noGrp="1"/>
          </p:cNvSpPr>
          <p:nvPr>
            <p:ph idx="1"/>
          </p:nvPr>
        </p:nvSpPr>
        <p:spPr/>
        <p:txBody>
          <a:bodyPr/>
          <a:lstStyle/>
          <a:p>
            <a:r>
              <a:rPr lang="en-US" dirty="0"/>
              <a:t>Breeders Job and Breeding values </a:t>
            </a:r>
          </a:p>
          <a:p>
            <a:r>
              <a:rPr lang="en-US" dirty="0"/>
              <a:t>Build up from what we observe when we cross parents to a general understanding of the additive genetic model, how it is applied, regression, regularization, and how it can estimate a plants phenotype. </a:t>
            </a:r>
          </a:p>
          <a:p>
            <a:r>
              <a:rPr lang="en-US" dirty="0"/>
              <a:t>Example genomic prediction with barley data.</a:t>
            </a:r>
          </a:p>
          <a:p>
            <a:r>
              <a:rPr lang="en-US" dirty="0"/>
              <a:t>Break at some point</a:t>
            </a:r>
          </a:p>
          <a:p>
            <a:r>
              <a:rPr lang="en-US" dirty="0"/>
              <a:t>Longitudinal genomic prediction </a:t>
            </a:r>
          </a:p>
          <a:p>
            <a:r>
              <a:rPr lang="en-US" dirty="0"/>
              <a:t>Association analysis </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217D15BD-960A-4F44-B914-DA3B27D070AB}"/>
              </a:ext>
            </a:extLst>
          </p:cNvPr>
          <p:cNvSpPr/>
          <p:nvPr/>
        </p:nvSpPr>
        <p:spPr>
          <a:xfrm>
            <a:off x="8175393" y="4460197"/>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400197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9B6-F2AA-46CA-A5A2-187A30B53363}"/>
              </a:ext>
            </a:extLst>
          </p:cNvPr>
          <p:cNvSpPr>
            <a:spLocks noGrp="1"/>
          </p:cNvSpPr>
          <p:nvPr>
            <p:ph type="title"/>
          </p:nvPr>
        </p:nvSpPr>
        <p:spPr/>
        <p:txBody>
          <a:bodyPr/>
          <a:lstStyle/>
          <a:p>
            <a:r>
              <a:rPr lang="en-US" dirty="0"/>
              <a:t>What is a plant breeders job?</a:t>
            </a:r>
          </a:p>
        </p:txBody>
      </p:sp>
      <p:sp>
        <p:nvSpPr>
          <p:cNvPr id="3" name="Content Placeholder 2">
            <a:extLst>
              <a:ext uri="{FF2B5EF4-FFF2-40B4-BE49-F238E27FC236}">
                <a16:creationId xmlns:a16="http://schemas.microsoft.com/office/drawing/2014/main" id="{B13824F7-E08E-4A5C-BC62-C6893075226F}"/>
              </a:ext>
            </a:extLst>
          </p:cNvPr>
          <p:cNvSpPr>
            <a:spLocks noGrp="1"/>
          </p:cNvSpPr>
          <p:nvPr>
            <p:ph idx="1"/>
          </p:nvPr>
        </p:nvSpPr>
        <p:spPr/>
        <p:txBody>
          <a:bodyPr/>
          <a:lstStyle/>
          <a:p>
            <a:r>
              <a:rPr lang="en-US" dirty="0"/>
              <a:t>Create value by selecting or creating improved plant varieties. </a:t>
            </a:r>
          </a:p>
          <a:p>
            <a:endParaRPr lang="en-US" dirty="0"/>
          </a:p>
          <a:p>
            <a:pPr marL="0" indent="0">
              <a:buNone/>
            </a:pPr>
            <a:r>
              <a:rPr lang="en-US" dirty="0"/>
              <a:t>Tools?</a:t>
            </a:r>
          </a:p>
          <a:p>
            <a:r>
              <a:rPr lang="en-US" dirty="0"/>
              <a:t>Making crosses (breeding - duh)</a:t>
            </a:r>
          </a:p>
          <a:p>
            <a:r>
              <a:rPr lang="en-US" dirty="0"/>
              <a:t>Modification/mutagenesis</a:t>
            </a:r>
          </a:p>
          <a:p>
            <a:r>
              <a:rPr lang="en-US" dirty="0"/>
              <a:t>Statistics and evaluation – Genomic selection is part of this!</a:t>
            </a:r>
          </a:p>
        </p:txBody>
      </p:sp>
    </p:spTree>
    <p:extLst>
      <p:ext uri="{BB962C8B-B14F-4D97-AF65-F5344CB8AC3E}">
        <p14:creationId xmlns:p14="http://schemas.microsoft.com/office/powerpoint/2010/main" val="248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272-E2F3-443E-AC52-842D7AD83A37}"/>
              </a:ext>
            </a:extLst>
          </p:cNvPr>
          <p:cNvSpPr>
            <a:spLocks noGrp="1"/>
          </p:cNvSpPr>
          <p:nvPr>
            <p:ph type="title"/>
          </p:nvPr>
        </p:nvSpPr>
        <p:spPr/>
        <p:txBody>
          <a:bodyPr/>
          <a:lstStyle/>
          <a:p>
            <a:r>
              <a:rPr lang="en-US" dirty="0"/>
              <a:t>Breeding values</a:t>
            </a:r>
          </a:p>
        </p:txBody>
      </p:sp>
      <p:sp>
        <p:nvSpPr>
          <p:cNvPr id="3" name="Content Placeholder 2">
            <a:extLst>
              <a:ext uri="{FF2B5EF4-FFF2-40B4-BE49-F238E27FC236}">
                <a16:creationId xmlns:a16="http://schemas.microsoft.com/office/drawing/2014/main" id="{4FF3086A-43F6-4278-83F6-68B0736F2450}"/>
              </a:ext>
            </a:extLst>
          </p:cNvPr>
          <p:cNvSpPr>
            <a:spLocks noGrp="1"/>
          </p:cNvSpPr>
          <p:nvPr>
            <p:ph idx="1"/>
          </p:nvPr>
        </p:nvSpPr>
        <p:spPr/>
        <p:txBody>
          <a:bodyPr/>
          <a:lstStyle/>
          <a:p>
            <a:r>
              <a:rPr lang="en-US" dirty="0"/>
              <a:t>The value of any trait a breeder is interested in:</a:t>
            </a:r>
          </a:p>
          <a:p>
            <a:pPr lvl="1"/>
            <a:r>
              <a:rPr lang="en-US" dirty="0"/>
              <a:t>Yield</a:t>
            </a:r>
          </a:p>
          <a:p>
            <a:pPr lvl="1"/>
            <a:r>
              <a:rPr lang="en-US" dirty="0"/>
              <a:t>Height</a:t>
            </a:r>
          </a:p>
          <a:p>
            <a:pPr lvl="1"/>
            <a:r>
              <a:rPr lang="en-US" dirty="0"/>
              <a:t>Color</a:t>
            </a:r>
          </a:p>
          <a:p>
            <a:pPr lvl="1"/>
            <a:r>
              <a:rPr lang="en-US" dirty="0"/>
              <a:t>Metabolites</a:t>
            </a:r>
          </a:p>
          <a:p>
            <a:r>
              <a:rPr lang="en-US" dirty="0"/>
              <a:t>Breeding values can never be measured per se because measurement is always confounded with error (but also other reasons)– they must be estimated statistically. </a:t>
            </a:r>
          </a:p>
          <a:p>
            <a:r>
              <a:rPr lang="en-US" dirty="0"/>
              <a:t>Summary: Breeding value = a line’s estimated value for your trait of choice</a:t>
            </a:r>
          </a:p>
        </p:txBody>
      </p:sp>
    </p:spTree>
    <p:extLst>
      <p:ext uri="{BB962C8B-B14F-4D97-AF65-F5344CB8AC3E}">
        <p14:creationId xmlns:p14="http://schemas.microsoft.com/office/powerpoint/2010/main" val="19191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AF-B157-4445-8E08-0D951A9862D8}"/>
              </a:ext>
            </a:extLst>
          </p:cNvPr>
          <p:cNvSpPr>
            <a:spLocks noGrp="1"/>
          </p:cNvSpPr>
          <p:nvPr>
            <p:ph type="title"/>
          </p:nvPr>
        </p:nvSpPr>
        <p:spPr/>
        <p:txBody>
          <a:bodyPr/>
          <a:lstStyle/>
          <a:p>
            <a:r>
              <a:rPr lang="en-US" dirty="0"/>
              <a:t>What happens when a cross is made?</a:t>
            </a:r>
          </a:p>
        </p:txBody>
      </p:sp>
      <p:sp>
        <p:nvSpPr>
          <p:cNvPr id="3" name="Content Placeholder 2">
            <a:extLst>
              <a:ext uri="{FF2B5EF4-FFF2-40B4-BE49-F238E27FC236}">
                <a16:creationId xmlns:a16="http://schemas.microsoft.com/office/drawing/2014/main" id="{B15570C3-A484-4648-9C0A-077C18FD1BAB}"/>
              </a:ext>
            </a:extLst>
          </p:cNvPr>
          <p:cNvSpPr>
            <a:spLocks noGrp="1"/>
          </p:cNvSpPr>
          <p:nvPr>
            <p:ph idx="1"/>
          </p:nvPr>
        </p:nvSpPr>
        <p:spPr>
          <a:xfrm>
            <a:off x="838200" y="1825625"/>
            <a:ext cx="10515600" cy="3373099"/>
          </a:xfrm>
        </p:spPr>
        <p:txBody>
          <a:bodyPr>
            <a:normAutofit/>
          </a:bodyPr>
          <a:lstStyle/>
          <a:p>
            <a:pPr marL="0" indent="0">
              <a:buNone/>
            </a:pPr>
            <a:r>
              <a:rPr lang="en-US" dirty="0"/>
              <a:t>Two parents are crossed: P1 and P2</a:t>
            </a:r>
          </a:p>
          <a:p>
            <a:pPr marL="0" indent="0">
              <a:buNone/>
            </a:pPr>
            <a:endParaRPr lang="en-US" dirty="0"/>
          </a:p>
          <a:p>
            <a:pPr marL="0" indent="0">
              <a:buNone/>
            </a:pPr>
            <a:r>
              <a:rPr lang="en-US" dirty="0"/>
              <a:t>Lets deal primarily with a self pollinated, diploid species today for simplicity</a:t>
            </a:r>
          </a:p>
        </p:txBody>
      </p:sp>
    </p:spTree>
    <p:extLst>
      <p:ext uri="{BB962C8B-B14F-4D97-AF65-F5344CB8AC3E}">
        <p14:creationId xmlns:p14="http://schemas.microsoft.com/office/powerpoint/2010/main" val="33389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Brace 30">
            <a:extLst>
              <a:ext uri="{FF2B5EF4-FFF2-40B4-BE49-F238E27FC236}">
                <a16:creationId xmlns:a16="http://schemas.microsoft.com/office/drawing/2014/main" id="{19E5239D-45C1-4ED3-A0B7-10CAD5C2DE25}"/>
              </a:ext>
            </a:extLst>
          </p:cNvPr>
          <p:cNvSpPr/>
          <p:nvPr/>
        </p:nvSpPr>
        <p:spPr>
          <a:xfrm rot="16200000">
            <a:off x="8688539" y="133744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341C2F5-BC89-47EC-A536-A9B288C8D550}"/>
              </a:ext>
            </a:extLst>
          </p:cNvPr>
          <p:cNvSpPr>
            <a:spLocks noGrp="1"/>
          </p:cNvSpPr>
          <p:nvPr>
            <p:ph type="title"/>
          </p:nvPr>
        </p:nvSpPr>
        <p:spPr>
          <a:xfrm>
            <a:off x="838199" y="365125"/>
            <a:ext cx="6615424" cy="1599029"/>
          </a:xfrm>
        </p:spPr>
        <p:txBody>
          <a:bodyPr/>
          <a:lstStyle/>
          <a:p>
            <a:r>
              <a:rPr lang="en-US" dirty="0"/>
              <a:t>What happens with a cross?</a:t>
            </a:r>
          </a:p>
        </p:txBody>
      </p:sp>
      <p:sp>
        <p:nvSpPr>
          <p:cNvPr id="3" name="Content Placeholder 2">
            <a:extLst>
              <a:ext uri="{FF2B5EF4-FFF2-40B4-BE49-F238E27FC236}">
                <a16:creationId xmlns:a16="http://schemas.microsoft.com/office/drawing/2014/main" id="{51D0988C-35DA-436E-8F40-F99975698C16}"/>
              </a:ext>
            </a:extLst>
          </p:cNvPr>
          <p:cNvSpPr>
            <a:spLocks noGrp="1"/>
          </p:cNvSpPr>
          <p:nvPr>
            <p:ph idx="1"/>
          </p:nvPr>
        </p:nvSpPr>
        <p:spPr>
          <a:xfrm>
            <a:off x="838199" y="1825625"/>
            <a:ext cx="5483860" cy="4351338"/>
          </a:xfrm>
        </p:spPr>
        <p:txBody>
          <a:bodyPr/>
          <a:lstStyle/>
          <a:p>
            <a:r>
              <a:rPr lang="en-US" dirty="0"/>
              <a:t>Recombination of chromosomes. </a:t>
            </a:r>
          </a:p>
          <a:p>
            <a:r>
              <a:rPr lang="en-US" dirty="0"/>
              <a:t>We know this from plant physiology and, more recently, through genomic sequencing. </a:t>
            </a:r>
          </a:p>
          <a:p>
            <a:r>
              <a:rPr lang="en-US" dirty="0"/>
              <a:t>We also know that these chromosomes contain the genetic material and that this sequence underlies the vast majority of heritable variation.</a:t>
            </a:r>
          </a:p>
        </p:txBody>
      </p:sp>
      <p:grpSp>
        <p:nvGrpSpPr>
          <p:cNvPr id="13" name="Group 12">
            <a:extLst>
              <a:ext uri="{FF2B5EF4-FFF2-40B4-BE49-F238E27FC236}">
                <a16:creationId xmlns:a16="http://schemas.microsoft.com/office/drawing/2014/main" id="{5CE3690A-DEB0-4936-BAAE-7FD136383BBE}"/>
              </a:ext>
            </a:extLst>
          </p:cNvPr>
          <p:cNvGrpSpPr/>
          <p:nvPr/>
        </p:nvGrpSpPr>
        <p:grpSpPr>
          <a:xfrm>
            <a:off x="7914643" y="335280"/>
            <a:ext cx="469890" cy="1158757"/>
            <a:chOff x="7762243" y="2042160"/>
            <a:chExt cx="469890" cy="1158757"/>
          </a:xfrm>
        </p:grpSpPr>
        <p:cxnSp>
          <p:nvCxnSpPr>
            <p:cNvPr id="5" name="Straight Connector 4">
              <a:extLst>
                <a:ext uri="{FF2B5EF4-FFF2-40B4-BE49-F238E27FC236}">
                  <a16:creationId xmlns:a16="http://schemas.microsoft.com/office/drawing/2014/main" id="{E352688D-7C71-4A2F-ADB3-C50C29EDECA5}"/>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081B1-85D4-4D75-99A7-7F52A15016FC}"/>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820E4-857A-4D4E-93A0-A5A6B2295D8C}"/>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4" name="Group 13">
            <a:extLst>
              <a:ext uri="{FF2B5EF4-FFF2-40B4-BE49-F238E27FC236}">
                <a16:creationId xmlns:a16="http://schemas.microsoft.com/office/drawing/2014/main" id="{96201C5E-8AAB-4867-AFB0-3CD7FBFDA12C}"/>
              </a:ext>
            </a:extLst>
          </p:cNvPr>
          <p:cNvGrpSpPr/>
          <p:nvPr/>
        </p:nvGrpSpPr>
        <p:grpSpPr>
          <a:xfrm>
            <a:off x="9370062" y="335280"/>
            <a:ext cx="507997" cy="1151354"/>
            <a:chOff x="9855201" y="2049563"/>
            <a:chExt cx="507997" cy="1151354"/>
          </a:xfrm>
        </p:grpSpPr>
        <p:cxnSp>
          <p:nvCxnSpPr>
            <p:cNvPr id="9" name="Straight Connector 8">
              <a:extLst>
                <a:ext uri="{FF2B5EF4-FFF2-40B4-BE49-F238E27FC236}">
                  <a16:creationId xmlns:a16="http://schemas.microsoft.com/office/drawing/2014/main" id="{9B53C5DD-5BEE-4B1C-A2FD-F979578B24A3}"/>
                </a:ext>
              </a:extLst>
            </p:cNvPr>
            <p:cNvCxnSpPr>
              <a:cxnSpLocks/>
            </p:cNvCxnSpPr>
            <p:nvPr/>
          </p:nvCxnSpPr>
          <p:spPr>
            <a:xfrm>
              <a:off x="99974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17C47-A0A7-4E96-9878-34D068F916A6}"/>
                </a:ext>
              </a:extLst>
            </p:cNvPr>
            <p:cNvCxnSpPr>
              <a:cxnSpLocks/>
            </p:cNvCxnSpPr>
            <p:nvPr/>
          </p:nvCxnSpPr>
          <p:spPr>
            <a:xfrm>
              <a:off x="101498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C28F8-8F35-4793-A7BC-54EAC86EC87B}"/>
                </a:ext>
              </a:extLst>
            </p:cNvPr>
            <p:cNvSpPr txBox="1"/>
            <p:nvPr/>
          </p:nvSpPr>
          <p:spPr>
            <a:xfrm>
              <a:off x="9855201" y="2831585"/>
              <a:ext cx="507997" cy="369332"/>
            </a:xfrm>
            <a:prstGeom prst="rect">
              <a:avLst/>
            </a:prstGeom>
            <a:noFill/>
          </p:spPr>
          <p:txBody>
            <a:bodyPr wrap="square" rtlCol="0">
              <a:spAutoFit/>
            </a:bodyPr>
            <a:lstStyle/>
            <a:p>
              <a:r>
                <a:rPr lang="en-US" dirty="0"/>
                <a:t>P2</a:t>
              </a:r>
            </a:p>
          </p:txBody>
        </p:sp>
      </p:grpSp>
      <p:sp>
        <p:nvSpPr>
          <p:cNvPr id="15" name="Multiplication Sign 14">
            <a:extLst>
              <a:ext uri="{FF2B5EF4-FFF2-40B4-BE49-F238E27FC236}">
                <a16:creationId xmlns:a16="http://schemas.microsoft.com/office/drawing/2014/main" id="{E8052F96-8C59-4785-A3B6-C0D17B778AE7}"/>
              </a:ext>
            </a:extLst>
          </p:cNvPr>
          <p:cNvSpPr/>
          <p:nvPr/>
        </p:nvSpPr>
        <p:spPr>
          <a:xfrm>
            <a:off x="8601067" y="386080"/>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F749896-8710-4C7F-9C89-90949C10C6D5}"/>
              </a:ext>
            </a:extLst>
          </p:cNvPr>
          <p:cNvGrpSpPr/>
          <p:nvPr/>
        </p:nvGrpSpPr>
        <p:grpSpPr>
          <a:xfrm>
            <a:off x="8673803" y="1578928"/>
            <a:ext cx="507997" cy="1091209"/>
            <a:chOff x="8632172" y="2310448"/>
            <a:chExt cx="507997" cy="1091209"/>
          </a:xfrm>
        </p:grpSpPr>
        <p:cxnSp>
          <p:nvCxnSpPr>
            <p:cNvPr id="16" name="Straight Connector 15">
              <a:extLst>
                <a:ext uri="{FF2B5EF4-FFF2-40B4-BE49-F238E27FC236}">
                  <a16:creationId xmlns:a16="http://schemas.microsoft.com/office/drawing/2014/main" id="{EB59E53B-50AA-49CC-8690-51EB6125E0D1}"/>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DE41CC-FF49-427D-9E22-30476E4A8CB4}"/>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A16569-25BE-4526-BFE6-11DE9F2B82DB}"/>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20" name="Straight Arrow Connector 19">
            <a:extLst>
              <a:ext uri="{FF2B5EF4-FFF2-40B4-BE49-F238E27FC236}">
                <a16:creationId xmlns:a16="http://schemas.microsoft.com/office/drawing/2014/main" id="{BC9F4EC5-C2B6-4A94-B0CD-E7BCBA7FD2A9}"/>
              </a:ext>
            </a:extLst>
          </p:cNvPr>
          <p:cNvCxnSpPr>
            <a:cxnSpLocks/>
          </p:cNvCxnSpPr>
          <p:nvPr/>
        </p:nvCxnSpPr>
        <p:spPr>
          <a:xfrm flipH="1">
            <a:off x="8845553" y="1052096"/>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9A232BE-9C79-4880-807E-EB63C03B208A}"/>
              </a:ext>
            </a:extLst>
          </p:cNvPr>
          <p:cNvSpPr/>
          <p:nvPr/>
        </p:nvSpPr>
        <p:spPr>
          <a:xfrm>
            <a:off x="8000984" y="262040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32" name="Straight Connector 31">
            <a:extLst>
              <a:ext uri="{FF2B5EF4-FFF2-40B4-BE49-F238E27FC236}">
                <a16:creationId xmlns:a16="http://schemas.microsoft.com/office/drawing/2014/main" id="{41B77A28-55D8-4F93-A28B-4BE17C47A0FE}"/>
              </a:ext>
            </a:extLst>
          </p:cNvPr>
          <p:cNvCxnSpPr>
            <a:cxnSpLocks/>
          </p:cNvCxnSpPr>
          <p:nvPr/>
        </p:nvCxnSpPr>
        <p:spPr>
          <a:xfrm>
            <a:off x="7183120" y="32248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61C8F5-FEC0-4CF4-8B59-2A9A8DF0FEA7}"/>
              </a:ext>
            </a:extLst>
          </p:cNvPr>
          <p:cNvCxnSpPr>
            <a:cxnSpLocks/>
          </p:cNvCxnSpPr>
          <p:nvPr/>
        </p:nvCxnSpPr>
        <p:spPr>
          <a:xfrm>
            <a:off x="7335520" y="32248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DA5FB-2A19-4A98-8217-046C1F112831}"/>
              </a:ext>
            </a:extLst>
          </p:cNvPr>
          <p:cNvCxnSpPr>
            <a:cxnSpLocks/>
          </p:cNvCxnSpPr>
          <p:nvPr/>
        </p:nvCxnSpPr>
        <p:spPr>
          <a:xfrm>
            <a:off x="7335520" y="33772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027B1-CE03-4F15-9BC7-3B0105C66562}"/>
              </a:ext>
            </a:extLst>
          </p:cNvPr>
          <p:cNvCxnSpPr>
            <a:cxnSpLocks/>
          </p:cNvCxnSpPr>
          <p:nvPr/>
        </p:nvCxnSpPr>
        <p:spPr>
          <a:xfrm>
            <a:off x="7183120" y="39370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4D6DA1-4DC7-4E4A-B9EB-E25A4A0EAE1B}"/>
              </a:ext>
            </a:extLst>
          </p:cNvPr>
          <p:cNvCxnSpPr>
            <a:cxnSpLocks/>
          </p:cNvCxnSpPr>
          <p:nvPr/>
        </p:nvCxnSpPr>
        <p:spPr>
          <a:xfrm>
            <a:off x="7335520" y="39492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A27438-FAD0-4649-B891-D2B722754C54}"/>
              </a:ext>
            </a:extLst>
          </p:cNvPr>
          <p:cNvCxnSpPr>
            <a:cxnSpLocks/>
          </p:cNvCxnSpPr>
          <p:nvPr/>
        </p:nvCxnSpPr>
        <p:spPr>
          <a:xfrm>
            <a:off x="768096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68D69B-D359-4659-9C29-22B63400A0A9}"/>
              </a:ext>
            </a:extLst>
          </p:cNvPr>
          <p:cNvCxnSpPr>
            <a:cxnSpLocks/>
          </p:cNvCxnSpPr>
          <p:nvPr/>
        </p:nvCxnSpPr>
        <p:spPr>
          <a:xfrm>
            <a:off x="783336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43452-1300-4E94-8A67-A40E93D0737B}"/>
              </a:ext>
            </a:extLst>
          </p:cNvPr>
          <p:cNvCxnSpPr>
            <a:cxnSpLocks/>
          </p:cNvCxnSpPr>
          <p:nvPr/>
        </p:nvCxnSpPr>
        <p:spPr>
          <a:xfrm>
            <a:off x="7833360" y="3351214"/>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A4CA18-5349-44FD-9863-3DF43079811F}"/>
              </a:ext>
            </a:extLst>
          </p:cNvPr>
          <p:cNvCxnSpPr>
            <a:cxnSpLocks/>
          </p:cNvCxnSpPr>
          <p:nvPr/>
        </p:nvCxnSpPr>
        <p:spPr>
          <a:xfrm>
            <a:off x="7680960" y="35830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097F58-03D2-4B47-A1FA-A9E35530BDF8}"/>
              </a:ext>
            </a:extLst>
          </p:cNvPr>
          <p:cNvCxnSpPr>
            <a:cxnSpLocks/>
          </p:cNvCxnSpPr>
          <p:nvPr/>
        </p:nvCxnSpPr>
        <p:spPr>
          <a:xfrm>
            <a:off x="7833360" y="428752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5660C-0E42-4D45-848F-51EDF74C4AA5}"/>
              </a:ext>
            </a:extLst>
          </p:cNvPr>
          <p:cNvCxnSpPr>
            <a:cxnSpLocks/>
          </p:cNvCxnSpPr>
          <p:nvPr/>
        </p:nvCxnSpPr>
        <p:spPr>
          <a:xfrm>
            <a:off x="8221973"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F95905F-85FE-4788-AF04-7DA97143713C}"/>
              </a:ext>
            </a:extLst>
          </p:cNvPr>
          <p:cNvCxnSpPr>
            <a:cxnSpLocks/>
          </p:cNvCxnSpPr>
          <p:nvPr/>
        </p:nvCxnSpPr>
        <p:spPr>
          <a:xfrm>
            <a:off x="8374373"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35E51B-EFF8-4398-A683-54A3813464D0}"/>
              </a:ext>
            </a:extLst>
          </p:cNvPr>
          <p:cNvCxnSpPr>
            <a:cxnSpLocks/>
          </p:cNvCxnSpPr>
          <p:nvPr/>
        </p:nvCxnSpPr>
        <p:spPr>
          <a:xfrm>
            <a:off x="8374373" y="33512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2BCA23-1965-439D-A5C7-9C35FDA99CFD}"/>
              </a:ext>
            </a:extLst>
          </p:cNvPr>
          <p:cNvCxnSpPr>
            <a:cxnSpLocks/>
          </p:cNvCxnSpPr>
          <p:nvPr/>
        </p:nvCxnSpPr>
        <p:spPr>
          <a:xfrm>
            <a:off x="8221973" y="4074160"/>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BD1271-11D2-40F1-9A06-151381F461D1}"/>
              </a:ext>
            </a:extLst>
          </p:cNvPr>
          <p:cNvCxnSpPr>
            <a:cxnSpLocks/>
          </p:cNvCxnSpPr>
          <p:nvPr/>
        </p:nvCxnSpPr>
        <p:spPr>
          <a:xfrm>
            <a:off x="8374373"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048CC1-02B3-4914-BF29-E4B78A711DEC}"/>
              </a:ext>
            </a:extLst>
          </p:cNvPr>
          <p:cNvCxnSpPr>
            <a:cxnSpLocks/>
          </p:cNvCxnSpPr>
          <p:nvPr/>
        </p:nvCxnSpPr>
        <p:spPr>
          <a:xfrm>
            <a:off x="871474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CFE1E1-26A8-4975-92C1-52C9298A7D97}"/>
              </a:ext>
            </a:extLst>
          </p:cNvPr>
          <p:cNvCxnSpPr>
            <a:cxnSpLocks/>
          </p:cNvCxnSpPr>
          <p:nvPr/>
        </p:nvCxnSpPr>
        <p:spPr>
          <a:xfrm>
            <a:off x="886714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1ACD96-6FCA-4420-9828-173988D58955}"/>
              </a:ext>
            </a:extLst>
          </p:cNvPr>
          <p:cNvCxnSpPr>
            <a:cxnSpLocks/>
          </p:cNvCxnSpPr>
          <p:nvPr/>
        </p:nvCxnSpPr>
        <p:spPr>
          <a:xfrm>
            <a:off x="8867140" y="39073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56DE6-354F-4A3C-8D4C-AF59D5B4022C}"/>
              </a:ext>
            </a:extLst>
          </p:cNvPr>
          <p:cNvCxnSpPr>
            <a:cxnSpLocks/>
          </p:cNvCxnSpPr>
          <p:nvPr/>
        </p:nvCxnSpPr>
        <p:spPr>
          <a:xfrm>
            <a:off x="8714740" y="326136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21C8F8-2BB4-4ADD-A257-4F3727318EE6}"/>
              </a:ext>
            </a:extLst>
          </p:cNvPr>
          <p:cNvCxnSpPr>
            <a:cxnSpLocks/>
          </p:cNvCxnSpPr>
          <p:nvPr/>
        </p:nvCxnSpPr>
        <p:spPr>
          <a:xfrm>
            <a:off x="8867140"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101870-7406-4EE5-8F9F-2B8369446C70}"/>
              </a:ext>
            </a:extLst>
          </p:cNvPr>
          <p:cNvCxnSpPr>
            <a:cxnSpLocks/>
          </p:cNvCxnSpPr>
          <p:nvPr/>
        </p:nvCxnSpPr>
        <p:spPr>
          <a:xfrm>
            <a:off x="9196044" y="32208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480051-E840-43E4-A34E-D552D083A36B}"/>
              </a:ext>
            </a:extLst>
          </p:cNvPr>
          <p:cNvCxnSpPr>
            <a:cxnSpLocks/>
          </p:cNvCxnSpPr>
          <p:nvPr/>
        </p:nvCxnSpPr>
        <p:spPr>
          <a:xfrm>
            <a:off x="9348444" y="32208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2FC3E4-EA41-4A35-8614-D6586E56C806}"/>
              </a:ext>
            </a:extLst>
          </p:cNvPr>
          <p:cNvCxnSpPr>
            <a:cxnSpLocks/>
          </p:cNvCxnSpPr>
          <p:nvPr/>
        </p:nvCxnSpPr>
        <p:spPr>
          <a:xfrm>
            <a:off x="9348444" y="38441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22C8EF-7CC9-4EAC-B928-22B2B6CA9EB0}"/>
              </a:ext>
            </a:extLst>
          </p:cNvPr>
          <p:cNvCxnSpPr>
            <a:cxnSpLocks/>
          </p:cNvCxnSpPr>
          <p:nvPr/>
        </p:nvCxnSpPr>
        <p:spPr>
          <a:xfrm>
            <a:off x="9196044" y="32170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8F1044-474A-4145-BC45-985944A78F4B}"/>
              </a:ext>
            </a:extLst>
          </p:cNvPr>
          <p:cNvCxnSpPr>
            <a:cxnSpLocks/>
          </p:cNvCxnSpPr>
          <p:nvPr/>
        </p:nvCxnSpPr>
        <p:spPr>
          <a:xfrm>
            <a:off x="9348444" y="33883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BAD668-1AFB-4040-AF08-17BF1CF47EA7}"/>
              </a:ext>
            </a:extLst>
          </p:cNvPr>
          <p:cNvCxnSpPr>
            <a:cxnSpLocks/>
          </p:cNvCxnSpPr>
          <p:nvPr/>
        </p:nvCxnSpPr>
        <p:spPr>
          <a:xfrm>
            <a:off x="973198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E40E3A-710A-440F-AE90-EAA6F7D2C2FC}"/>
              </a:ext>
            </a:extLst>
          </p:cNvPr>
          <p:cNvCxnSpPr>
            <a:cxnSpLocks/>
          </p:cNvCxnSpPr>
          <p:nvPr/>
        </p:nvCxnSpPr>
        <p:spPr>
          <a:xfrm>
            <a:off x="988438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B2B504-B10A-4444-A436-5FB95B93BF6F}"/>
              </a:ext>
            </a:extLst>
          </p:cNvPr>
          <p:cNvCxnSpPr>
            <a:cxnSpLocks/>
          </p:cNvCxnSpPr>
          <p:nvPr/>
        </p:nvCxnSpPr>
        <p:spPr>
          <a:xfrm>
            <a:off x="988438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F86F6-BE6F-4D30-A18D-9D1687A325F0}"/>
              </a:ext>
            </a:extLst>
          </p:cNvPr>
          <p:cNvCxnSpPr>
            <a:cxnSpLocks/>
          </p:cNvCxnSpPr>
          <p:nvPr/>
        </p:nvCxnSpPr>
        <p:spPr>
          <a:xfrm>
            <a:off x="9731983" y="3427016"/>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5D5260-06E1-4244-BE0D-CB1D36097022}"/>
              </a:ext>
            </a:extLst>
          </p:cNvPr>
          <p:cNvCxnSpPr>
            <a:cxnSpLocks/>
          </p:cNvCxnSpPr>
          <p:nvPr/>
        </p:nvCxnSpPr>
        <p:spPr>
          <a:xfrm>
            <a:off x="9884383" y="33772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A337CA-C813-4714-A31E-64D4BFB748BC}"/>
              </a:ext>
            </a:extLst>
          </p:cNvPr>
          <p:cNvCxnSpPr>
            <a:cxnSpLocks/>
          </p:cNvCxnSpPr>
          <p:nvPr/>
        </p:nvCxnSpPr>
        <p:spPr>
          <a:xfrm>
            <a:off x="1029586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86EC92-FADA-460B-9D4E-57BD84610879}"/>
              </a:ext>
            </a:extLst>
          </p:cNvPr>
          <p:cNvCxnSpPr>
            <a:cxnSpLocks/>
          </p:cNvCxnSpPr>
          <p:nvPr/>
        </p:nvCxnSpPr>
        <p:spPr>
          <a:xfrm>
            <a:off x="1044826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2AF77DE-864E-4639-8A2C-31DA8FEA3D8A}"/>
              </a:ext>
            </a:extLst>
          </p:cNvPr>
          <p:cNvCxnSpPr>
            <a:cxnSpLocks/>
          </p:cNvCxnSpPr>
          <p:nvPr/>
        </p:nvCxnSpPr>
        <p:spPr>
          <a:xfrm>
            <a:off x="1044826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73EAF1F-CD36-4AC6-BE96-D57B5136355E}"/>
              </a:ext>
            </a:extLst>
          </p:cNvPr>
          <p:cNvCxnSpPr>
            <a:cxnSpLocks/>
          </p:cNvCxnSpPr>
          <p:nvPr/>
        </p:nvCxnSpPr>
        <p:spPr>
          <a:xfrm>
            <a:off x="10295863" y="34270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A5FE62-C7E8-4C84-AB1F-F40B01AFD0C1}"/>
              </a:ext>
            </a:extLst>
          </p:cNvPr>
          <p:cNvCxnSpPr>
            <a:cxnSpLocks/>
          </p:cNvCxnSpPr>
          <p:nvPr/>
        </p:nvCxnSpPr>
        <p:spPr>
          <a:xfrm>
            <a:off x="10448263" y="4074160"/>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F700A4-2938-47BA-8E69-E52A3FA0CFFB}"/>
              </a:ext>
            </a:extLst>
          </p:cNvPr>
          <p:cNvCxnSpPr>
            <a:cxnSpLocks/>
          </p:cNvCxnSpPr>
          <p:nvPr/>
        </p:nvCxnSpPr>
        <p:spPr>
          <a:xfrm>
            <a:off x="7245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AC6BF75-0FE7-4B00-99E8-78196F498344}"/>
              </a:ext>
            </a:extLst>
          </p:cNvPr>
          <p:cNvCxnSpPr>
            <a:cxnSpLocks/>
          </p:cNvCxnSpPr>
          <p:nvPr/>
        </p:nvCxnSpPr>
        <p:spPr>
          <a:xfrm>
            <a:off x="77533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0AD22A9-0D30-479F-AE3E-21FAB9E60165}"/>
              </a:ext>
            </a:extLst>
          </p:cNvPr>
          <p:cNvCxnSpPr>
            <a:cxnSpLocks/>
          </p:cNvCxnSpPr>
          <p:nvPr/>
        </p:nvCxnSpPr>
        <p:spPr>
          <a:xfrm>
            <a:off x="8286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122ADC-EFB2-4FF5-A95F-924F3F3FF75A}"/>
              </a:ext>
            </a:extLst>
          </p:cNvPr>
          <p:cNvCxnSpPr>
            <a:cxnSpLocks/>
          </p:cNvCxnSpPr>
          <p:nvPr/>
        </p:nvCxnSpPr>
        <p:spPr>
          <a:xfrm>
            <a:off x="8769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6E2067D-EBB1-48C9-B5A6-CD1B152FB6F9}"/>
              </a:ext>
            </a:extLst>
          </p:cNvPr>
          <p:cNvCxnSpPr>
            <a:cxnSpLocks/>
          </p:cNvCxnSpPr>
          <p:nvPr/>
        </p:nvCxnSpPr>
        <p:spPr>
          <a:xfrm>
            <a:off x="9264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DEEDF9-1E8A-4DBD-88EB-A4E7EA06B0EA}"/>
              </a:ext>
            </a:extLst>
          </p:cNvPr>
          <p:cNvCxnSpPr>
            <a:cxnSpLocks/>
          </p:cNvCxnSpPr>
          <p:nvPr/>
        </p:nvCxnSpPr>
        <p:spPr>
          <a:xfrm>
            <a:off x="9810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A124C0C-8ABD-4BAF-B0EB-A18F2B253626}"/>
              </a:ext>
            </a:extLst>
          </p:cNvPr>
          <p:cNvCxnSpPr>
            <a:cxnSpLocks/>
          </p:cNvCxnSpPr>
          <p:nvPr/>
        </p:nvCxnSpPr>
        <p:spPr>
          <a:xfrm>
            <a:off x="10407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752A7-8E6B-483F-BA30-095D9408B5EB}"/>
              </a:ext>
            </a:extLst>
          </p:cNvPr>
          <p:cNvCxnSpPr>
            <a:cxnSpLocks/>
          </p:cNvCxnSpPr>
          <p:nvPr/>
        </p:nvCxnSpPr>
        <p:spPr>
          <a:xfrm>
            <a:off x="7245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07C4186-B9B1-4597-B603-A92309F46ABA}"/>
              </a:ext>
            </a:extLst>
          </p:cNvPr>
          <p:cNvCxnSpPr>
            <a:cxnSpLocks/>
          </p:cNvCxnSpPr>
          <p:nvPr/>
        </p:nvCxnSpPr>
        <p:spPr>
          <a:xfrm>
            <a:off x="77533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80DFF2E-8AA2-4F08-BFC9-469A1ADF3689}"/>
              </a:ext>
            </a:extLst>
          </p:cNvPr>
          <p:cNvCxnSpPr>
            <a:cxnSpLocks/>
          </p:cNvCxnSpPr>
          <p:nvPr/>
        </p:nvCxnSpPr>
        <p:spPr>
          <a:xfrm>
            <a:off x="8286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B905BD-E72A-4AF6-89CB-8D34A626C320}"/>
              </a:ext>
            </a:extLst>
          </p:cNvPr>
          <p:cNvCxnSpPr>
            <a:cxnSpLocks/>
          </p:cNvCxnSpPr>
          <p:nvPr/>
        </p:nvCxnSpPr>
        <p:spPr>
          <a:xfrm>
            <a:off x="8769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6A241A-DC56-48F1-9882-84A6FAF61A03}"/>
              </a:ext>
            </a:extLst>
          </p:cNvPr>
          <p:cNvCxnSpPr>
            <a:cxnSpLocks/>
          </p:cNvCxnSpPr>
          <p:nvPr/>
        </p:nvCxnSpPr>
        <p:spPr>
          <a:xfrm>
            <a:off x="9264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0E9B5D-3D18-4268-BFEE-D7709AD894C2}"/>
              </a:ext>
            </a:extLst>
          </p:cNvPr>
          <p:cNvCxnSpPr>
            <a:cxnSpLocks/>
          </p:cNvCxnSpPr>
          <p:nvPr/>
        </p:nvCxnSpPr>
        <p:spPr>
          <a:xfrm>
            <a:off x="9810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EBD7E0-14DA-403F-9C13-724BE0C82576}"/>
              </a:ext>
            </a:extLst>
          </p:cNvPr>
          <p:cNvCxnSpPr>
            <a:cxnSpLocks/>
          </p:cNvCxnSpPr>
          <p:nvPr/>
        </p:nvCxnSpPr>
        <p:spPr>
          <a:xfrm>
            <a:off x="10407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CA46237-1A33-47EA-8AF2-0C30FF22CC45}"/>
              </a:ext>
            </a:extLst>
          </p:cNvPr>
          <p:cNvCxnSpPr>
            <a:cxnSpLocks/>
          </p:cNvCxnSpPr>
          <p:nvPr/>
        </p:nvCxnSpPr>
        <p:spPr>
          <a:xfrm>
            <a:off x="7258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B442AE-F4B3-4492-B03A-5631CE1D93D6}"/>
              </a:ext>
            </a:extLst>
          </p:cNvPr>
          <p:cNvCxnSpPr>
            <a:cxnSpLocks/>
          </p:cNvCxnSpPr>
          <p:nvPr/>
        </p:nvCxnSpPr>
        <p:spPr>
          <a:xfrm>
            <a:off x="77660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EFB0ECB-7B57-4A17-A600-4DF083B361AB}"/>
              </a:ext>
            </a:extLst>
          </p:cNvPr>
          <p:cNvCxnSpPr>
            <a:cxnSpLocks/>
          </p:cNvCxnSpPr>
          <p:nvPr/>
        </p:nvCxnSpPr>
        <p:spPr>
          <a:xfrm>
            <a:off x="8299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869EB2-98B4-4465-BFF4-64D8DF58F695}"/>
              </a:ext>
            </a:extLst>
          </p:cNvPr>
          <p:cNvCxnSpPr>
            <a:cxnSpLocks/>
          </p:cNvCxnSpPr>
          <p:nvPr/>
        </p:nvCxnSpPr>
        <p:spPr>
          <a:xfrm>
            <a:off x="8782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D3AFD8-4E29-4F57-906B-93EB062CBC85}"/>
              </a:ext>
            </a:extLst>
          </p:cNvPr>
          <p:cNvCxnSpPr>
            <a:cxnSpLocks/>
          </p:cNvCxnSpPr>
          <p:nvPr/>
        </p:nvCxnSpPr>
        <p:spPr>
          <a:xfrm>
            <a:off x="9277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919857D-741C-452C-BB02-E5E237864444}"/>
              </a:ext>
            </a:extLst>
          </p:cNvPr>
          <p:cNvCxnSpPr>
            <a:cxnSpLocks/>
          </p:cNvCxnSpPr>
          <p:nvPr/>
        </p:nvCxnSpPr>
        <p:spPr>
          <a:xfrm>
            <a:off x="9823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187B307-F802-4990-A1F4-7397710EDDDF}"/>
              </a:ext>
            </a:extLst>
          </p:cNvPr>
          <p:cNvCxnSpPr>
            <a:cxnSpLocks/>
          </p:cNvCxnSpPr>
          <p:nvPr/>
        </p:nvCxnSpPr>
        <p:spPr>
          <a:xfrm>
            <a:off x="10420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7AA963E5-01B5-4277-A99B-774F2F7F2D76}"/>
              </a:ext>
            </a:extLst>
          </p:cNvPr>
          <p:cNvSpPr/>
          <p:nvPr/>
        </p:nvSpPr>
        <p:spPr>
          <a:xfrm>
            <a:off x="7989574" y="4479762"/>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22" name="Straight Connector 121">
            <a:extLst>
              <a:ext uri="{FF2B5EF4-FFF2-40B4-BE49-F238E27FC236}">
                <a16:creationId xmlns:a16="http://schemas.microsoft.com/office/drawing/2014/main" id="{510858D2-D746-4F50-A51B-A415FFA63688}"/>
              </a:ext>
            </a:extLst>
          </p:cNvPr>
          <p:cNvCxnSpPr>
            <a:cxnSpLocks/>
          </p:cNvCxnSpPr>
          <p:nvPr/>
        </p:nvCxnSpPr>
        <p:spPr>
          <a:xfrm>
            <a:off x="72212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5FD841-AF73-4D11-B987-B0B18D6616B7}"/>
              </a:ext>
            </a:extLst>
          </p:cNvPr>
          <p:cNvCxnSpPr>
            <a:cxnSpLocks/>
          </p:cNvCxnSpPr>
          <p:nvPr/>
        </p:nvCxnSpPr>
        <p:spPr>
          <a:xfrm>
            <a:off x="7373620" y="56505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5C22E8F-CBF6-4882-A368-C6071B047A04}"/>
              </a:ext>
            </a:extLst>
          </p:cNvPr>
          <p:cNvCxnSpPr>
            <a:cxnSpLocks/>
          </p:cNvCxnSpPr>
          <p:nvPr/>
        </p:nvCxnSpPr>
        <p:spPr>
          <a:xfrm>
            <a:off x="7373620" y="58029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613A58-5E6C-4650-BAEE-15EA491F9899}"/>
              </a:ext>
            </a:extLst>
          </p:cNvPr>
          <p:cNvCxnSpPr>
            <a:cxnSpLocks/>
          </p:cNvCxnSpPr>
          <p:nvPr/>
        </p:nvCxnSpPr>
        <p:spPr>
          <a:xfrm>
            <a:off x="72212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5DE1B90-0186-4641-A565-CFAC9A291113}"/>
              </a:ext>
            </a:extLst>
          </p:cNvPr>
          <p:cNvCxnSpPr>
            <a:cxnSpLocks/>
          </p:cNvCxnSpPr>
          <p:nvPr/>
        </p:nvCxnSpPr>
        <p:spPr>
          <a:xfrm>
            <a:off x="7373620" y="63749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780AFA2-6DCF-4702-99C2-B16C806E8CA5}"/>
              </a:ext>
            </a:extLst>
          </p:cNvPr>
          <p:cNvCxnSpPr>
            <a:cxnSpLocks/>
          </p:cNvCxnSpPr>
          <p:nvPr/>
        </p:nvCxnSpPr>
        <p:spPr>
          <a:xfrm>
            <a:off x="7719060" y="56465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C4D61E-6CBD-4041-B331-92553611A9AC}"/>
              </a:ext>
            </a:extLst>
          </p:cNvPr>
          <p:cNvCxnSpPr>
            <a:cxnSpLocks/>
          </p:cNvCxnSpPr>
          <p:nvPr/>
        </p:nvCxnSpPr>
        <p:spPr>
          <a:xfrm>
            <a:off x="7719060" y="60087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8CCC708-2636-4178-92BC-FADACA4C8B0E}"/>
              </a:ext>
            </a:extLst>
          </p:cNvPr>
          <p:cNvCxnSpPr>
            <a:cxnSpLocks/>
          </p:cNvCxnSpPr>
          <p:nvPr/>
        </p:nvCxnSpPr>
        <p:spPr>
          <a:xfrm>
            <a:off x="8412473"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F0714C8-4897-488D-8127-5BA582A41F16}"/>
              </a:ext>
            </a:extLst>
          </p:cNvPr>
          <p:cNvCxnSpPr>
            <a:cxnSpLocks/>
          </p:cNvCxnSpPr>
          <p:nvPr/>
        </p:nvCxnSpPr>
        <p:spPr>
          <a:xfrm>
            <a:off x="8412473" y="57769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E0AD31-7A35-4E12-B36D-91B34F31509D}"/>
              </a:ext>
            </a:extLst>
          </p:cNvPr>
          <p:cNvCxnSpPr>
            <a:cxnSpLocks/>
          </p:cNvCxnSpPr>
          <p:nvPr/>
        </p:nvCxnSpPr>
        <p:spPr>
          <a:xfrm>
            <a:off x="8412473"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1F01B2E-B3AB-4C57-AA43-CE5053B426B1}"/>
              </a:ext>
            </a:extLst>
          </p:cNvPr>
          <p:cNvCxnSpPr>
            <a:cxnSpLocks/>
          </p:cNvCxnSpPr>
          <p:nvPr/>
        </p:nvCxnSpPr>
        <p:spPr>
          <a:xfrm>
            <a:off x="8905240"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531FBF-AB44-47C7-9242-E27F685C837E}"/>
              </a:ext>
            </a:extLst>
          </p:cNvPr>
          <p:cNvCxnSpPr>
            <a:cxnSpLocks/>
          </p:cNvCxnSpPr>
          <p:nvPr/>
        </p:nvCxnSpPr>
        <p:spPr>
          <a:xfrm>
            <a:off x="8905240" y="63330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7AE655F-C830-4AAA-B9BC-C28B8ED0FAAC}"/>
              </a:ext>
            </a:extLst>
          </p:cNvPr>
          <p:cNvCxnSpPr>
            <a:cxnSpLocks/>
          </p:cNvCxnSpPr>
          <p:nvPr/>
        </p:nvCxnSpPr>
        <p:spPr>
          <a:xfrm>
            <a:off x="8905240"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E501959-13D3-4D27-AB6C-CB554E600FC1}"/>
              </a:ext>
            </a:extLst>
          </p:cNvPr>
          <p:cNvCxnSpPr>
            <a:cxnSpLocks/>
          </p:cNvCxnSpPr>
          <p:nvPr/>
        </p:nvCxnSpPr>
        <p:spPr>
          <a:xfrm>
            <a:off x="9234144" y="56465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975FDFB-E178-4797-939F-D1D34B2B088D}"/>
              </a:ext>
            </a:extLst>
          </p:cNvPr>
          <p:cNvCxnSpPr>
            <a:cxnSpLocks/>
          </p:cNvCxnSpPr>
          <p:nvPr/>
        </p:nvCxnSpPr>
        <p:spPr>
          <a:xfrm>
            <a:off x="9386544" y="56465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0E9119-A68B-4D9D-955F-EF604068EA54}"/>
              </a:ext>
            </a:extLst>
          </p:cNvPr>
          <p:cNvCxnSpPr>
            <a:cxnSpLocks/>
          </p:cNvCxnSpPr>
          <p:nvPr/>
        </p:nvCxnSpPr>
        <p:spPr>
          <a:xfrm>
            <a:off x="9386544" y="62698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22BA05-E926-4E0A-9375-4A1DCA472F65}"/>
              </a:ext>
            </a:extLst>
          </p:cNvPr>
          <p:cNvCxnSpPr>
            <a:cxnSpLocks/>
          </p:cNvCxnSpPr>
          <p:nvPr/>
        </p:nvCxnSpPr>
        <p:spPr>
          <a:xfrm>
            <a:off x="9234144" y="56427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FE9C78-4C24-4C1A-8D8F-3DA59DF3E2EA}"/>
              </a:ext>
            </a:extLst>
          </p:cNvPr>
          <p:cNvCxnSpPr>
            <a:cxnSpLocks/>
          </p:cNvCxnSpPr>
          <p:nvPr/>
        </p:nvCxnSpPr>
        <p:spPr>
          <a:xfrm>
            <a:off x="9386544" y="58140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E5DC49-5BC7-4BB7-842F-AF237BAB393F}"/>
              </a:ext>
            </a:extLst>
          </p:cNvPr>
          <p:cNvCxnSpPr>
            <a:cxnSpLocks/>
          </p:cNvCxnSpPr>
          <p:nvPr/>
        </p:nvCxnSpPr>
        <p:spPr>
          <a:xfrm>
            <a:off x="9897083"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BDFA69F-A88B-4A67-BEEE-5BB1445D8BD2}"/>
              </a:ext>
            </a:extLst>
          </p:cNvPr>
          <p:cNvCxnSpPr>
            <a:cxnSpLocks/>
          </p:cNvCxnSpPr>
          <p:nvPr/>
        </p:nvCxnSpPr>
        <p:spPr>
          <a:xfrm>
            <a:off x="9897083"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BF780-80E0-422E-B505-BE6A45F68041}"/>
              </a:ext>
            </a:extLst>
          </p:cNvPr>
          <p:cNvCxnSpPr>
            <a:cxnSpLocks/>
          </p:cNvCxnSpPr>
          <p:nvPr/>
        </p:nvCxnSpPr>
        <p:spPr>
          <a:xfrm>
            <a:off x="103371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1ED945D-0542-4839-9873-B9BDF1857DA0}"/>
              </a:ext>
            </a:extLst>
          </p:cNvPr>
          <p:cNvCxnSpPr>
            <a:cxnSpLocks/>
          </p:cNvCxnSpPr>
          <p:nvPr/>
        </p:nvCxnSpPr>
        <p:spPr>
          <a:xfrm>
            <a:off x="10333963" y="58527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FF07C55-48A5-421A-BFC0-06168585A8A7}"/>
              </a:ext>
            </a:extLst>
          </p:cNvPr>
          <p:cNvCxnSpPr>
            <a:cxnSpLocks/>
          </p:cNvCxnSpPr>
          <p:nvPr/>
        </p:nvCxnSpPr>
        <p:spPr>
          <a:xfrm>
            <a:off x="104895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79302EF-32A1-45F9-9C84-92166302DA13}"/>
              </a:ext>
            </a:extLst>
          </p:cNvPr>
          <p:cNvCxnSpPr>
            <a:cxnSpLocks/>
          </p:cNvCxnSpPr>
          <p:nvPr/>
        </p:nvCxnSpPr>
        <p:spPr>
          <a:xfrm>
            <a:off x="10489538" y="5843191"/>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75232C-58F3-45F8-918F-A57CAD032DAF}"/>
              </a:ext>
            </a:extLst>
          </p:cNvPr>
          <p:cNvCxnSpPr>
            <a:cxnSpLocks/>
          </p:cNvCxnSpPr>
          <p:nvPr/>
        </p:nvCxnSpPr>
        <p:spPr>
          <a:xfrm>
            <a:off x="9766908"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916F3F5-B3CC-475A-A83B-673DDD5C6F3D}"/>
              </a:ext>
            </a:extLst>
          </p:cNvPr>
          <p:cNvCxnSpPr>
            <a:cxnSpLocks/>
          </p:cNvCxnSpPr>
          <p:nvPr/>
        </p:nvCxnSpPr>
        <p:spPr>
          <a:xfrm>
            <a:off x="9766908"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570BE-24AE-46C7-ACF2-E30023EE63BC}"/>
              </a:ext>
            </a:extLst>
          </p:cNvPr>
          <p:cNvCxnSpPr>
            <a:cxnSpLocks/>
          </p:cNvCxnSpPr>
          <p:nvPr/>
        </p:nvCxnSpPr>
        <p:spPr>
          <a:xfrm>
            <a:off x="9386544" y="565292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5590C7F-A94C-4344-A984-124C67A309CA}"/>
              </a:ext>
            </a:extLst>
          </p:cNvPr>
          <p:cNvCxnSpPr>
            <a:cxnSpLocks/>
          </p:cNvCxnSpPr>
          <p:nvPr/>
        </p:nvCxnSpPr>
        <p:spPr>
          <a:xfrm>
            <a:off x="9386544" y="564912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466FB-CEA6-47BE-9034-4C76ABD3E371}"/>
              </a:ext>
            </a:extLst>
          </p:cNvPr>
          <p:cNvCxnSpPr>
            <a:cxnSpLocks/>
          </p:cNvCxnSpPr>
          <p:nvPr/>
        </p:nvCxnSpPr>
        <p:spPr>
          <a:xfrm>
            <a:off x="8762365"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6EA2CCA-E5FC-4E97-A0FB-D3C77A658E23}"/>
              </a:ext>
            </a:extLst>
          </p:cNvPr>
          <p:cNvCxnSpPr>
            <a:cxnSpLocks/>
          </p:cNvCxnSpPr>
          <p:nvPr/>
        </p:nvCxnSpPr>
        <p:spPr>
          <a:xfrm>
            <a:off x="8762365" y="633622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921E78-D5CF-4EA5-9A03-2A7813755A0C}"/>
              </a:ext>
            </a:extLst>
          </p:cNvPr>
          <p:cNvCxnSpPr>
            <a:cxnSpLocks/>
          </p:cNvCxnSpPr>
          <p:nvPr/>
        </p:nvCxnSpPr>
        <p:spPr>
          <a:xfrm>
            <a:off x="8762365" y="581723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513617-4FF4-4103-ACB9-0EDC7C9DAC82}"/>
              </a:ext>
            </a:extLst>
          </p:cNvPr>
          <p:cNvCxnSpPr>
            <a:cxnSpLocks/>
          </p:cNvCxnSpPr>
          <p:nvPr/>
        </p:nvCxnSpPr>
        <p:spPr>
          <a:xfrm>
            <a:off x="8282298"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D6B437-5E73-46B3-87EE-FCBA7864E79A}"/>
              </a:ext>
            </a:extLst>
          </p:cNvPr>
          <p:cNvCxnSpPr>
            <a:cxnSpLocks/>
          </p:cNvCxnSpPr>
          <p:nvPr/>
        </p:nvCxnSpPr>
        <p:spPr>
          <a:xfrm>
            <a:off x="8282298" y="578008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2CC6558-30E8-4D29-A66C-C2D34D33ED6B}"/>
              </a:ext>
            </a:extLst>
          </p:cNvPr>
          <p:cNvCxnSpPr>
            <a:cxnSpLocks/>
          </p:cNvCxnSpPr>
          <p:nvPr/>
        </p:nvCxnSpPr>
        <p:spPr>
          <a:xfrm>
            <a:off x="7865110" y="564975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69FC5A3-0071-4A15-928A-0CDB6C46B64F}"/>
              </a:ext>
            </a:extLst>
          </p:cNvPr>
          <p:cNvCxnSpPr>
            <a:cxnSpLocks/>
          </p:cNvCxnSpPr>
          <p:nvPr/>
        </p:nvCxnSpPr>
        <p:spPr>
          <a:xfrm>
            <a:off x="7865110" y="601194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7E6923-2C8B-4F42-9012-FBCBD62E1687}"/>
              </a:ext>
            </a:extLst>
          </p:cNvPr>
          <p:cNvCxnSpPr>
            <a:cxnSpLocks/>
          </p:cNvCxnSpPr>
          <p:nvPr/>
        </p:nvCxnSpPr>
        <p:spPr>
          <a:xfrm>
            <a:off x="73736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A338096-6790-4A61-89E4-8BB189B0A2A4}"/>
              </a:ext>
            </a:extLst>
          </p:cNvPr>
          <p:cNvCxnSpPr>
            <a:cxnSpLocks/>
          </p:cNvCxnSpPr>
          <p:nvPr/>
        </p:nvCxnSpPr>
        <p:spPr>
          <a:xfrm>
            <a:off x="73736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120" name="Picture 119">
            <a:extLst>
              <a:ext uri="{FF2B5EF4-FFF2-40B4-BE49-F238E27FC236}">
                <a16:creationId xmlns:a16="http://schemas.microsoft.com/office/drawing/2014/main" id="{C69C7F82-25C2-4E92-9FBC-467C294F12A2}"/>
              </a:ext>
            </a:extLst>
          </p:cNvPr>
          <p:cNvPicPr>
            <a:picLocks noChangeAspect="1"/>
          </p:cNvPicPr>
          <p:nvPr/>
        </p:nvPicPr>
        <p:blipFill>
          <a:blip r:embed="rId3"/>
          <a:stretch>
            <a:fillRect/>
          </a:stretch>
        </p:blipFill>
        <p:spPr>
          <a:xfrm>
            <a:off x="436755" y="1886687"/>
            <a:ext cx="2920105" cy="4804044"/>
          </a:xfrm>
          <a:prstGeom prst="rect">
            <a:avLst/>
          </a:prstGeom>
        </p:spPr>
      </p:pic>
      <p:pic>
        <p:nvPicPr>
          <p:cNvPr id="122" name="Picture 121">
            <a:extLst>
              <a:ext uri="{FF2B5EF4-FFF2-40B4-BE49-F238E27FC236}">
                <a16:creationId xmlns:a16="http://schemas.microsoft.com/office/drawing/2014/main" id="{B9736C0D-CA45-4665-93AB-A6EAE39CBFDE}"/>
              </a:ext>
            </a:extLst>
          </p:cNvPr>
          <p:cNvPicPr>
            <a:picLocks noChangeAspect="1"/>
          </p:cNvPicPr>
          <p:nvPr/>
        </p:nvPicPr>
        <p:blipFill>
          <a:blip r:embed="rId4"/>
          <a:stretch>
            <a:fillRect/>
          </a:stretch>
        </p:blipFill>
        <p:spPr>
          <a:xfrm>
            <a:off x="3613338" y="2006544"/>
            <a:ext cx="6080214" cy="4241004"/>
          </a:xfrm>
          <a:prstGeom prst="rect">
            <a:avLst/>
          </a:prstGeom>
        </p:spPr>
      </p:pic>
    </p:spTree>
    <p:extLst>
      <p:ext uri="{BB962C8B-B14F-4D97-AF65-F5344CB8AC3E}">
        <p14:creationId xmlns:p14="http://schemas.microsoft.com/office/powerpoint/2010/main" val="19858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19110</TotalTime>
  <Words>1948</Words>
  <Application>Microsoft Office PowerPoint</Application>
  <PresentationFormat>Widescreen</PresentationFormat>
  <Paragraphs>250</Paragraphs>
  <Slides>37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Abadi</vt:lpstr>
      <vt:lpstr>Arial</vt:lpstr>
      <vt:lpstr>Calibri</vt:lpstr>
      <vt:lpstr>Calibri Light</vt:lpstr>
      <vt:lpstr>Cambria Math</vt:lpstr>
      <vt:lpstr>Wingdings</vt:lpstr>
      <vt:lpstr>Office Theme</vt:lpstr>
      <vt:lpstr>Additive models and genomic prediction</vt:lpstr>
      <vt:lpstr>About me</vt:lpstr>
      <vt:lpstr>Outline</vt:lpstr>
      <vt:lpstr>Outline </vt:lpstr>
      <vt:lpstr>What is a plant breeders job?</vt:lpstr>
      <vt:lpstr>Breeding values</vt:lpstr>
      <vt:lpstr>What happens when a cross is made?</vt:lpstr>
      <vt:lpstr>What happens with a cross?</vt:lpstr>
      <vt:lpstr>When a cross is made what sorts of trait distributions do we get?</vt:lpstr>
      <vt:lpstr>When a cross is made what sorts of trait distributions do we get?</vt:lpstr>
      <vt:lpstr>When a cross is made what sorts of trait distributions do we get?</vt:lpstr>
      <vt:lpstr>PowerPoint Presentation</vt:lpstr>
      <vt:lpstr>How can we integrate these observed trait distributions, and the known physiology to estimate the phenotypes of lines?</vt:lpstr>
      <vt:lpstr>This is where the additive model comes in – </vt:lpstr>
      <vt:lpstr>PowerPoint Presentation</vt:lpstr>
      <vt:lpstr>PowerPoint Presentation</vt:lpstr>
      <vt:lpstr>Now we have a numeric vector that tells us which allele (P1 or P2) is present at each SNP. What’s Next?</vt:lpstr>
      <vt:lpstr>The additive genetic model:</vt:lpstr>
      <vt:lpstr>A quick aside </vt:lpstr>
      <vt:lpstr>Let’s jump to R</vt:lpstr>
      <vt:lpstr>We’ve seen we can make models based on the physiology and the sequence information and these models mimic the phenotypic distribution we see.</vt:lpstr>
      <vt:lpstr>What is regression? </vt:lpstr>
      <vt:lpstr>How do we do that?</vt:lpstr>
      <vt:lpstr>How does this help us find marker effects?</vt:lpstr>
      <vt:lpstr>N &lt; P problem</vt:lpstr>
      <vt:lpstr>Can’t we just subset down to N&gt;P markers?</vt:lpstr>
      <vt:lpstr>We can Regularize! </vt:lpstr>
      <vt:lpstr>The difference is in the number of Df and sensitivity</vt:lpstr>
      <vt:lpstr>Formulas</vt:lpstr>
      <vt:lpstr>Lets do a little simulation in R</vt:lpstr>
      <vt:lpstr>A few caveats </vt:lpstr>
      <vt:lpstr>We have (hopefully) seen:</vt:lpstr>
      <vt:lpstr>Genomic prediction in R with real data</vt:lpstr>
      <vt:lpstr>Break time</vt:lpstr>
      <vt:lpstr>Association analysis</vt:lpstr>
      <vt:lpstr>PowerPoint Presentation</vt:lpstr>
      <vt:lpstr>Time series analysis options and a few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models and genomic prediction</dc:title>
  <dc:creator>Travis Edward Rooney</dc:creator>
  <cp:lastModifiedBy>Travis Edward Rooney</cp:lastModifiedBy>
  <cp:revision>92</cp:revision>
  <dcterms:created xsi:type="dcterms:W3CDTF">2021-08-12T13:47:23Z</dcterms:created>
  <dcterms:modified xsi:type="dcterms:W3CDTF">2021-08-26T20:38:27Z</dcterms:modified>
</cp:coreProperties>
</file>