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13" autoAdjust="0"/>
    <p:restoredTop sz="94660"/>
  </p:normalViewPr>
  <p:slideViewPr>
    <p:cSldViewPr snapToGrid="0">
      <p:cViewPr>
        <p:scale>
          <a:sx n="100" d="100"/>
          <a:sy n="100" d="100"/>
        </p:scale>
        <p:origin x="4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30/03/22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30/03/22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Rita Ilenia </a:t>
            </a:r>
            <a:r>
              <a:rPr lang="it-IT" dirty="0" err="1">
                <a:solidFill>
                  <a:srgbClr val="FFFFFF"/>
                </a:solidFill>
              </a:rPr>
              <a:t>Sertini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1000004431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30/03/2022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C723FEE-6397-364F-B542-8AC41B87E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649" y="4966797"/>
            <a:ext cx="3967617" cy="167230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17112F4-5FE9-3B46-8399-A4261A30C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127" y="1618069"/>
            <a:ext cx="3849825" cy="51331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7CAFA21-2573-714C-81EC-EA7CDB21E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8" y="303443"/>
            <a:ext cx="7536625" cy="873037"/>
          </a:xfrm>
          <a:prstGeom prst="rect">
            <a:avLst/>
          </a:prstGeom>
        </p:spPr>
      </p:pic>
      <p:sp>
        <p:nvSpPr>
          <p:cNvPr id="23" name="Doppia parentesi graffa 22">
            <a:extLst>
              <a:ext uri="{FF2B5EF4-FFF2-40B4-BE49-F238E27FC236}">
                <a16:creationId xmlns:a16="http://schemas.microsoft.com/office/drawing/2014/main" id="{83F2C8B2-3A9E-3C4B-B915-F0409AC53A20}"/>
              </a:ext>
            </a:extLst>
          </p:cNvPr>
          <p:cNvSpPr/>
          <p:nvPr/>
        </p:nvSpPr>
        <p:spPr>
          <a:xfrm>
            <a:off x="4318148" y="358815"/>
            <a:ext cx="7852419" cy="81766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204C560-2F84-5C47-B5AF-627FDF7826D4}"/>
              </a:ext>
            </a:extLst>
          </p:cNvPr>
          <p:cNvSpPr txBox="1"/>
          <p:nvPr/>
        </p:nvSpPr>
        <p:spPr>
          <a:xfrm>
            <a:off x="3538575" y="555295"/>
            <a:ext cx="101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140 </a:t>
            </a:r>
            <a:r>
              <a:rPr lang="it-IT" dirty="0" err="1"/>
              <a:t>px</a:t>
            </a:r>
            <a:endParaRPr lang="it-IT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0F6C47A-FE17-9944-ABD1-66B35E35204D}"/>
              </a:ext>
            </a:extLst>
          </p:cNvPr>
          <p:cNvCxnSpPr/>
          <p:nvPr/>
        </p:nvCxnSpPr>
        <p:spPr>
          <a:xfrm flipH="1">
            <a:off x="5399590" y="1176480"/>
            <a:ext cx="69448" cy="3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8F1DCED-2BD8-9842-BD51-4190388E8C59}"/>
              </a:ext>
            </a:extLst>
          </p:cNvPr>
          <p:cNvSpPr txBox="1"/>
          <p:nvPr/>
        </p:nvSpPr>
        <p:spPr>
          <a:xfrm>
            <a:off x="4951352" y="1494958"/>
            <a:ext cx="1640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Bordo da 4px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E6E1649-7E4C-0D47-8B7F-0336CBB239EC}"/>
              </a:ext>
            </a:extLst>
          </p:cNvPr>
          <p:cNvCxnSpPr/>
          <p:nvPr/>
        </p:nvCxnSpPr>
        <p:spPr>
          <a:xfrm flipH="1">
            <a:off x="7604567" y="1099595"/>
            <a:ext cx="75236" cy="51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8F8BD78-DBB9-F24A-9B1B-D2988823E1A3}"/>
              </a:ext>
            </a:extLst>
          </p:cNvPr>
          <p:cNvCxnSpPr/>
          <p:nvPr/>
        </p:nvCxnSpPr>
        <p:spPr>
          <a:xfrm>
            <a:off x="7286275" y="434051"/>
            <a:ext cx="0" cy="118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B30FAA0B-DCE3-0144-9B33-32709D76B410}"/>
              </a:ext>
            </a:extLst>
          </p:cNvPr>
          <p:cNvSpPr txBox="1"/>
          <p:nvPr/>
        </p:nvSpPr>
        <p:spPr>
          <a:xfrm>
            <a:off x="6528477" y="1604409"/>
            <a:ext cx="1744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Padding</a:t>
            </a:r>
            <a:r>
              <a:rPr lang="it-IT" sz="1000" dirty="0"/>
              <a:t> top e bottom di 7px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685800"/>
            <a:ext cx="7535052" cy="5641551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/>
              <a:t>Il mio progetto si basa su un sito online di un negozio di abbigliamento.</a:t>
            </a:r>
          </a:p>
          <a:p>
            <a:pPr marL="457200" lvl="1" indent="0">
              <a:buNone/>
            </a:pPr>
            <a:r>
              <a:rPr lang="it-IT" sz="2000" dirty="0"/>
              <a:t>È composto da 4 parti principali:</a:t>
            </a:r>
          </a:p>
          <a:p>
            <a:pPr lvl="1">
              <a:buFontTx/>
              <a:buChar char="-"/>
            </a:pPr>
            <a:r>
              <a:rPr lang="it-IT" sz="2000" dirty="0"/>
              <a:t>un menù di navigazione, disposto, in posizione fissata, orizzontalmente in alto, contenente 5 link ad altre sezioni del sito (le pagine a cui fanno riferimento i link non esistono).</a:t>
            </a:r>
          </a:p>
          <a:p>
            <a:pPr lvl="1">
              <a:buFontTx/>
              <a:buChar char="-"/>
            </a:pPr>
            <a:r>
              <a:rPr lang="it-IT" sz="2000" dirty="0"/>
              <a:t>Un’intestazione con il nome del sito e un’immagine di sfondo.</a:t>
            </a:r>
          </a:p>
          <a:p>
            <a:pPr lvl="1">
              <a:buFontTx/>
              <a:buChar char="-"/>
            </a:pPr>
            <a:r>
              <a:rPr lang="it-IT" sz="2000" dirty="0" err="1"/>
              <a:t>Footer</a:t>
            </a:r>
            <a:r>
              <a:rPr lang="it-IT" sz="2000" dirty="0"/>
              <a:t> alla fine della pagina, nel quale sono presenti telefono, luogo ed email dello shop.</a:t>
            </a:r>
          </a:p>
          <a:p>
            <a:pPr lvl="1">
              <a:buFontTx/>
              <a:buChar char="-"/>
            </a:pPr>
            <a:r>
              <a:rPr lang="it-IT" sz="2000" dirty="0"/>
              <a:t>una sezione di contenuti, che rappresenta il corpo principale della pagina, nella quale vengono mostrati i best seller del mese. Tale sezione è costruita da 5 </a:t>
            </a:r>
            <a:r>
              <a:rPr lang="it-IT" sz="2000" dirty="0" err="1"/>
              <a:t>flex-items</a:t>
            </a:r>
            <a:r>
              <a:rPr lang="it-IT" sz="2000" dirty="0"/>
              <a:t> posizionati centralmente e verticalmente. </a:t>
            </a:r>
          </a:p>
          <a:p>
            <a:pPr lvl="1">
              <a:buFontTx/>
              <a:buChar char="-"/>
            </a:pPr>
            <a:endParaRPr lang="it-IT" sz="2000" dirty="0"/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D94E2FC-A5CC-6F4A-BCA4-D3153E36C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33" y="230850"/>
            <a:ext cx="2681782" cy="6396300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8A53DA-E7AD-2D42-9336-94A16D870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10138"/>
            <a:ext cx="6108700" cy="25908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D504C19-1092-F248-90D1-DCE578DD7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2964501"/>
            <a:ext cx="4441258" cy="117664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5F332F2-6543-D342-B0BE-A847FD777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044" y="2796274"/>
            <a:ext cx="2883030" cy="3866389"/>
          </a:xfrm>
          <a:prstGeom prst="rect">
            <a:avLst/>
          </a:prstGeom>
        </p:spPr>
      </p:pic>
      <p:sp>
        <p:nvSpPr>
          <p:cNvPr id="13" name="Doppia parentesi graffa 12">
            <a:extLst>
              <a:ext uri="{FF2B5EF4-FFF2-40B4-BE49-F238E27FC236}">
                <a16:creationId xmlns:a16="http://schemas.microsoft.com/office/drawing/2014/main" id="{72AD32D0-978B-4A43-BDCB-5DA944163CB4}"/>
              </a:ext>
            </a:extLst>
          </p:cNvPr>
          <p:cNvSpPr/>
          <p:nvPr/>
        </p:nvSpPr>
        <p:spPr>
          <a:xfrm>
            <a:off x="3900973" y="79420"/>
            <a:ext cx="6929323" cy="252151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D8F6D88-4468-5942-B34D-55AF97C1B5B1}"/>
              </a:ext>
            </a:extLst>
          </p:cNvPr>
          <p:cNvSpPr txBox="1"/>
          <p:nvPr/>
        </p:nvSpPr>
        <p:spPr>
          <a:xfrm>
            <a:off x="10907949" y="1037617"/>
            <a:ext cx="940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420PX</a:t>
            </a:r>
          </a:p>
          <a:p>
            <a:r>
              <a:rPr lang="it-IT" sz="1000" dirty="0"/>
              <a:t>e</a:t>
            </a:r>
          </a:p>
          <a:p>
            <a:r>
              <a:rPr lang="it-IT" sz="1000" dirty="0" err="1"/>
              <a:t>margin</a:t>
            </a:r>
            <a:r>
              <a:rPr lang="it-IT" sz="1000" dirty="0"/>
              <a:t>-top=0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4334447-401C-BA4A-8495-CB4BA135E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7" y="511388"/>
            <a:ext cx="7759366" cy="83193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E132483-867B-5A46-9443-1D45EB88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3" y="2476389"/>
            <a:ext cx="3979481" cy="116561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6FA3C8E-271A-F84C-BCCB-6DF0414A4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68" y="2005642"/>
            <a:ext cx="3356602" cy="4587355"/>
          </a:xfrm>
          <a:prstGeom prst="rect">
            <a:avLst/>
          </a:prstGeom>
        </p:spPr>
      </p:pic>
      <p:sp>
        <p:nvSpPr>
          <p:cNvPr id="17" name="Doppia parentesi graffa 16">
            <a:extLst>
              <a:ext uri="{FF2B5EF4-FFF2-40B4-BE49-F238E27FC236}">
                <a16:creationId xmlns:a16="http://schemas.microsoft.com/office/drawing/2014/main" id="{590A5DAB-3ADC-AF46-BBAD-04D988F47939}"/>
              </a:ext>
            </a:extLst>
          </p:cNvPr>
          <p:cNvSpPr/>
          <p:nvPr/>
        </p:nvSpPr>
        <p:spPr>
          <a:xfrm>
            <a:off x="4274485" y="586855"/>
            <a:ext cx="7759366" cy="66413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A0CD7BC-2314-C045-9779-A64CA6027EBE}"/>
              </a:ext>
            </a:extLst>
          </p:cNvPr>
          <p:cNvSpPr txBox="1"/>
          <p:nvPr/>
        </p:nvSpPr>
        <p:spPr>
          <a:xfrm>
            <a:off x="3586555" y="743159"/>
            <a:ext cx="79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90 </a:t>
            </a:r>
            <a:r>
              <a:rPr lang="it-IT" dirty="0" err="1"/>
              <a:t>px</a:t>
            </a:r>
            <a:endParaRPr lang="it-IT" dirty="0"/>
          </a:p>
        </p:txBody>
      </p:sp>
      <p:sp>
        <p:nvSpPr>
          <p:cNvPr id="22" name="Doppia parentesi graffa 21">
            <a:extLst>
              <a:ext uri="{FF2B5EF4-FFF2-40B4-BE49-F238E27FC236}">
                <a16:creationId xmlns:a16="http://schemas.microsoft.com/office/drawing/2014/main" id="{1A1BF0DF-234A-374B-8F30-E66A610F490C}"/>
              </a:ext>
            </a:extLst>
          </p:cNvPr>
          <p:cNvSpPr/>
          <p:nvPr/>
        </p:nvSpPr>
        <p:spPr>
          <a:xfrm rot="5400000">
            <a:off x="4573458" y="550060"/>
            <a:ext cx="1079680" cy="79587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77A8775-8E2A-9946-AE66-776EE657C9D1}"/>
              </a:ext>
            </a:extLst>
          </p:cNvPr>
          <p:cNvSpPr txBox="1"/>
          <p:nvPr/>
        </p:nvSpPr>
        <p:spPr>
          <a:xfrm>
            <a:off x="4715358" y="1487840"/>
            <a:ext cx="9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   PADDING </a:t>
            </a:r>
          </a:p>
          <a:p>
            <a:r>
              <a:rPr lang="it-IT" sz="1000" dirty="0"/>
              <a:t>20px per lato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3AE8E417-A484-4048-AD31-2CB45858423E}"/>
              </a:ext>
            </a:extLst>
          </p:cNvPr>
          <p:cNvCxnSpPr/>
          <p:nvPr/>
        </p:nvCxnSpPr>
        <p:spPr>
          <a:xfrm flipV="1">
            <a:off x="7142625" y="319145"/>
            <a:ext cx="309966" cy="36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0C5E5E6-6CC9-EC44-ABC6-35EBBC61EB4C}"/>
              </a:ext>
            </a:extLst>
          </p:cNvPr>
          <p:cNvSpPr txBox="1"/>
          <p:nvPr/>
        </p:nvSpPr>
        <p:spPr>
          <a:xfrm>
            <a:off x="7414919" y="169045"/>
            <a:ext cx="1356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Space-</a:t>
            </a:r>
            <a:r>
              <a:rPr lang="it-IT" sz="1000" dirty="0" err="1"/>
              <a:t>around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E915EDD9-F2D0-EA46-A600-FB28D4F24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5" y="778890"/>
            <a:ext cx="2581745" cy="5300219"/>
          </a:xfrm>
          <a:prstGeom prst="rect">
            <a:avLst/>
          </a:prstGeom>
        </p:spPr>
      </p:pic>
      <p:sp>
        <p:nvSpPr>
          <p:cNvPr id="27" name="Doppia parentesi graffa 26">
            <a:extLst>
              <a:ext uri="{FF2B5EF4-FFF2-40B4-BE49-F238E27FC236}">
                <a16:creationId xmlns:a16="http://schemas.microsoft.com/office/drawing/2014/main" id="{2E14066B-7764-8743-A7B0-8400FCDBD124}"/>
              </a:ext>
            </a:extLst>
          </p:cNvPr>
          <p:cNvSpPr/>
          <p:nvPr/>
        </p:nvSpPr>
        <p:spPr>
          <a:xfrm>
            <a:off x="3596640" y="883227"/>
            <a:ext cx="3850511" cy="509561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9B3E0F0-6659-B845-A30F-5C3414E9463D}"/>
              </a:ext>
            </a:extLst>
          </p:cNvPr>
          <p:cNvSpPr txBox="1"/>
          <p:nvPr/>
        </p:nvSpPr>
        <p:spPr>
          <a:xfrm>
            <a:off x="7569777" y="3304309"/>
            <a:ext cx="93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3000px</a:t>
            </a:r>
          </a:p>
        </p:txBody>
      </p:sp>
      <p:cxnSp>
        <p:nvCxnSpPr>
          <p:cNvPr id="30" name="Connettore 4 29">
            <a:extLst>
              <a:ext uri="{FF2B5EF4-FFF2-40B4-BE49-F238E27FC236}">
                <a16:creationId xmlns:a16="http://schemas.microsoft.com/office/drawing/2014/main" id="{68254E9B-CC92-7A49-885B-35E019EE8AB1}"/>
              </a:ext>
            </a:extLst>
          </p:cNvPr>
          <p:cNvCxnSpPr/>
          <p:nvPr/>
        </p:nvCxnSpPr>
        <p:spPr>
          <a:xfrm rot="16200000" flipH="1">
            <a:off x="5206401" y="6105873"/>
            <a:ext cx="367766" cy="171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F5D88AA-7C98-414F-A490-E3D1DC00B5E1}"/>
              </a:ext>
            </a:extLst>
          </p:cNvPr>
          <p:cNvSpPr txBox="1"/>
          <p:nvPr/>
        </p:nvSpPr>
        <p:spPr>
          <a:xfrm>
            <a:off x="5306706" y="6345444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margin</a:t>
            </a:r>
            <a:r>
              <a:rPr lang="it-IT" sz="1000" dirty="0"/>
              <a:t> top e bottom 30px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8A60B86A-1DF6-8E4F-A334-6B5B33A5C418}"/>
              </a:ext>
            </a:extLst>
          </p:cNvPr>
          <p:cNvSpPr txBox="1"/>
          <p:nvPr/>
        </p:nvSpPr>
        <p:spPr>
          <a:xfrm>
            <a:off x="4149851" y="6596761"/>
            <a:ext cx="1470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margin</a:t>
            </a:r>
            <a:r>
              <a:rPr lang="it-IT" sz="1000" dirty="0"/>
              <a:t> </a:t>
            </a:r>
            <a:r>
              <a:rPr lang="it-IT" sz="1000" dirty="0" err="1"/>
              <a:t>left</a:t>
            </a:r>
            <a:r>
              <a:rPr lang="it-IT" sz="1000" dirty="0"/>
              <a:t> e right 100px</a:t>
            </a:r>
          </a:p>
        </p:txBody>
      </p:sp>
      <p:cxnSp>
        <p:nvCxnSpPr>
          <p:cNvPr id="33" name="Connettore 4 32">
            <a:extLst>
              <a:ext uri="{FF2B5EF4-FFF2-40B4-BE49-F238E27FC236}">
                <a16:creationId xmlns:a16="http://schemas.microsoft.com/office/drawing/2014/main" id="{64543557-F36D-C04C-980D-3526282A7B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45796" y="6151997"/>
            <a:ext cx="715203" cy="1641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87A59310-86CB-6744-BB3D-A0C155A74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016" y="723378"/>
            <a:ext cx="2055963" cy="2834295"/>
          </a:xfrm>
          <a:prstGeom prst="rect">
            <a:avLst/>
          </a:prstGeom>
        </p:spPr>
      </p:pic>
      <p:sp>
        <p:nvSpPr>
          <p:cNvPr id="39" name="Doppia parentesi graffa 38">
            <a:extLst>
              <a:ext uri="{FF2B5EF4-FFF2-40B4-BE49-F238E27FC236}">
                <a16:creationId xmlns:a16="http://schemas.microsoft.com/office/drawing/2014/main" id="{84D66775-8CF2-7B44-BA59-70630ACB27CC}"/>
              </a:ext>
            </a:extLst>
          </p:cNvPr>
          <p:cNvSpPr/>
          <p:nvPr/>
        </p:nvSpPr>
        <p:spPr>
          <a:xfrm>
            <a:off x="9008532" y="932213"/>
            <a:ext cx="2716746" cy="241662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CA967A1-BE74-3646-B96A-07975912693A}"/>
              </a:ext>
            </a:extLst>
          </p:cNvPr>
          <p:cNvSpPr txBox="1"/>
          <p:nvPr/>
        </p:nvSpPr>
        <p:spPr>
          <a:xfrm>
            <a:off x="11464605" y="2140525"/>
            <a:ext cx="840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Height:20%</a:t>
            </a:r>
          </a:p>
        </p:txBody>
      </p:sp>
      <p:sp>
        <p:nvSpPr>
          <p:cNvPr id="41" name="Doppia parentesi graffa 40">
            <a:extLst>
              <a:ext uri="{FF2B5EF4-FFF2-40B4-BE49-F238E27FC236}">
                <a16:creationId xmlns:a16="http://schemas.microsoft.com/office/drawing/2014/main" id="{8633658D-C104-2347-A333-F2AD87D77D00}"/>
              </a:ext>
            </a:extLst>
          </p:cNvPr>
          <p:cNvSpPr/>
          <p:nvPr/>
        </p:nvSpPr>
        <p:spPr>
          <a:xfrm rot="16200000">
            <a:off x="8823318" y="1541854"/>
            <a:ext cx="3012913" cy="125066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FA2930E-B9DD-6848-ABD1-FC812672F3D5}"/>
              </a:ext>
            </a:extLst>
          </p:cNvPr>
          <p:cNvSpPr txBox="1"/>
          <p:nvPr/>
        </p:nvSpPr>
        <p:spPr>
          <a:xfrm>
            <a:off x="9919558" y="3683783"/>
            <a:ext cx="894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Weight:35%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FA6E3B7C-96C1-4C42-8E71-5B3BF2612565}"/>
              </a:ext>
            </a:extLst>
          </p:cNvPr>
          <p:cNvCxnSpPr/>
          <p:nvPr/>
        </p:nvCxnSpPr>
        <p:spPr>
          <a:xfrm flipH="1">
            <a:off x="9351129" y="3429000"/>
            <a:ext cx="247545" cy="40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65FBF70-C034-584D-85E2-6BA10AEC7595}"/>
              </a:ext>
            </a:extLst>
          </p:cNvPr>
          <p:cNvSpPr txBox="1"/>
          <p:nvPr/>
        </p:nvSpPr>
        <p:spPr>
          <a:xfrm>
            <a:off x="8768781" y="3806893"/>
            <a:ext cx="859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Margin:40px</a:t>
            </a:r>
          </a:p>
        </p:txBody>
      </p:sp>
      <p:cxnSp>
        <p:nvCxnSpPr>
          <p:cNvPr id="48" name="Connettore 4 47">
            <a:extLst>
              <a:ext uri="{FF2B5EF4-FFF2-40B4-BE49-F238E27FC236}">
                <a16:creationId xmlns:a16="http://schemas.microsoft.com/office/drawing/2014/main" id="{D96EDB0F-7907-C64E-B545-61A62A908201}"/>
              </a:ext>
            </a:extLst>
          </p:cNvPr>
          <p:cNvCxnSpPr/>
          <p:nvPr/>
        </p:nvCxnSpPr>
        <p:spPr>
          <a:xfrm rot="5400000" flipH="1" flipV="1">
            <a:off x="5687724" y="551152"/>
            <a:ext cx="394277" cy="2698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0A1CB4A-74CF-EF4A-8604-9A0515C532BF}"/>
              </a:ext>
            </a:extLst>
          </p:cNvPr>
          <p:cNvSpPr txBox="1"/>
          <p:nvPr/>
        </p:nvSpPr>
        <p:spPr>
          <a:xfrm>
            <a:off x="5476009" y="298919"/>
            <a:ext cx="1239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Top scrittura = 0</a:t>
            </a: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174B223-7208-9041-A919-23C5E06A1C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" b="-6134"/>
          <a:stretch/>
        </p:blipFill>
        <p:spPr>
          <a:xfrm>
            <a:off x="4173780" y="4535684"/>
            <a:ext cx="3844439" cy="240918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F8E8643-850C-4D40-8578-2EF8B8201F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0"/>
          <a:stretch/>
        </p:blipFill>
        <p:spPr>
          <a:xfrm>
            <a:off x="4146032" y="2066517"/>
            <a:ext cx="3858276" cy="204734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8F21F56-28D9-C44A-81DA-FCF054A01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780" y="700329"/>
            <a:ext cx="3844440" cy="864999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372ECCE-FBEB-B44B-A163-0FB6BE817ED4}"/>
              </a:ext>
            </a:extLst>
          </p:cNvPr>
          <p:cNvCxnSpPr/>
          <p:nvPr/>
        </p:nvCxnSpPr>
        <p:spPr>
          <a:xfrm>
            <a:off x="3684181" y="845288"/>
            <a:ext cx="1031359" cy="9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3A2405-5269-EA4A-983F-3467DC281CFC}"/>
              </a:ext>
            </a:extLst>
          </p:cNvPr>
          <p:cNvSpPr txBox="1"/>
          <p:nvPr/>
        </p:nvSpPr>
        <p:spPr>
          <a:xfrm>
            <a:off x="2503967" y="677644"/>
            <a:ext cx="161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margin</a:t>
            </a:r>
            <a:r>
              <a:rPr lang="it-IT" sz="1000" dirty="0"/>
              <a:t>-top: 0.8cm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DF385B2-E004-E643-80F6-3DE47C0FC80A}"/>
              </a:ext>
            </a:extLst>
          </p:cNvPr>
          <p:cNvCxnSpPr>
            <a:cxnSpLocks/>
          </p:cNvCxnSpPr>
          <p:nvPr/>
        </p:nvCxnSpPr>
        <p:spPr>
          <a:xfrm>
            <a:off x="3684181" y="2338164"/>
            <a:ext cx="1662438" cy="5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2227B7E-822B-2946-8060-F775CE362E95}"/>
              </a:ext>
            </a:extLst>
          </p:cNvPr>
          <p:cNvSpPr txBox="1"/>
          <p:nvPr/>
        </p:nvSpPr>
        <p:spPr>
          <a:xfrm>
            <a:off x="2638226" y="2215053"/>
            <a:ext cx="161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margin</a:t>
            </a:r>
            <a:r>
              <a:rPr lang="it-IT" sz="1000" dirty="0"/>
              <a:t>-top: 1cm</a:t>
            </a:r>
          </a:p>
        </p:txBody>
      </p:sp>
      <p:sp>
        <p:nvSpPr>
          <p:cNvPr id="17" name="Doppia parentesi graffa 16">
            <a:extLst>
              <a:ext uri="{FF2B5EF4-FFF2-40B4-BE49-F238E27FC236}">
                <a16:creationId xmlns:a16="http://schemas.microsoft.com/office/drawing/2014/main" id="{44E959C0-5BFC-E149-8226-172F4D2074F9}"/>
              </a:ext>
            </a:extLst>
          </p:cNvPr>
          <p:cNvSpPr/>
          <p:nvPr/>
        </p:nvSpPr>
        <p:spPr>
          <a:xfrm rot="5400000">
            <a:off x="5058579" y="2628364"/>
            <a:ext cx="1705601" cy="135932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CA2C23E-04D6-5148-9BF7-0E3D08FD756A}"/>
              </a:ext>
            </a:extLst>
          </p:cNvPr>
          <p:cNvSpPr txBox="1"/>
          <p:nvPr/>
        </p:nvSpPr>
        <p:spPr>
          <a:xfrm>
            <a:off x="5435821" y="4160827"/>
            <a:ext cx="951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Weight:50%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A59A9C0-342D-FB4F-A57C-C4F689AFB6BF}"/>
              </a:ext>
            </a:extLst>
          </p:cNvPr>
          <p:cNvCxnSpPr>
            <a:cxnSpLocks/>
          </p:cNvCxnSpPr>
          <p:nvPr/>
        </p:nvCxnSpPr>
        <p:spPr>
          <a:xfrm flipH="1">
            <a:off x="6791792" y="6306207"/>
            <a:ext cx="1953907" cy="21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CC11160-7010-E542-96C5-2E2D6FA55FFC}"/>
              </a:ext>
            </a:extLst>
          </p:cNvPr>
          <p:cNvCxnSpPr>
            <a:cxnSpLocks/>
          </p:cNvCxnSpPr>
          <p:nvPr/>
        </p:nvCxnSpPr>
        <p:spPr>
          <a:xfrm flipH="1">
            <a:off x="7142273" y="4967665"/>
            <a:ext cx="1544527" cy="21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CFDF933C-C6AC-594A-9A55-8E0FA6A0BF2C}"/>
              </a:ext>
            </a:extLst>
          </p:cNvPr>
          <p:cNvCxnSpPr>
            <a:cxnSpLocks/>
          </p:cNvCxnSpPr>
          <p:nvPr/>
        </p:nvCxnSpPr>
        <p:spPr>
          <a:xfrm>
            <a:off x="3446300" y="4674476"/>
            <a:ext cx="2118928" cy="7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EDC307F-34A4-0240-BBCD-D27CE53CA694}"/>
              </a:ext>
            </a:extLst>
          </p:cNvPr>
          <p:cNvCxnSpPr>
            <a:cxnSpLocks/>
          </p:cNvCxnSpPr>
          <p:nvPr/>
        </p:nvCxnSpPr>
        <p:spPr>
          <a:xfrm>
            <a:off x="3836581" y="5489835"/>
            <a:ext cx="1137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C0907AA-BAD6-6E4B-A100-68D21E19349C}"/>
              </a:ext>
            </a:extLst>
          </p:cNvPr>
          <p:cNvSpPr txBox="1"/>
          <p:nvPr/>
        </p:nvSpPr>
        <p:spPr>
          <a:xfrm>
            <a:off x="2307434" y="4499384"/>
            <a:ext cx="2098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Margin-top:20px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471E446-6D6D-DA46-9667-95F36B93317E}"/>
              </a:ext>
            </a:extLst>
          </p:cNvPr>
          <p:cNvSpPr txBox="1"/>
          <p:nvPr/>
        </p:nvSpPr>
        <p:spPr>
          <a:xfrm>
            <a:off x="8486675" y="6059986"/>
            <a:ext cx="2098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Margin-bottom:10px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8008DE8-81F5-B44C-9DF9-AA8FB4F121DE}"/>
              </a:ext>
            </a:extLst>
          </p:cNvPr>
          <p:cNvSpPr txBox="1"/>
          <p:nvPr/>
        </p:nvSpPr>
        <p:spPr>
          <a:xfrm>
            <a:off x="2617444" y="5364762"/>
            <a:ext cx="2098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Margin-left:40px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AA678F0-B29D-C645-A032-6815BA4EE495}"/>
              </a:ext>
            </a:extLst>
          </p:cNvPr>
          <p:cNvSpPr txBox="1"/>
          <p:nvPr/>
        </p:nvSpPr>
        <p:spPr>
          <a:xfrm>
            <a:off x="8355418" y="4721444"/>
            <a:ext cx="2098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Margin-right:40px</a:t>
            </a:r>
          </a:p>
        </p:txBody>
      </p:sp>
    </p:spTree>
    <p:extLst>
      <p:ext uri="{BB962C8B-B14F-4D97-AF65-F5344CB8AC3E}">
        <p14:creationId xmlns:p14="http://schemas.microsoft.com/office/powerpoint/2010/main" val="2561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52B0744-4324-8240-A16D-699D9085B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2" y="585216"/>
            <a:ext cx="5281016" cy="519379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60AF779-0B32-C140-9394-6140A5D36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70" y="292608"/>
            <a:ext cx="6537678" cy="577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1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CB712C9-112C-174C-9334-906011F09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496"/>
            <a:ext cx="4464069" cy="54589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CFFDFF8-52B2-E74E-93A7-1D8B71CF8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53" y="288036"/>
            <a:ext cx="3710971" cy="596188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9C9ED09-CCFA-1946-96AF-5876E7E40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10" y="1123950"/>
            <a:ext cx="39878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5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213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Presentazione standard di PowerPoint</vt:lpstr>
      <vt:lpstr>Presentazione standard di PowerPoint</vt:lpstr>
      <vt:lpstr>Presentazione standard di PowerPoint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RITA ILENIA SERTINI</cp:lastModifiedBy>
  <cp:revision>4</cp:revision>
  <dcterms:created xsi:type="dcterms:W3CDTF">2021-03-24T16:57:46Z</dcterms:created>
  <dcterms:modified xsi:type="dcterms:W3CDTF">2022-03-30T17:14:33Z</dcterms:modified>
</cp:coreProperties>
</file>