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7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B0240-C307-4E3D-809B-168EBA0FE32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7E1CE03-5213-4651-A8A0-1F24609BF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Exploratory Data Analysis (EDA): </a:t>
          </a:r>
          <a:r>
            <a:rPr lang="en-US"/>
            <a:t>Investigated feature distributions and correlations with the target variable.</a:t>
          </a:r>
        </a:p>
      </dgm:t>
    </dgm:pt>
    <dgm:pt modelId="{59306FFD-8B6A-43E4-9C68-692881F5F87D}" type="parTrans" cxnId="{E13AA04F-7E70-43F8-AE98-9F5FAC2808EE}">
      <dgm:prSet/>
      <dgm:spPr/>
      <dgm:t>
        <a:bodyPr/>
        <a:lstStyle/>
        <a:p>
          <a:endParaRPr lang="en-US"/>
        </a:p>
      </dgm:t>
    </dgm:pt>
    <dgm:pt modelId="{6D65315E-7241-4F7E-8F11-C5B366A416A2}" type="sibTrans" cxnId="{E13AA04F-7E70-43F8-AE98-9F5FAC2808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2AD9E0-A4B6-464A-862C-0251D56358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Feature Correlation: </a:t>
          </a:r>
          <a:r>
            <a:rPr lang="en-US"/>
            <a:t>Analyzed the correlation of features with Alzheimer’s Diagnosis to understand relationships.</a:t>
          </a:r>
        </a:p>
      </dgm:t>
    </dgm:pt>
    <dgm:pt modelId="{4A11AECE-AC30-4B8F-B0D7-171BD19E8E6B}" type="parTrans" cxnId="{B1392082-2859-495B-A89A-CD105E9EB4A7}">
      <dgm:prSet/>
      <dgm:spPr/>
      <dgm:t>
        <a:bodyPr/>
        <a:lstStyle/>
        <a:p>
          <a:endParaRPr lang="en-US"/>
        </a:p>
      </dgm:t>
    </dgm:pt>
    <dgm:pt modelId="{8000D57D-5B97-4EEC-83E7-F0D7EE6311B0}" type="sibTrans" cxnId="{B1392082-2859-495B-A89A-CD105E9EB4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F39EFB-31CD-4074-A18C-316F2FC77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Splitting: </a:t>
          </a:r>
          <a:r>
            <a:rPr lang="en-US"/>
            <a:t>Split the dataset into training and test sets (80%/20%) using stratified sampling.</a:t>
          </a:r>
        </a:p>
      </dgm:t>
    </dgm:pt>
    <dgm:pt modelId="{F2388686-8F80-4A4E-B595-E9B7C5AFDAA4}" type="parTrans" cxnId="{582BDBE2-3C8E-4443-8DE3-D334D73DA950}">
      <dgm:prSet/>
      <dgm:spPr/>
      <dgm:t>
        <a:bodyPr/>
        <a:lstStyle/>
        <a:p>
          <a:endParaRPr lang="en-US"/>
        </a:p>
      </dgm:t>
    </dgm:pt>
    <dgm:pt modelId="{957AF8FC-C781-438F-B5B6-129B841A621A}" type="sibTrans" cxnId="{582BDBE2-3C8E-4443-8DE3-D334D73DA9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8D15FA-8782-4E9A-A3F4-7E7F3E233A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Modeling: </a:t>
          </a:r>
          <a:r>
            <a:rPr lang="en-US"/>
            <a:t>Used AdaBoostClassifier and CatBoostClassifier, with hyperparameter tuning through GridSearchCV</a:t>
          </a:r>
        </a:p>
      </dgm:t>
    </dgm:pt>
    <dgm:pt modelId="{3066DE77-73C1-44E0-8668-B5C388EBDA14}" type="parTrans" cxnId="{F748E984-EA6D-4A26-B640-C27B2850FC20}">
      <dgm:prSet/>
      <dgm:spPr/>
      <dgm:t>
        <a:bodyPr/>
        <a:lstStyle/>
        <a:p>
          <a:endParaRPr lang="en-US"/>
        </a:p>
      </dgm:t>
    </dgm:pt>
    <dgm:pt modelId="{3F22D288-059A-4D75-8606-CD5592BDF4D0}" type="sibTrans" cxnId="{F748E984-EA6D-4A26-B640-C27B2850FC20}">
      <dgm:prSet/>
      <dgm:spPr/>
      <dgm:t>
        <a:bodyPr/>
        <a:lstStyle/>
        <a:p>
          <a:endParaRPr lang="en-US"/>
        </a:p>
      </dgm:t>
    </dgm:pt>
    <dgm:pt modelId="{95820735-5AE9-4759-8204-8F1E4597D91E}" type="pres">
      <dgm:prSet presAssocID="{F19B0240-C307-4E3D-809B-168EBA0FE329}" presName="root" presStyleCnt="0">
        <dgm:presLayoutVars>
          <dgm:dir/>
          <dgm:resizeHandles val="exact"/>
        </dgm:presLayoutVars>
      </dgm:prSet>
      <dgm:spPr/>
    </dgm:pt>
    <dgm:pt modelId="{38C4ABFF-38B7-44C7-98E2-594D870FE1AF}" type="pres">
      <dgm:prSet presAssocID="{F19B0240-C307-4E3D-809B-168EBA0FE329}" presName="container" presStyleCnt="0">
        <dgm:presLayoutVars>
          <dgm:dir/>
          <dgm:resizeHandles val="exact"/>
        </dgm:presLayoutVars>
      </dgm:prSet>
      <dgm:spPr/>
    </dgm:pt>
    <dgm:pt modelId="{E4FFEE16-D82F-44DB-BFCB-337B21830511}" type="pres">
      <dgm:prSet presAssocID="{47E1CE03-5213-4651-A8A0-1F24609BFB87}" presName="compNode" presStyleCnt="0"/>
      <dgm:spPr/>
    </dgm:pt>
    <dgm:pt modelId="{50F3C462-851A-45D7-A628-E11A4763D674}" type="pres">
      <dgm:prSet presAssocID="{47E1CE03-5213-4651-A8A0-1F24609BFB87}" presName="iconBgRect" presStyleLbl="bgShp" presStyleIdx="0" presStyleCnt="4"/>
      <dgm:spPr/>
    </dgm:pt>
    <dgm:pt modelId="{F6E0C276-6AE2-4DB5-BB5B-A12E2B8B8157}" type="pres">
      <dgm:prSet presAssocID="{47E1CE03-5213-4651-A8A0-1F24609BFB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79ED55F1-1202-4874-A3E1-2B28278EC930}" type="pres">
      <dgm:prSet presAssocID="{47E1CE03-5213-4651-A8A0-1F24609BFB87}" presName="spaceRect" presStyleCnt="0"/>
      <dgm:spPr/>
    </dgm:pt>
    <dgm:pt modelId="{88926926-1AE5-4C65-B646-8771329EAC56}" type="pres">
      <dgm:prSet presAssocID="{47E1CE03-5213-4651-A8A0-1F24609BFB87}" presName="textRect" presStyleLbl="revTx" presStyleIdx="0" presStyleCnt="4">
        <dgm:presLayoutVars>
          <dgm:chMax val="1"/>
          <dgm:chPref val="1"/>
        </dgm:presLayoutVars>
      </dgm:prSet>
      <dgm:spPr/>
    </dgm:pt>
    <dgm:pt modelId="{D7003143-890F-4AEB-A521-409CE632A41A}" type="pres">
      <dgm:prSet presAssocID="{6D65315E-7241-4F7E-8F11-C5B366A416A2}" presName="sibTrans" presStyleLbl="sibTrans2D1" presStyleIdx="0" presStyleCnt="0"/>
      <dgm:spPr/>
    </dgm:pt>
    <dgm:pt modelId="{7DC9726B-7095-4326-8193-5C95B295B6AE}" type="pres">
      <dgm:prSet presAssocID="{732AD9E0-A4B6-464A-862C-0251D5635802}" presName="compNode" presStyleCnt="0"/>
      <dgm:spPr/>
    </dgm:pt>
    <dgm:pt modelId="{786CDB43-6C93-49A8-B8B7-BE1595228E8D}" type="pres">
      <dgm:prSet presAssocID="{732AD9E0-A4B6-464A-862C-0251D5635802}" presName="iconBgRect" presStyleLbl="bgShp" presStyleIdx="1" presStyleCnt="4"/>
      <dgm:spPr/>
    </dgm:pt>
    <dgm:pt modelId="{04627488-9B3D-4659-8971-7EE35EAB58A5}" type="pres">
      <dgm:prSet presAssocID="{732AD9E0-A4B6-464A-862C-0251D563580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DF9DD833-0108-4737-985F-C25B6D2A980C}" type="pres">
      <dgm:prSet presAssocID="{732AD9E0-A4B6-464A-862C-0251D5635802}" presName="spaceRect" presStyleCnt="0"/>
      <dgm:spPr/>
    </dgm:pt>
    <dgm:pt modelId="{EA9C978A-BC8D-45D6-B486-E9E464D856F5}" type="pres">
      <dgm:prSet presAssocID="{732AD9E0-A4B6-464A-862C-0251D5635802}" presName="textRect" presStyleLbl="revTx" presStyleIdx="1" presStyleCnt="4">
        <dgm:presLayoutVars>
          <dgm:chMax val="1"/>
          <dgm:chPref val="1"/>
        </dgm:presLayoutVars>
      </dgm:prSet>
      <dgm:spPr/>
    </dgm:pt>
    <dgm:pt modelId="{580AC761-18F3-4839-AAF5-5B8548A1C1E0}" type="pres">
      <dgm:prSet presAssocID="{8000D57D-5B97-4EEC-83E7-F0D7EE6311B0}" presName="sibTrans" presStyleLbl="sibTrans2D1" presStyleIdx="0" presStyleCnt="0"/>
      <dgm:spPr/>
    </dgm:pt>
    <dgm:pt modelId="{558C7C5B-686C-4D15-92D7-7100E0FFC4BD}" type="pres">
      <dgm:prSet presAssocID="{C2F39EFB-31CD-4074-A18C-316F2FC7783D}" presName="compNode" presStyleCnt="0"/>
      <dgm:spPr/>
    </dgm:pt>
    <dgm:pt modelId="{DEB66378-068B-4AA9-BB9A-BFF3F5A954B0}" type="pres">
      <dgm:prSet presAssocID="{C2F39EFB-31CD-4074-A18C-316F2FC7783D}" presName="iconBgRect" presStyleLbl="bgShp" presStyleIdx="2" presStyleCnt="4"/>
      <dgm:spPr/>
    </dgm:pt>
    <dgm:pt modelId="{C166CE3C-45B5-41BB-8EE2-DA3D2B9BD3D5}" type="pres">
      <dgm:prSet presAssocID="{C2F39EFB-31CD-4074-A18C-316F2FC778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F692902-3CCA-4099-8BB6-8441C9FF0447}" type="pres">
      <dgm:prSet presAssocID="{C2F39EFB-31CD-4074-A18C-316F2FC7783D}" presName="spaceRect" presStyleCnt="0"/>
      <dgm:spPr/>
    </dgm:pt>
    <dgm:pt modelId="{01767911-DEEC-4F52-9ED1-3E2249112603}" type="pres">
      <dgm:prSet presAssocID="{C2F39EFB-31CD-4074-A18C-316F2FC7783D}" presName="textRect" presStyleLbl="revTx" presStyleIdx="2" presStyleCnt="4">
        <dgm:presLayoutVars>
          <dgm:chMax val="1"/>
          <dgm:chPref val="1"/>
        </dgm:presLayoutVars>
      </dgm:prSet>
      <dgm:spPr/>
    </dgm:pt>
    <dgm:pt modelId="{474C41A2-B5C8-4FF1-A95B-A526F95E20D2}" type="pres">
      <dgm:prSet presAssocID="{957AF8FC-C781-438F-B5B6-129B841A621A}" presName="sibTrans" presStyleLbl="sibTrans2D1" presStyleIdx="0" presStyleCnt="0"/>
      <dgm:spPr/>
    </dgm:pt>
    <dgm:pt modelId="{B7A90A7C-F86E-496F-A1DB-3E98177B6893}" type="pres">
      <dgm:prSet presAssocID="{AB8D15FA-8782-4E9A-A3F4-7E7F3E233AF7}" presName="compNode" presStyleCnt="0"/>
      <dgm:spPr/>
    </dgm:pt>
    <dgm:pt modelId="{103EE375-EB9B-4080-8ADD-AA4A4B488AEE}" type="pres">
      <dgm:prSet presAssocID="{AB8D15FA-8782-4E9A-A3F4-7E7F3E233AF7}" presName="iconBgRect" presStyleLbl="bgShp" presStyleIdx="3" presStyleCnt="4"/>
      <dgm:spPr/>
    </dgm:pt>
    <dgm:pt modelId="{FCB588A3-9C33-48F4-8906-B86F50D633EB}" type="pres">
      <dgm:prSet presAssocID="{AB8D15FA-8782-4E9A-A3F4-7E7F3E233A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62AACE9-C596-4798-BFF7-64F4F586A572}" type="pres">
      <dgm:prSet presAssocID="{AB8D15FA-8782-4E9A-A3F4-7E7F3E233AF7}" presName="spaceRect" presStyleCnt="0"/>
      <dgm:spPr/>
    </dgm:pt>
    <dgm:pt modelId="{3CA79801-F2A0-4317-9242-023258CF5EC6}" type="pres">
      <dgm:prSet presAssocID="{AB8D15FA-8782-4E9A-A3F4-7E7F3E233AF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5A14C00-D15F-41C3-B419-E4AF7B456DCC}" type="presOf" srcId="{47E1CE03-5213-4651-A8A0-1F24609BFB87}" destId="{88926926-1AE5-4C65-B646-8771329EAC56}" srcOrd="0" destOrd="0" presId="urn:microsoft.com/office/officeart/2018/2/layout/IconCircleList"/>
    <dgm:cxn modelId="{920AE81A-71F7-48EC-92DC-F9440A46B27F}" type="presOf" srcId="{8000D57D-5B97-4EEC-83E7-F0D7EE6311B0}" destId="{580AC761-18F3-4839-AAF5-5B8548A1C1E0}" srcOrd="0" destOrd="0" presId="urn:microsoft.com/office/officeart/2018/2/layout/IconCircleList"/>
    <dgm:cxn modelId="{75A7B32C-72D0-4C4B-AFB8-E64F09BA9E84}" type="presOf" srcId="{732AD9E0-A4B6-464A-862C-0251D5635802}" destId="{EA9C978A-BC8D-45D6-B486-E9E464D856F5}" srcOrd="0" destOrd="0" presId="urn:microsoft.com/office/officeart/2018/2/layout/IconCircleList"/>
    <dgm:cxn modelId="{E13AA04F-7E70-43F8-AE98-9F5FAC2808EE}" srcId="{F19B0240-C307-4E3D-809B-168EBA0FE329}" destId="{47E1CE03-5213-4651-A8A0-1F24609BFB87}" srcOrd="0" destOrd="0" parTransId="{59306FFD-8B6A-43E4-9C68-692881F5F87D}" sibTransId="{6D65315E-7241-4F7E-8F11-C5B366A416A2}"/>
    <dgm:cxn modelId="{60740356-A7AF-426E-9D32-071BB608AE99}" type="presOf" srcId="{957AF8FC-C781-438F-B5B6-129B841A621A}" destId="{474C41A2-B5C8-4FF1-A95B-A526F95E20D2}" srcOrd="0" destOrd="0" presId="urn:microsoft.com/office/officeart/2018/2/layout/IconCircleList"/>
    <dgm:cxn modelId="{B1392082-2859-495B-A89A-CD105E9EB4A7}" srcId="{F19B0240-C307-4E3D-809B-168EBA0FE329}" destId="{732AD9E0-A4B6-464A-862C-0251D5635802}" srcOrd="1" destOrd="0" parTransId="{4A11AECE-AC30-4B8F-B0D7-171BD19E8E6B}" sibTransId="{8000D57D-5B97-4EEC-83E7-F0D7EE6311B0}"/>
    <dgm:cxn modelId="{F748E984-EA6D-4A26-B640-C27B2850FC20}" srcId="{F19B0240-C307-4E3D-809B-168EBA0FE329}" destId="{AB8D15FA-8782-4E9A-A3F4-7E7F3E233AF7}" srcOrd="3" destOrd="0" parTransId="{3066DE77-73C1-44E0-8668-B5C388EBDA14}" sibTransId="{3F22D288-059A-4D75-8606-CD5592BDF4D0}"/>
    <dgm:cxn modelId="{9A12E9A2-9F53-4F6F-A7BA-7718A5200D6C}" type="presOf" srcId="{F19B0240-C307-4E3D-809B-168EBA0FE329}" destId="{95820735-5AE9-4759-8204-8F1E4597D91E}" srcOrd="0" destOrd="0" presId="urn:microsoft.com/office/officeart/2018/2/layout/IconCircleList"/>
    <dgm:cxn modelId="{2B790BB4-1400-4BFF-9A58-EEB0D3DE5932}" type="presOf" srcId="{AB8D15FA-8782-4E9A-A3F4-7E7F3E233AF7}" destId="{3CA79801-F2A0-4317-9242-023258CF5EC6}" srcOrd="0" destOrd="0" presId="urn:microsoft.com/office/officeart/2018/2/layout/IconCircleList"/>
    <dgm:cxn modelId="{582BDBE2-3C8E-4443-8DE3-D334D73DA950}" srcId="{F19B0240-C307-4E3D-809B-168EBA0FE329}" destId="{C2F39EFB-31CD-4074-A18C-316F2FC7783D}" srcOrd="2" destOrd="0" parTransId="{F2388686-8F80-4A4E-B595-E9B7C5AFDAA4}" sibTransId="{957AF8FC-C781-438F-B5B6-129B841A621A}"/>
    <dgm:cxn modelId="{524000E5-A466-438F-9AFF-593F378DE03B}" type="presOf" srcId="{6D65315E-7241-4F7E-8F11-C5B366A416A2}" destId="{D7003143-890F-4AEB-A521-409CE632A41A}" srcOrd="0" destOrd="0" presId="urn:microsoft.com/office/officeart/2018/2/layout/IconCircleList"/>
    <dgm:cxn modelId="{42E58CED-7C3B-4CF6-9201-D205721798FF}" type="presOf" srcId="{C2F39EFB-31CD-4074-A18C-316F2FC7783D}" destId="{01767911-DEEC-4F52-9ED1-3E2249112603}" srcOrd="0" destOrd="0" presId="urn:microsoft.com/office/officeart/2018/2/layout/IconCircleList"/>
    <dgm:cxn modelId="{F1BE3F9F-9040-4A1E-83EB-20FBBE2430C7}" type="presParOf" srcId="{95820735-5AE9-4759-8204-8F1E4597D91E}" destId="{38C4ABFF-38B7-44C7-98E2-594D870FE1AF}" srcOrd="0" destOrd="0" presId="urn:microsoft.com/office/officeart/2018/2/layout/IconCircleList"/>
    <dgm:cxn modelId="{68486AEB-C5F1-4B16-9EAF-99F2DDDAB594}" type="presParOf" srcId="{38C4ABFF-38B7-44C7-98E2-594D870FE1AF}" destId="{E4FFEE16-D82F-44DB-BFCB-337B21830511}" srcOrd="0" destOrd="0" presId="urn:microsoft.com/office/officeart/2018/2/layout/IconCircleList"/>
    <dgm:cxn modelId="{886327BA-0505-4E6A-92FA-41FA04738B5F}" type="presParOf" srcId="{E4FFEE16-D82F-44DB-BFCB-337B21830511}" destId="{50F3C462-851A-45D7-A628-E11A4763D674}" srcOrd="0" destOrd="0" presId="urn:microsoft.com/office/officeart/2018/2/layout/IconCircleList"/>
    <dgm:cxn modelId="{D7798596-259F-4D95-9E6E-DB69C34FEAB2}" type="presParOf" srcId="{E4FFEE16-D82F-44DB-BFCB-337B21830511}" destId="{F6E0C276-6AE2-4DB5-BB5B-A12E2B8B8157}" srcOrd="1" destOrd="0" presId="urn:microsoft.com/office/officeart/2018/2/layout/IconCircleList"/>
    <dgm:cxn modelId="{EFC9681E-9B0C-40AE-AB78-63D22F9598CE}" type="presParOf" srcId="{E4FFEE16-D82F-44DB-BFCB-337B21830511}" destId="{79ED55F1-1202-4874-A3E1-2B28278EC930}" srcOrd="2" destOrd="0" presId="urn:microsoft.com/office/officeart/2018/2/layout/IconCircleList"/>
    <dgm:cxn modelId="{B8D3D2D3-F936-4FC4-99F9-63004E9E75AE}" type="presParOf" srcId="{E4FFEE16-D82F-44DB-BFCB-337B21830511}" destId="{88926926-1AE5-4C65-B646-8771329EAC56}" srcOrd="3" destOrd="0" presId="urn:microsoft.com/office/officeart/2018/2/layout/IconCircleList"/>
    <dgm:cxn modelId="{AF6707F9-35ED-4B75-8AD0-41C7CDCF6B32}" type="presParOf" srcId="{38C4ABFF-38B7-44C7-98E2-594D870FE1AF}" destId="{D7003143-890F-4AEB-A521-409CE632A41A}" srcOrd="1" destOrd="0" presId="urn:microsoft.com/office/officeart/2018/2/layout/IconCircleList"/>
    <dgm:cxn modelId="{B2CCEBCA-613B-41AB-AB6D-2BA09FA5C852}" type="presParOf" srcId="{38C4ABFF-38B7-44C7-98E2-594D870FE1AF}" destId="{7DC9726B-7095-4326-8193-5C95B295B6AE}" srcOrd="2" destOrd="0" presId="urn:microsoft.com/office/officeart/2018/2/layout/IconCircleList"/>
    <dgm:cxn modelId="{3A58EF71-9A7A-4DBD-BC9C-EA649DBA9237}" type="presParOf" srcId="{7DC9726B-7095-4326-8193-5C95B295B6AE}" destId="{786CDB43-6C93-49A8-B8B7-BE1595228E8D}" srcOrd="0" destOrd="0" presId="urn:microsoft.com/office/officeart/2018/2/layout/IconCircleList"/>
    <dgm:cxn modelId="{14033F8D-5194-40B3-AA08-4A1B2A083945}" type="presParOf" srcId="{7DC9726B-7095-4326-8193-5C95B295B6AE}" destId="{04627488-9B3D-4659-8971-7EE35EAB58A5}" srcOrd="1" destOrd="0" presId="urn:microsoft.com/office/officeart/2018/2/layout/IconCircleList"/>
    <dgm:cxn modelId="{DC67CEA6-1A9A-4B7B-B72A-63AD19DA8BBC}" type="presParOf" srcId="{7DC9726B-7095-4326-8193-5C95B295B6AE}" destId="{DF9DD833-0108-4737-985F-C25B6D2A980C}" srcOrd="2" destOrd="0" presId="urn:microsoft.com/office/officeart/2018/2/layout/IconCircleList"/>
    <dgm:cxn modelId="{A890E564-7FF6-4FEB-BE68-62BDE89F1652}" type="presParOf" srcId="{7DC9726B-7095-4326-8193-5C95B295B6AE}" destId="{EA9C978A-BC8D-45D6-B486-E9E464D856F5}" srcOrd="3" destOrd="0" presId="urn:microsoft.com/office/officeart/2018/2/layout/IconCircleList"/>
    <dgm:cxn modelId="{0BBDCDFC-F3E1-4145-ABD8-16921CC58BA7}" type="presParOf" srcId="{38C4ABFF-38B7-44C7-98E2-594D870FE1AF}" destId="{580AC761-18F3-4839-AAF5-5B8548A1C1E0}" srcOrd="3" destOrd="0" presId="urn:microsoft.com/office/officeart/2018/2/layout/IconCircleList"/>
    <dgm:cxn modelId="{9C7D4CCE-26E0-4B06-A578-CA8BAD2C6904}" type="presParOf" srcId="{38C4ABFF-38B7-44C7-98E2-594D870FE1AF}" destId="{558C7C5B-686C-4D15-92D7-7100E0FFC4BD}" srcOrd="4" destOrd="0" presId="urn:microsoft.com/office/officeart/2018/2/layout/IconCircleList"/>
    <dgm:cxn modelId="{81FE64FD-FBC7-4296-B359-6FDFAE985AD1}" type="presParOf" srcId="{558C7C5B-686C-4D15-92D7-7100E0FFC4BD}" destId="{DEB66378-068B-4AA9-BB9A-BFF3F5A954B0}" srcOrd="0" destOrd="0" presId="urn:microsoft.com/office/officeart/2018/2/layout/IconCircleList"/>
    <dgm:cxn modelId="{72EB8E37-D7C5-4769-9772-D1AB6EA181B6}" type="presParOf" srcId="{558C7C5B-686C-4D15-92D7-7100E0FFC4BD}" destId="{C166CE3C-45B5-41BB-8EE2-DA3D2B9BD3D5}" srcOrd="1" destOrd="0" presId="urn:microsoft.com/office/officeart/2018/2/layout/IconCircleList"/>
    <dgm:cxn modelId="{7704A11F-8863-468D-9B76-72A43DC893C8}" type="presParOf" srcId="{558C7C5B-686C-4D15-92D7-7100E0FFC4BD}" destId="{DF692902-3CCA-4099-8BB6-8441C9FF0447}" srcOrd="2" destOrd="0" presId="urn:microsoft.com/office/officeart/2018/2/layout/IconCircleList"/>
    <dgm:cxn modelId="{6053C3D5-E59B-4535-93C4-AEDE8954B7B6}" type="presParOf" srcId="{558C7C5B-686C-4D15-92D7-7100E0FFC4BD}" destId="{01767911-DEEC-4F52-9ED1-3E2249112603}" srcOrd="3" destOrd="0" presId="urn:microsoft.com/office/officeart/2018/2/layout/IconCircleList"/>
    <dgm:cxn modelId="{8561CC67-71D7-4F33-ABD7-59AFCC1869F2}" type="presParOf" srcId="{38C4ABFF-38B7-44C7-98E2-594D870FE1AF}" destId="{474C41A2-B5C8-4FF1-A95B-A526F95E20D2}" srcOrd="5" destOrd="0" presId="urn:microsoft.com/office/officeart/2018/2/layout/IconCircleList"/>
    <dgm:cxn modelId="{D68747BF-22DB-4DAB-89DF-41057232FA57}" type="presParOf" srcId="{38C4ABFF-38B7-44C7-98E2-594D870FE1AF}" destId="{B7A90A7C-F86E-496F-A1DB-3E98177B6893}" srcOrd="6" destOrd="0" presId="urn:microsoft.com/office/officeart/2018/2/layout/IconCircleList"/>
    <dgm:cxn modelId="{62ED8E60-22BE-4845-84A8-63A116176C82}" type="presParOf" srcId="{B7A90A7C-F86E-496F-A1DB-3E98177B6893}" destId="{103EE375-EB9B-4080-8ADD-AA4A4B488AEE}" srcOrd="0" destOrd="0" presId="urn:microsoft.com/office/officeart/2018/2/layout/IconCircleList"/>
    <dgm:cxn modelId="{4831507E-4E5A-4A64-8CE8-FB96AA1FC0FE}" type="presParOf" srcId="{B7A90A7C-F86E-496F-A1DB-3E98177B6893}" destId="{FCB588A3-9C33-48F4-8906-B86F50D633EB}" srcOrd="1" destOrd="0" presId="urn:microsoft.com/office/officeart/2018/2/layout/IconCircleList"/>
    <dgm:cxn modelId="{0043E933-A3DE-4E4C-8E6B-866F147C1393}" type="presParOf" srcId="{B7A90A7C-F86E-496F-A1DB-3E98177B6893}" destId="{262AACE9-C596-4798-BFF7-64F4F586A572}" srcOrd="2" destOrd="0" presId="urn:microsoft.com/office/officeart/2018/2/layout/IconCircleList"/>
    <dgm:cxn modelId="{5681B58E-9B73-424B-9E95-954D2C23CCB4}" type="presParOf" srcId="{B7A90A7C-F86E-496F-A1DB-3E98177B6893}" destId="{3CA79801-F2A0-4317-9242-023258CF5EC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C0476-A9BF-4289-92DD-F46A0D677F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05E7F-1AF6-4635-93D1-97BC014BAF9F}">
      <dgm:prSet/>
      <dgm:spPr/>
      <dgm:t>
        <a:bodyPr/>
        <a:lstStyle/>
        <a:p>
          <a:r>
            <a:rPr lang="en-US" b="0" i="0" baseline="0"/>
            <a:t>Dataset features and types</a:t>
          </a:r>
          <a:endParaRPr lang="en-US"/>
        </a:p>
      </dgm:t>
    </dgm:pt>
    <dgm:pt modelId="{230D227C-16E6-4018-923D-65B94A84CD93}" type="parTrans" cxnId="{F778EAF4-ED0C-4140-AC9E-4594AD5327E8}">
      <dgm:prSet/>
      <dgm:spPr/>
      <dgm:t>
        <a:bodyPr/>
        <a:lstStyle/>
        <a:p>
          <a:endParaRPr lang="en-US"/>
        </a:p>
      </dgm:t>
    </dgm:pt>
    <dgm:pt modelId="{5BE30F8E-8990-4C8C-8A7E-8D9CFB448A79}" type="sibTrans" cxnId="{F778EAF4-ED0C-4140-AC9E-4594AD5327E8}">
      <dgm:prSet/>
      <dgm:spPr/>
      <dgm:t>
        <a:bodyPr/>
        <a:lstStyle/>
        <a:p>
          <a:endParaRPr lang="en-US"/>
        </a:p>
      </dgm:t>
    </dgm:pt>
    <dgm:pt modelId="{04A3AD89-C2BB-4E44-A3FB-FE5519A3CC9C}">
      <dgm:prSet/>
      <dgm:spPr/>
      <dgm:t>
        <a:bodyPr/>
        <a:lstStyle/>
        <a:p>
          <a:r>
            <a:rPr lang="en-US" b="0" i="0" baseline="0"/>
            <a:t>Feature distributions and correlations</a:t>
          </a:r>
          <a:endParaRPr lang="en-US"/>
        </a:p>
      </dgm:t>
    </dgm:pt>
    <dgm:pt modelId="{B5777A9B-1CFF-4DEF-8F99-FE28787F56D5}" type="parTrans" cxnId="{BF7BCFEF-F66D-410D-B44C-87DA795B900E}">
      <dgm:prSet/>
      <dgm:spPr/>
      <dgm:t>
        <a:bodyPr/>
        <a:lstStyle/>
        <a:p>
          <a:endParaRPr lang="en-US"/>
        </a:p>
      </dgm:t>
    </dgm:pt>
    <dgm:pt modelId="{4A8056EF-9AFF-47C2-AF82-AE33B199529C}" type="sibTrans" cxnId="{BF7BCFEF-F66D-410D-B44C-87DA795B900E}">
      <dgm:prSet/>
      <dgm:spPr/>
      <dgm:t>
        <a:bodyPr/>
        <a:lstStyle/>
        <a:p>
          <a:endParaRPr lang="en-US"/>
        </a:p>
      </dgm:t>
    </dgm:pt>
    <dgm:pt modelId="{D87994CA-C647-4FC1-AA82-DCD61524FCCE}">
      <dgm:prSet/>
      <dgm:spPr/>
      <dgm:t>
        <a:bodyPr/>
        <a:lstStyle/>
        <a:p>
          <a:r>
            <a:rPr lang="en-US" b="0" i="0" baseline="0"/>
            <a:t>Key insights from visualizations</a:t>
          </a:r>
          <a:endParaRPr lang="en-US"/>
        </a:p>
      </dgm:t>
    </dgm:pt>
    <dgm:pt modelId="{72D3FA47-E32E-471A-866F-1343E5328673}" type="parTrans" cxnId="{79D1E6CA-F535-483D-8EB9-FFDFF2779AAB}">
      <dgm:prSet/>
      <dgm:spPr/>
      <dgm:t>
        <a:bodyPr/>
        <a:lstStyle/>
        <a:p>
          <a:endParaRPr lang="en-US"/>
        </a:p>
      </dgm:t>
    </dgm:pt>
    <dgm:pt modelId="{2BE0E38F-2278-440A-A673-C6F21780BB53}" type="sibTrans" cxnId="{79D1E6CA-F535-483D-8EB9-FFDFF2779AAB}">
      <dgm:prSet/>
      <dgm:spPr/>
      <dgm:t>
        <a:bodyPr/>
        <a:lstStyle/>
        <a:p>
          <a:endParaRPr lang="en-US"/>
        </a:p>
      </dgm:t>
    </dgm:pt>
    <dgm:pt modelId="{77767F22-FD59-4649-8353-1B9A5951A6B4}" type="pres">
      <dgm:prSet presAssocID="{78CC0476-A9BF-4289-92DD-F46A0D677F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53D338-300A-43CF-B808-7CD46867E5EF}" type="pres">
      <dgm:prSet presAssocID="{F9705E7F-1AF6-4635-93D1-97BC014BAF9F}" presName="hierRoot1" presStyleCnt="0"/>
      <dgm:spPr/>
    </dgm:pt>
    <dgm:pt modelId="{622BDB8A-9BF8-4458-AC6B-6D0CC7DAE264}" type="pres">
      <dgm:prSet presAssocID="{F9705E7F-1AF6-4635-93D1-97BC014BAF9F}" presName="composite" presStyleCnt="0"/>
      <dgm:spPr/>
    </dgm:pt>
    <dgm:pt modelId="{7AB73716-C783-4EDC-996C-C05FC0FEE5D2}" type="pres">
      <dgm:prSet presAssocID="{F9705E7F-1AF6-4635-93D1-97BC014BAF9F}" presName="background" presStyleLbl="node0" presStyleIdx="0" presStyleCnt="3"/>
      <dgm:spPr/>
    </dgm:pt>
    <dgm:pt modelId="{07DF7C55-5E65-4BED-AD51-D418525A10E5}" type="pres">
      <dgm:prSet presAssocID="{F9705E7F-1AF6-4635-93D1-97BC014BAF9F}" presName="text" presStyleLbl="fgAcc0" presStyleIdx="0" presStyleCnt="3">
        <dgm:presLayoutVars>
          <dgm:chPref val="3"/>
        </dgm:presLayoutVars>
      </dgm:prSet>
      <dgm:spPr/>
    </dgm:pt>
    <dgm:pt modelId="{20922C93-8FBB-4AEB-ACE4-4AA15EE09299}" type="pres">
      <dgm:prSet presAssocID="{F9705E7F-1AF6-4635-93D1-97BC014BAF9F}" presName="hierChild2" presStyleCnt="0"/>
      <dgm:spPr/>
    </dgm:pt>
    <dgm:pt modelId="{F7DCA427-8717-4D55-8623-1E2814F95AD3}" type="pres">
      <dgm:prSet presAssocID="{04A3AD89-C2BB-4E44-A3FB-FE5519A3CC9C}" presName="hierRoot1" presStyleCnt="0"/>
      <dgm:spPr/>
    </dgm:pt>
    <dgm:pt modelId="{505FD1C4-F284-4AE6-A873-A0DFF2A8F4CD}" type="pres">
      <dgm:prSet presAssocID="{04A3AD89-C2BB-4E44-A3FB-FE5519A3CC9C}" presName="composite" presStyleCnt="0"/>
      <dgm:spPr/>
    </dgm:pt>
    <dgm:pt modelId="{EBEFA9A9-C522-43DB-AEC4-37EDF228336F}" type="pres">
      <dgm:prSet presAssocID="{04A3AD89-C2BB-4E44-A3FB-FE5519A3CC9C}" presName="background" presStyleLbl="node0" presStyleIdx="1" presStyleCnt="3"/>
      <dgm:spPr/>
    </dgm:pt>
    <dgm:pt modelId="{D950EF78-F3C1-4C5E-B7F9-04910BC50F0B}" type="pres">
      <dgm:prSet presAssocID="{04A3AD89-C2BB-4E44-A3FB-FE5519A3CC9C}" presName="text" presStyleLbl="fgAcc0" presStyleIdx="1" presStyleCnt="3">
        <dgm:presLayoutVars>
          <dgm:chPref val="3"/>
        </dgm:presLayoutVars>
      </dgm:prSet>
      <dgm:spPr/>
    </dgm:pt>
    <dgm:pt modelId="{6016ABBA-776B-436D-867F-3A67BDB313EE}" type="pres">
      <dgm:prSet presAssocID="{04A3AD89-C2BB-4E44-A3FB-FE5519A3CC9C}" presName="hierChild2" presStyleCnt="0"/>
      <dgm:spPr/>
    </dgm:pt>
    <dgm:pt modelId="{F4442E46-0100-4437-967D-F365348DD395}" type="pres">
      <dgm:prSet presAssocID="{D87994CA-C647-4FC1-AA82-DCD61524FCCE}" presName="hierRoot1" presStyleCnt="0"/>
      <dgm:spPr/>
    </dgm:pt>
    <dgm:pt modelId="{2BD2D900-238E-48FA-90EB-7AE53441A6DE}" type="pres">
      <dgm:prSet presAssocID="{D87994CA-C647-4FC1-AA82-DCD61524FCCE}" presName="composite" presStyleCnt="0"/>
      <dgm:spPr/>
    </dgm:pt>
    <dgm:pt modelId="{DF79DC51-CA3E-45EC-92E8-A5CD8B16648C}" type="pres">
      <dgm:prSet presAssocID="{D87994CA-C647-4FC1-AA82-DCD61524FCCE}" presName="background" presStyleLbl="node0" presStyleIdx="2" presStyleCnt="3"/>
      <dgm:spPr/>
    </dgm:pt>
    <dgm:pt modelId="{B712FEF9-7BB7-4C1C-87A3-196B54A3BFD0}" type="pres">
      <dgm:prSet presAssocID="{D87994CA-C647-4FC1-AA82-DCD61524FCCE}" presName="text" presStyleLbl="fgAcc0" presStyleIdx="2" presStyleCnt="3">
        <dgm:presLayoutVars>
          <dgm:chPref val="3"/>
        </dgm:presLayoutVars>
      </dgm:prSet>
      <dgm:spPr/>
    </dgm:pt>
    <dgm:pt modelId="{87FD2A43-E498-4CC6-A733-36AB60D0525C}" type="pres">
      <dgm:prSet presAssocID="{D87994CA-C647-4FC1-AA82-DCD61524FCCE}" presName="hierChild2" presStyleCnt="0"/>
      <dgm:spPr/>
    </dgm:pt>
  </dgm:ptLst>
  <dgm:cxnLst>
    <dgm:cxn modelId="{06970616-2B61-4015-B6D9-E1DAB2F34ACE}" type="presOf" srcId="{78CC0476-A9BF-4289-92DD-F46A0D677F5B}" destId="{77767F22-FD59-4649-8353-1B9A5951A6B4}" srcOrd="0" destOrd="0" presId="urn:microsoft.com/office/officeart/2005/8/layout/hierarchy1"/>
    <dgm:cxn modelId="{6AA90018-AA5E-4350-A7E6-122733DEB542}" type="presOf" srcId="{F9705E7F-1AF6-4635-93D1-97BC014BAF9F}" destId="{07DF7C55-5E65-4BED-AD51-D418525A10E5}" srcOrd="0" destOrd="0" presId="urn:microsoft.com/office/officeart/2005/8/layout/hierarchy1"/>
    <dgm:cxn modelId="{1AFC734E-B9F0-4C33-A92C-C8BA7D854F5B}" type="presOf" srcId="{D87994CA-C647-4FC1-AA82-DCD61524FCCE}" destId="{B712FEF9-7BB7-4C1C-87A3-196B54A3BFD0}" srcOrd="0" destOrd="0" presId="urn:microsoft.com/office/officeart/2005/8/layout/hierarchy1"/>
    <dgm:cxn modelId="{4B8DBE83-63FC-4A64-90DC-AF0A9DE1AB49}" type="presOf" srcId="{04A3AD89-C2BB-4E44-A3FB-FE5519A3CC9C}" destId="{D950EF78-F3C1-4C5E-B7F9-04910BC50F0B}" srcOrd="0" destOrd="0" presId="urn:microsoft.com/office/officeart/2005/8/layout/hierarchy1"/>
    <dgm:cxn modelId="{79D1E6CA-F535-483D-8EB9-FFDFF2779AAB}" srcId="{78CC0476-A9BF-4289-92DD-F46A0D677F5B}" destId="{D87994CA-C647-4FC1-AA82-DCD61524FCCE}" srcOrd="2" destOrd="0" parTransId="{72D3FA47-E32E-471A-866F-1343E5328673}" sibTransId="{2BE0E38F-2278-440A-A673-C6F21780BB53}"/>
    <dgm:cxn modelId="{BF7BCFEF-F66D-410D-B44C-87DA795B900E}" srcId="{78CC0476-A9BF-4289-92DD-F46A0D677F5B}" destId="{04A3AD89-C2BB-4E44-A3FB-FE5519A3CC9C}" srcOrd="1" destOrd="0" parTransId="{B5777A9B-1CFF-4DEF-8F99-FE28787F56D5}" sibTransId="{4A8056EF-9AFF-47C2-AF82-AE33B199529C}"/>
    <dgm:cxn modelId="{F778EAF4-ED0C-4140-AC9E-4594AD5327E8}" srcId="{78CC0476-A9BF-4289-92DD-F46A0D677F5B}" destId="{F9705E7F-1AF6-4635-93D1-97BC014BAF9F}" srcOrd="0" destOrd="0" parTransId="{230D227C-16E6-4018-923D-65B94A84CD93}" sibTransId="{5BE30F8E-8990-4C8C-8A7E-8D9CFB448A79}"/>
    <dgm:cxn modelId="{72228789-89D6-4082-BA3E-58E03C8C2C7A}" type="presParOf" srcId="{77767F22-FD59-4649-8353-1B9A5951A6B4}" destId="{CB53D338-300A-43CF-B808-7CD46867E5EF}" srcOrd="0" destOrd="0" presId="urn:microsoft.com/office/officeart/2005/8/layout/hierarchy1"/>
    <dgm:cxn modelId="{CEFE25B0-64B6-4F80-95FD-884D3F2D7519}" type="presParOf" srcId="{CB53D338-300A-43CF-B808-7CD46867E5EF}" destId="{622BDB8A-9BF8-4458-AC6B-6D0CC7DAE264}" srcOrd="0" destOrd="0" presId="urn:microsoft.com/office/officeart/2005/8/layout/hierarchy1"/>
    <dgm:cxn modelId="{AF209806-3A97-4D6B-9C0E-894F0C895CAD}" type="presParOf" srcId="{622BDB8A-9BF8-4458-AC6B-6D0CC7DAE264}" destId="{7AB73716-C783-4EDC-996C-C05FC0FEE5D2}" srcOrd="0" destOrd="0" presId="urn:microsoft.com/office/officeart/2005/8/layout/hierarchy1"/>
    <dgm:cxn modelId="{F24B30E7-1645-4E36-80DF-3C89042D0411}" type="presParOf" srcId="{622BDB8A-9BF8-4458-AC6B-6D0CC7DAE264}" destId="{07DF7C55-5E65-4BED-AD51-D418525A10E5}" srcOrd="1" destOrd="0" presId="urn:microsoft.com/office/officeart/2005/8/layout/hierarchy1"/>
    <dgm:cxn modelId="{E50D9374-01AC-4DF8-855D-96D648654929}" type="presParOf" srcId="{CB53D338-300A-43CF-B808-7CD46867E5EF}" destId="{20922C93-8FBB-4AEB-ACE4-4AA15EE09299}" srcOrd="1" destOrd="0" presId="urn:microsoft.com/office/officeart/2005/8/layout/hierarchy1"/>
    <dgm:cxn modelId="{6B8EE0FC-625F-456B-B5AD-E3AD65F2C65E}" type="presParOf" srcId="{77767F22-FD59-4649-8353-1B9A5951A6B4}" destId="{F7DCA427-8717-4D55-8623-1E2814F95AD3}" srcOrd="1" destOrd="0" presId="urn:microsoft.com/office/officeart/2005/8/layout/hierarchy1"/>
    <dgm:cxn modelId="{D2ED9A84-CA4D-42A4-B46E-164707B8B04E}" type="presParOf" srcId="{F7DCA427-8717-4D55-8623-1E2814F95AD3}" destId="{505FD1C4-F284-4AE6-A873-A0DFF2A8F4CD}" srcOrd="0" destOrd="0" presId="urn:microsoft.com/office/officeart/2005/8/layout/hierarchy1"/>
    <dgm:cxn modelId="{B7F9C100-12AA-4392-938C-B4061BB29D77}" type="presParOf" srcId="{505FD1C4-F284-4AE6-A873-A0DFF2A8F4CD}" destId="{EBEFA9A9-C522-43DB-AEC4-37EDF228336F}" srcOrd="0" destOrd="0" presId="urn:microsoft.com/office/officeart/2005/8/layout/hierarchy1"/>
    <dgm:cxn modelId="{FF136C89-C0C4-4EAD-8F58-1F15BD7E8056}" type="presParOf" srcId="{505FD1C4-F284-4AE6-A873-A0DFF2A8F4CD}" destId="{D950EF78-F3C1-4C5E-B7F9-04910BC50F0B}" srcOrd="1" destOrd="0" presId="urn:microsoft.com/office/officeart/2005/8/layout/hierarchy1"/>
    <dgm:cxn modelId="{4E64F134-8D24-4AE7-98A5-7342974BE1EF}" type="presParOf" srcId="{F7DCA427-8717-4D55-8623-1E2814F95AD3}" destId="{6016ABBA-776B-436D-867F-3A67BDB313EE}" srcOrd="1" destOrd="0" presId="urn:microsoft.com/office/officeart/2005/8/layout/hierarchy1"/>
    <dgm:cxn modelId="{4A784B2C-F1C9-4CB9-893F-7B21C8AB115D}" type="presParOf" srcId="{77767F22-FD59-4649-8353-1B9A5951A6B4}" destId="{F4442E46-0100-4437-967D-F365348DD395}" srcOrd="2" destOrd="0" presId="urn:microsoft.com/office/officeart/2005/8/layout/hierarchy1"/>
    <dgm:cxn modelId="{5F48D461-F4B6-4441-AB08-19186BA3F054}" type="presParOf" srcId="{F4442E46-0100-4437-967D-F365348DD395}" destId="{2BD2D900-238E-48FA-90EB-7AE53441A6DE}" srcOrd="0" destOrd="0" presId="urn:microsoft.com/office/officeart/2005/8/layout/hierarchy1"/>
    <dgm:cxn modelId="{49854176-73E7-4D29-B6B9-36F46CC983FE}" type="presParOf" srcId="{2BD2D900-238E-48FA-90EB-7AE53441A6DE}" destId="{DF79DC51-CA3E-45EC-92E8-A5CD8B16648C}" srcOrd="0" destOrd="0" presId="urn:microsoft.com/office/officeart/2005/8/layout/hierarchy1"/>
    <dgm:cxn modelId="{D55E43CC-01F6-43A1-9CAD-74F26B0A690B}" type="presParOf" srcId="{2BD2D900-238E-48FA-90EB-7AE53441A6DE}" destId="{B712FEF9-7BB7-4C1C-87A3-196B54A3BFD0}" srcOrd="1" destOrd="0" presId="urn:microsoft.com/office/officeart/2005/8/layout/hierarchy1"/>
    <dgm:cxn modelId="{6B2C632A-2292-4134-9EED-F686677EEDF4}" type="presParOf" srcId="{F4442E46-0100-4437-967D-F365348DD395}" destId="{87FD2A43-E498-4CC6-A733-36AB60D052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3C462-851A-45D7-A628-E11A4763D674}">
      <dsp:nvSpPr>
        <dsp:cNvPr id="0" name=""/>
        <dsp:cNvSpPr/>
      </dsp:nvSpPr>
      <dsp:spPr>
        <a:xfrm>
          <a:off x="189082" y="8195"/>
          <a:ext cx="1323913" cy="13239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0C276-6AE2-4DB5-BB5B-A12E2B8B8157}">
      <dsp:nvSpPr>
        <dsp:cNvPr id="0" name=""/>
        <dsp:cNvSpPr/>
      </dsp:nvSpPr>
      <dsp:spPr>
        <a:xfrm>
          <a:off x="467104" y="286217"/>
          <a:ext cx="767869" cy="767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26926-1AE5-4C65-B646-8771329EAC56}">
      <dsp:nvSpPr>
        <dsp:cNvPr id="0" name=""/>
        <dsp:cNvSpPr/>
      </dsp:nvSpPr>
      <dsp:spPr>
        <a:xfrm>
          <a:off x="1796691" y="8195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Exploratory Data Analysis (EDA): </a:t>
          </a:r>
          <a:r>
            <a:rPr lang="en-US" sz="1700" kern="1200"/>
            <a:t>Investigated feature distributions and correlations with the target variable.</a:t>
          </a:r>
        </a:p>
      </dsp:txBody>
      <dsp:txXfrm>
        <a:off x="1796691" y="8195"/>
        <a:ext cx="3120653" cy="1323913"/>
      </dsp:txXfrm>
    </dsp:sp>
    <dsp:sp modelId="{786CDB43-6C93-49A8-B8B7-BE1595228E8D}">
      <dsp:nvSpPr>
        <dsp:cNvPr id="0" name=""/>
        <dsp:cNvSpPr/>
      </dsp:nvSpPr>
      <dsp:spPr>
        <a:xfrm>
          <a:off x="5461095" y="8195"/>
          <a:ext cx="1323913" cy="13239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27488-9B3D-4659-8971-7EE35EAB58A5}">
      <dsp:nvSpPr>
        <dsp:cNvPr id="0" name=""/>
        <dsp:cNvSpPr/>
      </dsp:nvSpPr>
      <dsp:spPr>
        <a:xfrm>
          <a:off x="5739116" y="286217"/>
          <a:ext cx="767869" cy="767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C978A-BC8D-45D6-B486-E9E464D856F5}">
      <dsp:nvSpPr>
        <dsp:cNvPr id="0" name=""/>
        <dsp:cNvSpPr/>
      </dsp:nvSpPr>
      <dsp:spPr>
        <a:xfrm>
          <a:off x="7068704" y="8195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Feature Correlation: </a:t>
          </a:r>
          <a:r>
            <a:rPr lang="en-US" sz="1700" kern="1200"/>
            <a:t>Analyzed the correlation of features with Alzheimer’s Diagnosis to understand relationships.</a:t>
          </a:r>
        </a:p>
      </dsp:txBody>
      <dsp:txXfrm>
        <a:off x="7068704" y="8195"/>
        <a:ext cx="3120653" cy="1323913"/>
      </dsp:txXfrm>
    </dsp:sp>
    <dsp:sp modelId="{DEB66378-068B-4AA9-BB9A-BFF3F5A954B0}">
      <dsp:nvSpPr>
        <dsp:cNvPr id="0" name=""/>
        <dsp:cNvSpPr/>
      </dsp:nvSpPr>
      <dsp:spPr>
        <a:xfrm>
          <a:off x="189082" y="1877792"/>
          <a:ext cx="1323913" cy="13239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6CE3C-45B5-41BB-8EE2-DA3D2B9BD3D5}">
      <dsp:nvSpPr>
        <dsp:cNvPr id="0" name=""/>
        <dsp:cNvSpPr/>
      </dsp:nvSpPr>
      <dsp:spPr>
        <a:xfrm>
          <a:off x="467104" y="2155814"/>
          <a:ext cx="767869" cy="767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67911-DEEC-4F52-9ED1-3E2249112603}">
      <dsp:nvSpPr>
        <dsp:cNvPr id="0" name=""/>
        <dsp:cNvSpPr/>
      </dsp:nvSpPr>
      <dsp:spPr>
        <a:xfrm>
          <a:off x="1796691" y="1877792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Splitting: </a:t>
          </a:r>
          <a:r>
            <a:rPr lang="en-US" sz="1700" kern="1200"/>
            <a:t>Split the dataset into training and test sets (80%/20%) using stratified sampling.</a:t>
          </a:r>
        </a:p>
      </dsp:txBody>
      <dsp:txXfrm>
        <a:off x="1796691" y="1877792"/>
        <a:ext cx="3120653" cy="1323913"/>
      </dsp:txXfrm>
    </dsp:sp>
    <dsp:sp modelId="{103EE375-EB9B-4080-8ADD-AA4A4B488AEE}">
      <dsp:nvSpPr>
        <dsp:cNvPr id="0" name=""/>
        <dsp:cNvSpPr/>
      </dsp:nvSpPr>
      <dsp:spPr>
        <a:xfrm>
          <a:off x="5461095" y="1877792"/>
          <a:ext cx="1323913" cy="13239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588A3-9C33-48F4-8906-B86F50D633EB}">
      <dsp:nvSpPr>
        <dsp:cNvPr id="0" name=""/>
        <dsp:cNvSpPr/>
      </dsp:nvSpPr>
      <dsp:spPr>
        <a:xfrm>
          <a:off x="5739116" y="2155814"/>
          <a:ext cx="767869" cy="767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79801-F2A0-4317-9242-023258CF5EC6}">
      <dsp:nvSpPr>
        <dsp:cNvPr id="0" name=""/>
        <dsp:cNvSpPr/>
      </dsp:nvSpPr>
      <dsp:spPr>
        <a:xfrm>
          <a:off x="7068704" y="1877792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Modeling: </a:t>
          </a:r>
          <a:r>
            <a:rPr lang="en-US" sz="1700" kern="1200"/>
            <a:t>Used AdaBoostClassifier and CatBoostClassifier, with hyperparameter tuning through GridSearchCV</a:t>
          </a:r>
        </a:p>
      </dsp:txBody>
      <dsp:txXfrm>
        <a:off x="7068704" y="1877792"/>
        <a:ext cx="3120653" cy="1323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73716-C783-4EDC-996C-C05FC0FEE5D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F7C55-5E65-4BED-AD51-D418525A10E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Dataset features and types</a:t>
          </a:r>
          <a:endParaRPr lang="en-US" sz="3000" kern="1200"/>
        </a:p>
      </dsp:txBody>
      <dsp:txXfrm>
        <a:off x="378614" y="886531"/>
        <a:ext cx="2810360" cy="1744948"/>
      </dsp:txXfrm>
    </dsp:sp>
    <dsp:sp modelId="{EBEFA9A9-C522-43DB-AEC4-37EDF228336F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0EF78-F3C1-4C5E-B7F9-04910BC50F0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Feature distributions and correlations</a:t>
          </a:r>
          <a:endParaRPr lang="en-US" sz="3000" kern="1200"/>
        </a:p>
      </dsp:txBody>
      <dsp:txXfrm>
        <a:off x="3946203" y="886531"/>
        <a:ext cx="2810360" cy="1744948"/>
      </dsp:txXfrm>
    </dsp:sp>
    <dsp:sp modelId="{DF79DC51-CA3E-45EC-92E8-A5CD8B16648C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2FEF9-7BB7-4C1C-87A3-196B54A3BFD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Key insights from visualizations</a:t>
          </a:r>
          <a:endParaRPr lang="en-US" sz="30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80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37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16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123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2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DB1E6-3C50-D7DC-DF2A-C6247CE9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3400"/>
              <a:t>Predicting Alzheimer’s Diagnosis Using Lifestyle and Health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46302-2E1D-7B6D-B096-A29F8046E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/>
              <a:t>Christos Symeou &amp; Leontios Ioannou</a:t>
            </a:r>
            <a:br>
              <a:rPr lang="en-US" sz="2000"/>
            </a:br>
            <a:r>
              <a:rPr lang="en-US" sz="2000" b="1"/>
              <a:t>Course: Data Mining on the Web</a:t>
            </a:r>
            <a:endParaRPr lang="en-US" sz="20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B371D8BA-3857-D483-7BAD-CF4D3448F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AD7F4-35DB-38D6-1302-F8B7ED98C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ED287-0867-B7BB-55D1-7723FB1E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Key Feature Analysis: Genetic Risk Factor (APOE-ε4)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83A4ACD-CB0C-7653-9F44-A288A4D36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517349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APOE-ε4 allele</a:t>
            </a:r>
            <a:r>
              <a:rPr lang="en-US" dirty="0"/>
              <a:t> is a well-known genetic risk factor for Alzheimer's disease. Individuals carrying this allele have a higher risk of developing Alzheimer’s.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F95EF-2530-C2BE-B6EA-98C7E1A4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41786"/>
            <a:ext cx="5150277" cy="3399182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5F1151-DF88-1D39-3D1B-DC69F5F5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5E50E-909A-BB13-F125-3D241F29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Secondary Features Overview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0FB099-2718-BC5B-E3D6-3DE9B85A4E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6080" y="2517349"/>
            <a:ext cx="4958534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remaining </a:t>
            </a:r>
            <a:r>
              <a:rPr lang="en-US" altLang="en-US" sz="2000" dirty="0">
                <a:latin typeface="Arial" panose="020B0604020202020204" pitchFamily="34" charset="0"/>
              </a:rPr>
              <a:t>21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features show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the target variable.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These features span across: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Lifestyle factors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(e.g., Smoking, Alcohol Consumption, Physical Activity)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Medical conditions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(e.g., Diabetes, Hypertension)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Environmental and social 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(e.g., Air Pollution, Income, Marital Status)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0F6EB-B938-33E5-59AE-FE51E7DEF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731" y="2298088"/>
            <a:ext cx="5664514" cy="3639450"/>
          </a:xfrm>
          <a:prstGeom prst="rect">
            <a:avLst/>
          </a:prstGeom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7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95F31-6319-0BDE-16B6-FDECFF0E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and Prediction Task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6ABF677-7A21-153E-D2BD-CFE76875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anchor="ctr">
            <a:normAutofit fontScale="92500" lnSpcReduction="10000"/>
          </a:bodyPr>
          <a:lstStyle/>
          <a:p>
            <a:pPr>
              <a:buNone/>
            </a:pPr>
            <a:r>
              <a:rPr lang="en-US" sz="1900" b="1" dirty="0"/>
              <a:t>Dataset Origin: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Source:</a:t>
            </a:r>
            <a:r>
              <a:rPr lang="en-US" sz="1900" dirty="0"/>
              <a:t> Healthcare surveys, clinical studies, and public health records from 20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Records:</a:t>
            </a:r>
            <a:r>
              <a:rPr lang="en-US" sz="1900" dirty="0"/>
              <a:t> 74,283 samples.</a:t>
            </a:r>
          </a:p>
          <a:p>
            <a:pPr>
              <a:buNone/>
            </a:pPr>
            <a:r>
              <a:rPr lang="en-US" sz="1900" b="1" dirty="0"/>
              <a:t>Target Variable: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Alzheimer’s Diagnosis</a:t>
            </a:r>
            <a:r>
              <a:rPr lang="en-US" sz="1900" dirty="0"/>
              <a:t> (Yes/No).</a:t>
            </a:r>
          </a:p>
          <a:p>
            <a:pPr>
              <a:buNone/>
            </a:pPr>
            <a:r>
              <a:rPr lang="en-US" sz="1900" b="1" dirty="0"/>
              <a:t>Features: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Includes demographic, lifestyle, medical, and genetic variables (e.g., age, BMI, smoking status, education, physical activity).</a:t>
            </a:r>
          </a:p>
          <a:p>
            <a:pPr>
              <a:buNone/>
            </a:pPr>
            <a:r>
              <a:rPr lang="en-US" sz="1900" b="1" dirty="0"/>
              <a:t>Objective: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Predict Alzheimer’s diagnosis</a:t>
            </a:r>
            <a:r>
              <a:rPr lang="en-US" sz="1900" dirty="0"/>
              <a:t> based on various factors to support early detection and risk assessment.</a:t>
            </a:r>
          </a:p>
          <a:p>
            <a:pPr marL="0" indent="0">
              <a:buNone/>
            </a:pPr>
            <a:endParaRPr lang="en-US" sz="15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1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B14CA-35C3-E30F-C156-48E7B4610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27044-1C95-0994-2837-C9718A01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Methodology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C02C69B8-A2EE-9D22-D810-35847639E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07685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45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E97BB-EC07-569A-FDC1-1FC6CE27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Exploratory Data Analysis (EDA)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89C1918-EAAD-3553-5514-BAB524A82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80373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65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04130-BA8C-D1EE-7C3C-FDC7249B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D7E26-51AF-542A-4267-78A8284F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Features and Types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6AD34C4-9A86-2C35-B06B-8DBCF254E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contains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24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4 numerical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20 categorical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Grouped into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four key domains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Demographics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Lifestyle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Smoking Status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Health &amp; Medical History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Diabetes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Environment &amp; Social Context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Urban vs Rural Living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missing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detected in any feature.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2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CC0E4-6FB9-550F-1D13-C7C6A7DE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Target Variable distribution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C2C1-4DF1-9CD9-88D0-61E25540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808082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Target Variable: Alzheimer’s 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</a:t>
            </a:r>
            <a:r>
              <a:rPr lang="en-US" dirty="0"/>
              <a:t>: 58.7%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Yes</a:t>
            </a:r>
            <a:r>
              <a:rPr lang="en-US" dirty="0"/>
              <a:t>: 41.3%</a:t>
            </a:r>
          </a:p>
          <a:p>
            <a:r>
              <a:rPr lang="en-US" dirty="0"/>
              <a:t>➡️ The classes are fairly balanced, so we </a:t>
            </a:r>
            <a:r>
              <a:rPr lang="en-US" b="1" dirty="0"/>
              <a:t>did not apply any resampling techniques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62FE3-F25E-6DA1-3902-C7D35C39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29" y="2484255"/>
            <a:ext cx="4808082" cy="371424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8B860-330E-CCD5-8807-BEFDFC9A1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1AB-2AB0-46B0-7FBA-937B369F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Feature Correlation Overview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8B923D0-7768-563A-E431-4496B6103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719" y="2330505"/>
            <a:ext cx="4559425" cy="3979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Only three features show strong correlation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with Alzheimer’s diagnosis: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Age (0.42)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Family History of Alzheimer’s (0.18)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Genetic Risk Factor (APOE-ε4) (0.17)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rest of the features have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low or negligible correlation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with the target.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6461C-E6FB-593A-E787-9BFABB5C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-3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5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A6BE6E-203B-1DA5-2A92-EF62A9D3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75633-FBDB-3C9C-AE61-3889170E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Key Feature Analysis: Age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D4B1754-7907-1590-D0BB-8492FE2D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372036"/>
            <a:ext cx="4991629" cy="367712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  <a:r>
              <a:rPr lang="en-US" dirty="0"/>
              <a:t> has a strong correlation with Alzheimer’s diagnosis, suggesting that age is a significant factor in the risk of Alzheimer’s disease.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2374-70CE-ACA7-6FEB-4B6146001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2415"/>
          <a:stretch/>
        </p:blipFill>
        <p:spPr>
          <a:xfrm>
            <a:off x="6788383" y="613148"/>
            <a:ext cx="4565417" cy="2679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52FC78-1914-7574-DA02-B7662997A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2415"/>
          <a:stretch/>
        </p:blipFill>
        <p:spPr>
          <a:xfrm>
            <a:off x="6788383" y="3528753"/>
            <a:ext cx="4565417" cy="2679192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0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EB354-449A-86B8-38F2-0AF99A79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5D9FC-F5B1-92DF-AC3F-5AD7D222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Key Feature Analysis: Family History of Alzheimer’s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B1BF822-078F-C54A-ECAC-56557437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257732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Having a </a:t>
            </a:r>
            <a:r>
              <a:rPr lang="en-US" b="1" dirty="0"/>
              <a:t>family history of Alzheimer’s</a:t>
            </a:r>
            <a:r>
              <a:rPr lang="en-US" dirty="0"/>
              <a:t> significantly increases the risk of developing the disease.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390B1-F093-C7CE-E1C1-EE39AA487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41785"/>
            <a:ext cx="5150277" cy="3399183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141</TotalTime>
  <Words>503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2013 - 2022 Theme</vt:lpstr>
      <vt:lpstr>Predicting Alzheimer’s Diagnosis Using Lifestyle and Health Data</vt:lpstr>
      <vt:lpstr>Dataset and Prediction Task</vt:lpstr>
      <vt:lpstr>Methodology</vt:lpstr>
      <vt:lpstr>Exploratory Data Analysis (EDA)</vt:lpstr>
      <vt:lpstr>Dataset Features and Types</vt:lpstr>
      <vt:lpstr>Target Variable distribution</vt:lpstr>
      <vt:lpstr>Feature Correlation Overview</vt:lpstr>
      <vt:lpstr>Key Feature Analysis: Age</vt:lpstr>
      <vt:lpstr>Key Feature Analysis: Family History of Alzheimer’s</vt:lpstr>
      <vt:lpstr>Key Feature Analysis: Genetic Risk Factor (APOE-ε4)</vt:lpstr>
      <vt:lpstr>Secondary Features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Leontios Ioannou</dc:creator>
  <cp:lastModifiedBy>Leontios Ioannou</cp:lastModifiedBy>
  <cp:revision>23</cp:revision>
  <dcterms:created xsi:type="dcterms:W3CDTF">2025-04-23T13:38:11Z</dcterms:created>
  <dcterms:modified xsi:type="dcterms:W3CDTF">2025-04-24T08:58:36Z</dcterms:modified>
</cp:coreProperties>
</file>