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7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B0240-C307-4E3D-809B-168EBA0FE32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E1CE03-5213-4651-A8A0-1F24609BFB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Exploratory Data Analysis (EDA)</a:t>
          </a:r>
          <a:endParaRPr lang="en-US" dirty="0"/>
        </a:p>
      </dgm:t>
    </dgm:pt>
    <dgm:pt modelId="{59306FFD-8B6A-43E4-9C68-692881F5F87D}" type="parTrans" cxnId="{E13AA04F-7E70-43F8-AE98-9F5FAC2808EE}">
      <dgm:prSet/>
      <dgm:spPr/>
      <dgm:t>
        <a:bodyPr/>
        <a:lstStyle/>
        <a:p>
          <a:endParaRPr lang="en-US"/>
        </a:p>
      </dgm:t>
    </dgm:pt>
    <dgm:pt modelId="{6D65315E-7241-4F7E-8F11-C5B366A416A2}" type="sibTrans" cxnId="{E13AA04F-7E70-43F8-AE98-9F5FAC2808EE}">
      <dgm:prSet/>
      <dgm:spPr/>
      <dgm:t>
        <a:bodyPr/>
        <a:lstStyle/>
        <a:p>
          <a:endParaRPr lang="en-US"/>
        </a:p>
      </dgm:t>
    </dgm:pt>
    <dgm:pt modelId="{C2F39EFB-31CD-4074-A18C-316F2FC778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Splitting</a:t>
          </a:r>
          <a:endParaRPr lang="en-US" dirty="0"/>
        </a:p>
      </dgm:t>
    </dgm:pt>
    <dgm:pt modelId="{F2388686-8F80-4A4E-B595-E9B7C5AFDAA4}" type="parTrans" cxnId="{582BDBE2-3C8E-4443-8DE3-D334D73DA950}">
      <dgm:prSet/>
      <dgm:spPr/>
      <dgm:t>
        <a:bodyPr/>
        <a:lstStyle/>
        <a:p>
          <a:endParaRPr lang="en-US"/>
        </a:p>
      </dgm:t>
    </dgm:pt>
    <dgm:pt modelId="{957AF8FC-C781-438F-B5B6-129B841A621A}" type="sibTrans" cxnId="{582BDBE2-3C8E-4443-8DE3-D334D73DA950}">
      <dgm:prSet/>
      <dgm:spPr/>
      <dgm:t>
        <a:bodyPr/>
        <a:lstStyle/>
        <a:p>
          <a:endParaRPr lang="en-US"/>
        </a:p>
      </dgm:t>
    </dgm:pt>
    <dgm:pt modelId="{AB8D15FA-8782-4E9A-A3F4-7E7F3E233A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Modeling</a:t>
          </a:r>
          <a:endParaRPr lang="en-US" dirty="0"/>
        </a:p>
      </dgm:t>
    </dgm:pt>
    <dgm:pt modelId="{3066DE77-73C1-44E0-8668-B5C388EBDA14}" type="parTrans" cxnId="{F748E984-EA6D-4A26-B640-C27B2850FC20}">
      <dgm:prSet/>
      <dgm:spPr/>
      <dgm:t>
        <a:bodyPr/>
        <a:lstStyle/>
        <a:p>
          <a:endParaRPr lang="en-US"/>
        </a:p>
      </dgm:t>
    </dgm:pt>
    <dgm:pt modelId="{3F22D288-059A-4D75-8606-CD5592BDF4D0}" type="sibTrans" cxnId="{F748E984-EA6D-4A26-B640-C27B2850FC20}">
      <dgm:prSet/>
      <dgm:spPr/>
      <dgm:t>
        <a:bodyPr/>
        <a:lstStyle/>
        <a:p>
          <a:endParaRPr lang="en-US"/>
        </a:p>
      </dgm:t>
    </dgm:pt>
    <dgm:pt modelId="{56D693AD-A2F5-4E9C-8669-194E4FD701EA}" type="pres">
      <dgm:prSet presAssocID="{F19B0240-C307-4E3D-809B-168EBA0FE329}" presName="root" presStyleCnt="0">
        <dgm:presLayoutVars>
          <dgm:dir/>
          <dgm:resizeHandles val="exact"/>
        </dgm:presLayoutVars>
      </dgm:prSet>
      <dgm:spPr/>
    </dgm:pt>
    <dgm:pt modelId="{B8132821-812E-4558-B999-52B7F7388678}" type="pres">
      <dgm:prSet presAssocID="{47E1CE03-5213-4651-A8A0-1F24609BFB87}" presName="compNode" presStyleCnt="0"/>
      <dgm:spPr/>
    </dgm:pt>
    <dgm:pt modelId="{DEDDFE07-C347-4B3A-A0E4-19039792541B}" type="pres">
      <dgm:prSet presAssocID="{47E1CE03-5213-4651-A8A0-1F24609BFB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14992E5-2D6B-42E2-9880-54FA516055D4}" type="pres">
      <dgm:prSet presAssocID="{47E1CE03-5213-4651-A8A0-1F24609BFB87}" presName="spaceRect" presStyleCnt="0"/>
      <dgm:spPr/>
    </dgm:pt>
    <dgm:pt modelId="{9EB13C8F-588B-45B3-BBD3-D55A07124653}" type="pres">
      <dgm:prSet presAssocID="{47E1CE03-5213-4651-A8A0-1F24609BFB87}" presName="textRect" presStyleLbl="revTx" presStyleIdx="0" presStyleCnt="3">
        <dgm:presLayoutVars>
          <dgm:chMax val="1"/>
          <dgm:chPref val="1"/>
        </dgm:presLayoutVars>
      </dgm:prSet>
      <dgm:spPr/>
    </dgm:pt>
    <dgm:pt modelId="{89241288-D2C2-4C53-980B-7CC241B05A65}" type="pres">
      <dgm:prSet presAssocID="{6D65315E-7241-4F7E-8F11-C5B366A416A2}" presName="sibTrans" presStyleCnt="0"/>
      <dgm:spPr/>
    </dgm:pt>
    <dgm:pt modelId="{3188AF0F-5B19-4F8F-82B6-1D864E4D7F1E}" type="pres">
      <dgm:prSet presAssocID="{C2F39EFB-31CD-4074-A18C-316F2FC7783D}" presName="compNode" presStyleCnt="0"/>
      <dgm:spPr/>
    </dgm:pt>
    <dgm:pt modelId="{9068B72A-8302-4E57-820A-C56409D19918}" type="pres">
      <dgm:prSet presAssocID="{C2F39EFB-31CD-4074-A18C-316F2FC778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358C19-7E88-4D6C-BB7E-7B379EA32300}" type="pres">
      <dgm:prSet presAssocID="{C2F39EFB-31CD-4074-A18C-316F2FC7783D}" presName="spaceRect" presStyleCnt="0"/>
      <dgm:spPr/>
    </dgm:pt>
    <dgm:pt modelId="{3F3C9AB4-1640-4B99-9E9A-062E8838D4DF}" type="pres">
      <dgm:prSet presAssocID="{C2F39EFB-31CD-4074-A18C-316F2FC7783D}" presName="textRect" presStyleLbl="revTx" presStyleIdx="1" presStyleCnt="3">
        <dgm:presLayoutVars>
          <dgm:chMax val="1"/>
          <dgm:chPref val="1"/>
        </dgm:presLayoutVars>
      </dgm:prSet>
      <dgm:spPr/>
    </dgm:pt>
    <dgm:pt modelId="{5FD32DA4-6C17-411E-AA73-5519289A30E3}" type="pres">
      <dgm:prSet presAssocID="{957AF8FC-C781-438F-B5B6-129B841A621A}" presName="sibTrans" presStyleCnt="0"/>
      <dgm:spPr/>
    </dgm:pt>
    <dgm:pt modelId="{D6DEA20E-14F1-406F-8D98-B17EF63D0A82}" type="pres">
      <dgm:prSet presAssocID="{AB8D15FA-8782-4E9A-A3F4-7E7F3E233AF7}" presName="compNode" presStyleCnt="0"/>
      <dgm:spPr/>
    </dgm:pt>
    <dgm:pt modelId="{36271881-A3AA-483B-979D-DAA8656C3FC5}" type="pres">
      <dgm:prSet presAssocID="{AB8D15FA-8782-4E9A-A3F4-7E7F3E233A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FB0B3B1-3D3A-464A-85E9-C2F5EC71578B}" type="pres">
      <dgm:prSet presAssocID="{AB8D15FA-8782-4E9A-A3F4-7E7F3E233AF7}" presName="spaceRect" presStyleCnt="0"/>
      <dgm:spPr/>
    </dgm:pt>
    <dgm:pt modelId="{4CCBA432-042B-4679-97C8-B080BF99870F}" type="pres">
      <dgm:prSet presAssocID="{AB8D15FA-8782-4E9A-A3F4-7E7F3E233A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B806F5F-1E55-4591-A292-F1D4A131698C}" type="presOf" srcId="{C2F39EFB-31CD-4074-A18C-316F2FC7783D}" destId="{3F3C9AB4-1640-4B99-9E9A-062E8838D4DF}" srcOrd="0" destOrd="0" presId="urn:microsoft.com/office/officeart/2018/2/layout/IconLabelList"/>
    <dgm:cxn modelId="{E13AA04F-7E70-43F8-AE98-9F5FAC2808EE}" srcId="{F19B0240-C307-4E3D-809B-168EBA0FE329}" destId="{47E1CE03-5213-4651-A8A0-1F24609BFB87}" srcOrd="0" destOrd="0" parTransId="{59306FFD-8B6A-43E4-9C68-692881F5F87D}" sibTransId="{6D65315E-7241-4F7E-8F11-C5B366A416A2}"/>
    <dgm:cxn modelId="{F748E984-EA6D-4A26-B640-C27B2850FC20}" srcId="{F19B0240-C307-4E3D-809B-168EBA0FE329}" destId="{AB8D15FA-8782-4E9A-A3F4-7E7F3E233AF7}" srcOrd="2" destOrd="0" parTransId="{3066DE77-73C1-44E0-8668-B5C388EBDA14}" sibTransId="{3F22D288-059A-4D75-8606-CD5592BDF4D0}"/>
    <dgm:cxn modelId="{4A54F589-3816-47CB-9820-861CC7FF56B0}" type="presOf" srcId="{AB8D15FA-8782-4E9A-A3F4-7E7F3E233AF7}" destId="{4CCBA432-042B-4679-97C8-B080BF99870F}" srcOrd="0" destOrd="0" presId="urn:microsoft.com/office/officeart/2018/2/layout/IconLabelList"/>
    <dgm:cxn modelId="{0E536AD2-6BC1-4F40-A904-D17A6AC02B5A}" type="presOf" srcId="{47E1CE03-5213-4651-A8A0-1F24609BFB87}" destId="{9EB13C8F-588B-45B3-BBD3-D55A07124653}" srcOrd="0" destOrd="0" presId="urn:microsoft.com/office/officeart/2018/2/layout/IconLabelList"/>
    <dgm:cxn modelId="{6F5450DB-4086-4660-A740-3296578E4AFE}" type="presOf" srcId="{F19B0240-C307-4E3D-809B-168EBA0FE329}" destId="{56D693AD-A2F5-4E9C-8669-194E4FD701EA}" srcOrd="0" destOrd="0" presId="urn:microsoft.com/office/officeart/2018/2/layout/IconLabelList"/>
    <dgm:cxn modelId="{582BDBE2-3C8E-4443-8DE3-D334D73DA950}" srcId="{F19B0240-C307-4E3D-809B-168EBA0FE329}" destId="{C2F39EFB-31CD-4074-A18C-316F2FC7783D}" srcOrd="1" destOrd="0" parTransId="{F2388686-8F80-4A4E-B595-E9B7C5AFDAA4}" sibTransId="{957AF8FC-C781-438F-B5B6-129B841A621A}"/>
    <dgm:cxn modelId="{DB42C497-A34F-4151-80F0-686D3C639E40}" type="presParOf" srcId="{56D693AD-A2F5-4E9C-8669-194E4FD701EA}" destId="{B8132821-812E-4558-B999-52B7F7388678}" srcOrd="0" destOrd="0" presId="urn:microsoft.com/office/officeart/2018/2/layout/IconLabelList"/>
    <dgm:cxn modelId="{856142A9-8E8B-4E41-A531-E5C4B6E016FE}" type="presParOf" srcId="{B8132821-812E-4558-B999-52B7F7388678}" destId="{DEDDFE07-C347-4B3A-A0E4-19039792541B}" srcOrd="0" destOrd="0" presId="urn:microsoft.com/office/officeart/2018/2/layout/IconLabelList"/>
    <dgm:cxn modelId="{99DB5972-FCB2-4F1C-9DB1-2D72821A634D}" type="presParOf" srcId="{B8132821-812E-4558-B999-52B7F7388678}" destId="{514992E5-2D6B-42E2-9880-54FA516055D4}" srcOrd="1" destOrd="0" presId="urn:microsoft.com/office/officeart/2018/2/layout/IconLabelList"/>
    <dgm:cxn modelId="{05A798A4-7696-4CE0-848C-A72E0E4DFAAF}" type="presParOf" srcId="{B8132821-812E-4558-B999-52B7F7388678}" destId="{9EB13C8F-588B-45B3-BBD3-D55A07124653}" srcOrd="2" destOrd="0" presId="urn:microsoft.com/office/officeart/2018/2/layout/IconLabelList"/>
    <dgm:cxn modelId="{D773FEC4-95DC-44C7-9F0A-F23F8414A2A6}" type="presParOf" srcId="{56D693AD-A2F5-4E9C-8669-194E4FD701EA}" destId="{89241288-D2C2-4C53-980B-7CC241B05A65}" srcOrd="1" destOrd="0" presId="urn:microsoft.com/office/officeart/2018/2/layout/IconLabelList"/>
    <dgm:cxn modelId="{80E1ACFD-10D5-486B-8F14-3D5C7B091634}" type="presParOf" srcId="{56D693AD-A2F5-4E9C-8669-194E4FD701EA}" destId="{3188AF0F-5B19-4F8F-82B6-1D864E4D7F1E}" srcOrd="2" destOrd="0" presId="urn:microsoft.com/office/officeart/2018/2/layout/IconLabelList"/>
    <dgm:cxn modelId="{BF83AF11-093E-43A5-9B66-35D4F43C4B89}" type="presParOf" srcId="{3188AF0F-5B19-4F8F-82B6-1D864E4D7F1E}" destId="{9068B72A-8302-4E57-820A-C56409D19918}" srcOrd="0" destOrd="0" presId="urn:microsoft.com/office/officeart/2018/2/layout/IconLabelList"/>
    <dgm:cxn modelId="{720D93FC-79A4-4EDF-854C-FE959176C9BB}" type="presParOf" srcId="{3188AF0F-5B19-4F8F-82B6-1D864E4D7F1E}" destId="{E4358C19-7E88-4D6C-BB7E-7B379EA32300}" srcOrd="1" destOrd="0" presId="urn:microsoft.com/office/officeart/2018/2/layout/IconLabelList"/>
    <dgm:cxn modelId="{66D1F9EE-188C-4D7E-A74E-C93EA2271265}" type="presParOf" srcId="{3188AF0F-5B19-4F8F-82B6-1D864E4D7F1E}" destId="{3F3C9AB4-1640-4B99-9E9A-062E8838D4DF}" srcOrd="2" destOrd="0" presId="urn:microsoft.com/office/officeart/2018/2/layout/IconLabelList"/>
    <dgm:cxn modelId="{6803A88C-8A6D-4856-9B9E-8103F714783C}" type="presParOf" srcId="{56D693AD-A2F5-4E9C-8669-194E4FD701EA}" destId="{5FD32DA4-6C17-411E-AA73-5519289A30E3}" srcOrd="3" destOrd="0" presId="urn:microsoft.com/office/officeart/2018/2/layout/IconLabelList"/>
    <dgm:cxn modelId="{E0264C50-257F-43B5-B73F-A16568A70A31}" type="presParOf" srcId="{56D693AD-A2F5-4E9C-8669-194E4FD701EA}" destId="{D6DEA20E-14F1-406F-8D98-B17EF63D0A82}" srcOrd="4" destOrd="0" presId="urn:microsoft.com/office/officeart/2018/2/layout/IconLabelList"/>
    <dgm:cxn modelId="{A73D47A0-ED42-4FC1-83DD-68476579B02B}" type="presParOf" srcId="{D6DEA20E-14F1-406F-8D98-B17EF63D0A82}" destId="{36271881-A3AA-483B-979D-DAA8656C3FC5}" srcOrd="0" destOrd="0" presId="urn:microsoft.com/office/officeart/2018/2/layout/IconLabelList"/>
    <dgm:cxn modelId="{1F341F4F-6D35-4F8F-AB15-032F78368164}" type="presParOf" srcId="{D6DEA20E-14F1-406F-8D98-B17EF63D0A82}" destId="{3FB0B3B1-3D3A-464A-85E9-C2F5EC71578B}" srcOrd="1" destOrd="0" presId="urn:microsoft.com/office/officeart/2018/2/layout/IconLabelList"/>
    <dgm:cxn modelId="{A7F10849-3F7D-4F1D-9C9F-3F8DC71FDDAC}" type="presParOf" srcId="{D6DEA20E-14F1-406F-8D98-B17EF63D0A82}" destId="{4CCBA432-042B-4679-97C8-B080BF9987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CC0476-A9BF-4289-92DD-F46A0D677F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05E7F-1AF6-4635-93D1-97BC014BAF9F}">
      <dgm:prSet/>
      <dgm:spPr/>
      <dgm:t>
        <a:bodyPr/>
        <a:lstStyle/>
        <a:p>
          <a:r>
            <a:rPr lang="en-US" b="0" i="0" baseline="0"/>
            <a:t>Dataset features and types</a:t>
          </a:r>
          <a:endParaRPr lang="en-US"/>
        </a:p>
      </dgm:t>
    </dgm:pt>
    <dgm:pt modelId="{230D227C-16E6-4018-923D-65B94A84CD93}" type="parTrans" cxnId="{F778EAF4-ED0C-4140-AC9E-4594AD5327E8}">
      <dgm:prSet/>
      <dgm:spPr/>
      <dgm:t>
        <a:bodyPr/>
        <a:lstStyle/>
        <a:p>
          <a:endParaRPr lang="en-US"/>
        </a:p>
      </dgm:t>
    </dgm:pt>
    <dgm:pt modelId="{5BE30F8E-8990-4C8C-8A7E-8D9CFB448A79}" type="sibTrans" cxnId="{F778EAF4-ED0C-4140-AC9E-4594AD5327E8}">
      <dgm:prSet/>
      <dgm:spPr/>
      <dgm:t>
        <a:bodyPr/>
        <a:lstStyle/>
        <a:p>
          <a:endParaRPr lang="en-US"/>
        </a:p>
      </dgm:t>
    </dgm:pt>
    <dgm:pt modelId="{04A3AD89-C2BB-4E44-A3FB-FE5519A3CC9C}">
      <dgm:prSet/>
      <dgm:spPr/>
      <dgm:t>
        <a:bodyPr/>
        <a:lstStyle/>
        <a:p>
          <a:r>
            <a:rPr lang="en-US" b="0" i="0" baseline="0"/>
            <a:t>Feature distributions and correlations</a:t>
          </a:r>
          <a:endParaRPr lang="en-US"/>
        </a:p>
      </dgm:t>
    </dgm:pt>
    <dgm:pt modelId="{B5777A9B-1CFF-4DEF-8F99-FE28787F56D5}" type="parTrans" cxnId="{BF7BCFEF-F66D-410D-B44C-87DA795B900E}">
      <dgm:prSet/>
      <dgm:spPr/>
      <dgm:t>
        <a:bodyPr/>
        <a:lstStyle/>
        <a:p>
          <a:endParaRPr lang="en-US"/>
        </a:p>
      </dgm:t>
    </dgm:pt>
    <dgm:pt modelId="{4A8056EF-9AFF-47C2-AF82-AE33B199529C}" type="sibTrans" cxnId="{BF7BCFEF-F66D-410D-B44C-87DA795B900E}">
      <dgm:prSet/>
      <dgm:spPr/>
      <dgm:t>
        <a:bodyPr/>
        <a:lstStyle/>
        <a:p>
          <a:endParaRPr lang="en-US"/>
        </a:p>
      </dgm:t>
    </dgm:pt>
    <dgm:pt modelId="{D87994CA-C647-4FC1-AA82-DCD61524FCCE}">
      <dgm:prSet/>
      <dgm:spPr/>
      <dgm:t>
        <a:bodyPr/>
        <a:lstStyle/>
        <a:p>
          <a:r>
            <a:rPr lang="en-US" b="0" i="0" baseline="0"/>
            <a:t>Key insights from visualizations</a:t>
          </a:r>
          <a:endParaRPr lang="en-US"/>
        </a:p>
      </dgm:t>
    </dgm:pt>
    <dgm:pt modelId="{72D3FA47-E32E-471A-866F-1343E5328673}" type="parTrans" cxnId="{79D1E6CA-F535-483D-8EB9-FFDFF2779AAB}">
      <dgm:prSet/>
      <dgm:spPr/>
      <dgm:t>
        <a:bodyPr/>
        <a:lstStyle/>
        <a:p>
          <a:endParaRPr lang="en-US"/>
        </a:p>
      </dgm:t>
    </dgm:pt>
    <dgm:pt modelId="{2BE0E38F-2278-440A-A673-C6F21780BB53}" type="sibTrans" cxnId="{79D1E6CA-F535-483D-8EB9-FFDFF2779AAB}">
      <dgm:prSet/>
      <dgm:spPr/>
      <dgm:t>
        <a:bodyPr/>
        <a:lstStyle/>
        <a:p>
          <a:endParaRPr lang="en-US"/>
        </a:p>
      </dgm:t>
    </dgm:pt>
    <dgm:pt modelId="{77767F22-FD59-4649-8353-1B9A5951A6B4}" type="pres">
      <dgm:prSet presAssocID="{78CC0476-A9BF-4289-92DD-F46A0D677F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53D338-300A-43CF-B808-7CD46867E5EF}" type="pres">
      <dgm:prSet presAssocID="{F9705E7F-1AF6-4635-93D1-97BC014BAF9F}" presName="hierRoot1" presStyleCnt="0"/>
      <dgm:spPr/>
    </dgm:pt>
    <dgm:pt modelId="{622BDB8A-9BF8-4458-AC6B-6D0CC7DAE264}" type="pres">
      <dgm:prSet presAssocID="{F9705E7F-1AF6-4635-93D1-97BC014BAF9F}" presName="composite" presStyleCnt="0"/>
      <dgm:spPr/>
    </dgm:pt>
    <dgm:pt modelId="{7AB73716-C783-4EDC-996C-C05FC0FEE5D2}" type="pres">
      <dgm:prSet presAssocID="{F9705E7F-1AF6-4635-93D1-97BC014BAF9F}" presName="background" presStyleLbl="node0" presStyleIdx="0" presStyleCnt="3"/>
      <dgm:spPr/>
    </dgm:pt>
    <dgm:pt modelId="{07DF7C55-5E65-4BED-AD51-D418525A10E5}" type="pres">
      <dgm:prSet presAssocID="{F9705E7F-1AF6-4635-93D1-97BC014BAF9F}" presName="text" presStyleLbl="fgAcc0" presStyleIdx="0" presStyleCnt="3">
        <dgm:presLayoutVars>
          <dgm:chPref val="3"/>
        </dgm:presLayoutVars>
      </dgm:prSet>
      <dgm:spPr/>
    </dgm:pt>
    <dgm:pt modelId="{20922C93-8FBB-4AEB-ACE4-4AA15EE09299}" type="pres">
      <dgm:prSet presAssocID="{F9705E7F-1AF6-4635-93D1-97BC014BAF9F}" presName="hierChild2" presStyleCnt="0"/>
      <dgm:spPr/>
    </dgm:pt>
    <dgm:pt modelId="{F7DCA427-8717-4D55-8623-1E2814F95AD3}" type="pres">
      <dgm:prSet presAssocID="{04A3AD89-C2BB-4E44-A3FB-FE5519A3CC9C}" presName="hierRoot1" presStyleCnt="0"/>
      <dgm:spPr/>
    </dgm:pt>
    <dgm:pt modelId="{505FD1C4-F284-4AE6-A873-A0DFF2A8F4CD}" type="pres">
      <dgm:prSet presAssocID="{04A3AD89-C2BB-4E44-A3FB-FE5519A3CC9C}" presName="composite" presStyleCnt="0"/>
      <dgm:spPr/>
    </dgm:pt>
    <dgm:pt modelId="{EBEFA9A9-C522-43DB-AEC4-37EDF228336F}" type="pres">
      <dgm:prSet presAssocID="{04A3AD89-C2BB-4E44-A3FB-FE5519A3CC9C}" presName="background" presStyleLbl="node0" presStyleIdx="1" presStyleCnt="3"/>
      <dgm:spPr/>
    </dgm:pt>
    <dgm:pt modelId="{D950EF78-F3C1-4C5E-B7F9-04910BC50F0B}" type="pres">
      <dgm:prSet presAssocID="{04A3AD89-C2BB-4E44-A3FB-FE5519A3CC9C}" presName="text" presStyleLbl="fgAcc0" presStyleIdx="1" presStyleCnt="3">
        <dgm:presLayoutVars>
          <dgm:chPref val="3"/>
        </dgm:presLayoutVars>
      </dgm:prSet>
      <dgm:spPr/>
    </dgm:pt>
    <dgm:pt modelId="{6016ABBA-776B-436D-867F-3A67BDB313EE}" type="pres">
      <dgm:prSet presAssocID="{04A3AD89-C2BB-4E44-A3FB-FE5519A3CC9C}" presName="hierChild2" presStyleCnt="0"/>
      <dgm:spPr/>
    </dgm:pt>
    <dgm:pt modelId="{F4442E46-0100-4437-967D-F365348DD395}" type="pres">
      <dgm:prSet presAssocID="{D87994CA-C647-4FC1-AA82-DCD61524FCCE}" presName="hierRoot1" presStyleCnt="0"/>
      <dgm:spPr/>
    </dgm:pt>
    <dgm:pt modelId="{2BD2D900-238E-48FA-90EB-7AE53441A6DE}" type="pres">
      <dgm:prSet presAssocID="{D87994CA-C647-4FC1-AA82-DCD61524FCCE}" presName="composite" presStyleCnt="0"/>
      <dgm:spPr/>
    </dgm:pt>
    <dgm:pt modelId="{DF79DC51-CA3E-45EC-92E8-A5CD8B16648C}" type="pres">
      <dgm:prSet presAssocID="{D87994CA-C647-4FC1-AA82-DCD61524FCCE}" presName="background" presStyleLbl="node0" presStyleIdx="2" presStyleCnt="3"/>
      <dgm:spPr/>
    </dgm:pt>
    <dgm:pt modelId="{B712FEF9-7BB7-4C1C-87A3-196B54A3BFD0}" type="pres">
      <dgm:prSet presAssocID="{D87994CA-C647-4FC1-AA82-DCD61524FCCE}" presName="text" presStyleLbl="fgAcc0" presStyleIdx="2" presStyleCnt="3">
        <dgm:presLayoutVars>
          <dgm:chPref val="3"/>
        </dgm:presLayoutVars>
      </dgm:prSet>
      <dgm:spPr/>
    </dgm:pt>
    <dgm:pt modelId="{87FD2A43-E498-4CC6-A733-36AB60D0525C}" type="pres">
      <dgm:prSet presAssocID="{D87994CA-C647-4FC1-AA82-DCD61524FCCE}" presName="hierChild2" presStyleCnt="0"/>
      <dgm:spPr/>
    </dgm:pt>
  </dgm:ptLst>
  <dgm:cxnLst>
    <dgm:cxn modelId="{4B670296-7535-4A98-9959-822BFE378C35}" type="presOf" srcId="{D87994CA-C647-4FC1-AA82-DCD61524FCCE}" destId="{B712FEF9-7BB7-4C1C-87A3-196B54A3BFD0}" srcOrd="0" destOrd="0" presId="urn:microsoft.com/office/officeart/2005/8/layout/hierarchy1"/>
    <dgm:cxn modelId="{9BE3D6A1-6ACC-4021-A246-2D62C5F8CB46}" type="presOf" srcId="{04A3AD89-C2BB-4E44-A3FB-FE5519A3CC9C}" destId="{D950EF78-F3C1-4C5E-B7F9-04910BC50F0B}" srcOrd="0" destOrd="0" presId="urn:microsoft.com/office/officeart/2005/8/layout/hierarchy1"/>
    <dgm:cxn modelId="{CCE8D1C7-758E-40D9-BE22-DFE6A6452927}" type="presOf" srcId="{78CC0476-A9BF-4289-92DD-F46A0D677F5B}" destId="{77767F22-FD59-4649-8353-1B9A5951A6B4}" srcOrd="0" destOrd="0" presId="urn:microsoft.com/office/officeart/2005/8/layout/hierarchy1"/>
    <dgm:cxn modelId="{79D1E6CA-F535-483D-8EB9-FFDFF2779AAB}" srcId="{78CC0476-A9BF-4289-92DD-F46A0D677F5B}" destId="{D87994CA-C647-4FC1-AA82-DCD61524FCCE}" srcOrd="2" destOrd="0" parTransId="{72D3FA47-E32E-471A-866F-1343E5328673}" sibTransId="{2BE0E38F-2278-440A-A673-C6F21780BB53}"/>
    <dgm:cxn modelId="{BF7BCFEF-F66D-410D-B44C-87DA795B900E}" srcId="{78CC0476-A9BF-4289-92DD-F46A0D677F5B}" destId="{04A3AD89-C2BB-4E44-A3FB-FE5519A3CC9C}" srcOrd="1" destOrd="0" parTransId="{B5777A9B-1CFF-4DEF-8F99-FE28787F56D5}" sibTransId="{4A8056EF-9AFF-47C2-AF82-AE33B199529C}"/>
    <dgm:cxn modelId="{6E5A96F3-1658-40AA-9335-CEE7A092C207}" type="presOf" srcId="{F9705E7F-1AF6-4635-93D1-97BC014BAF9F}" destId="{07DF7C55-5E65-4BED-AD51-D418525A10E5}" srcOrd="0" destOrd="0" presId="urn:microsoft.com/office/officeart/2005/8/layout/hierarchy1"/>
    <dgm:cxn modelId="{F778EAF4-ED0C-4140-AC9E-4594AD5327E8}" srcId="{78CC0476-A9BF-4289-92DD-F46A0D677F5B}" destId="{F9705E7F-1AF6-4635-93D1-97BC014BAF9F}" srcOrd="0" destOrd="0" parTransId="{230D227C-16E6-4018-923D-65B94A84CD93}" sibTransId="{5BE30F8E-8990-4C8C-8A7E-8D9CFB448A79}"/>
    <dgm:cxn modelId="{00089ECD-F3A1-49D5-86CB-DE08B7D0A318}" type="presParOf" srcId="{77767F22-FD59-4649-8353-1B9A5951A6B4}" destId="{CB53D338-300A-43CF-B808-7CD46867E5EF}" srcOrd="0" destOrd="0" presId="urn:microsoft.com/office/officeart/2005/8/layout/hierarchy1"/>
    <dgm:cxn modelId="{AE0AFB4E-ABD1-4A30-973F-BC7E877ACAFF}" type="presParOf" srcId="{CB53D338-300A-43CF-B808-7CD46867E5EF}" destId="{622BDB8A-9BF8-4458-AC6B-6D0CC7DAE264}" srcOrd="0" destOrd="0" presId="urn:microsoft.com/office/officeart/2005/8/layout/hierarchy1"/>
    <dgm:cxn modelId="{FCA4014A-FA95-4855-AD6D-01064CE81467}" type="presParOf" srcId="{622BDB8A-9BF8-4458-AC6B-6D0CC7DAE264}" destId="{7AB73716-C783-4EDC-996C-C05FC0FEE5D2}" srcOrd="0" destOrd="0" presId="urn:microsoft.com/office/officeart/2005/8/layout/hierarchy1"/>
    <dgm:cxn modelId="{BB91EB1C-F382-4D69-B912-9D67549AE087}" type="presParOf" srcId="{622BDB8A-9BF8-4458-AC6B-6D0CC7DAE264}" destId="{07DF7C55-5E65-4BED-AD51-D418525A10E5}" srcOrd="1" destOrd="0" presId="urn:microsoft.com/office/officeart/2005/8/layout/hierarchy1"/>
    <dgm:cxn modelId="{FA0B058B-7706-4E05-9555-C6B4F340E729}" type="presParOf" srcId="{CB53D338-300A-43CF-B808-7CD46867E5EF}" destId="{20922C93-8FBB-4AEB-ACE4-4AA15EE09299}" srcOrd="1" destOrd="0" presId="urn:microsoft.com/office/officeart/2005/8/layout/hierarchy1"/>
    <dgm:cxn modelId="{035D91CE-8AA1-4247-A405-F5371DCE368F}" type="presParOf" srcId="{77767F22-FD59-4649-8353-1B9A5951A6B4}" destId="{F7DCA427-8717-4D55-8623-1E2814F95AD3}" srcOrd="1" destOrd="0" presId="urn:microsoft.com/office/officeart/2005/8/layout/hierarchy1"/>
    <dgm:cxn modelId="{F29CB670-BB53-48FE-8469-417AA7CDC498}" type="presParOf" srcId="{F7DCA427-8717-4D55-8623-1E2814F95AD3}" destId="{505FD1C4-F284-4AE6-A873-A0DFF2A8F4CD}" srcOrd="0" destOrd="0" presId="urn:microsoft.com/office/officeart/2005/8/layout/hierarchy1"/>
    <dgm:cxn modelId="{8B38F6D7-7B5C-4888-A209-144785EEC5CF}" type="presParOf" srcId="{505FD1C4-F284-4AE6-A873-A0DFF2A8F4CD}" destId="{EBEFA9A9-C522-43DB-AEC4-37EDF228336F}" srcOrd="0" destOrd="0" presId="urn:microsoft.com/office/officeart/2005/8/layout/hierarchy1"/>
    <dgm:cxn modelId="{AAFC1AD5-FF45-4DF0-8169-59601730FB84}" type="presParOf" srcId="{505FD1C4-F284-4AE6-A873-A0DFF2A8F4CD}" destId="{D950EF78-F3C1-4C5E-B7F9-04910BC50F0B}" srcOrd="1" destOrd="0" presId="urn:microsoft.com/office/officeart/2005/8/layout/hierarchy1"/>
    <dgm:cxn modelId="{D29187AE-5742-4C06-998C-6B7BD949E017}" type="presParOf" srcId="{F7DCA427-8717-4D55-8623-1E2814F95AD3}" destId="{6016ABBA-776B-436D-867F-3A67BDB313EE}" srcOrd="1" destOrd="0" presId="urn:microsoft.com/office/officeart/2005/8/layout/hierarchy1"/>
    <dgm:cxn modelId="{EB02DB4D-5F28-464B-9C12-E14F178DAE61}" type="presParOf" srcId="{77767F22-FD59-4649-8353-1B9A5951A6B4}" destId="{F4442E46-0100-4437-967D-F365348DD395}" srcOrd="2" destOrd="0" presId="urn:microsoft.com/office/officeart/2005/8/layout/hierarchy1"/>
    <dgm:cxn modelId="{CB13A377-DC5D-452B-B7C5-AAAEA5FF5182}" type="presParOf" srcId="{F4442E46-0100-4437-967D-F365348DD395}" destId="{2BD2D900-238E-48FA-90EB-7AE53441A6DE}" srcOrd="0" destOrd="0" presId="urn:microsoft.com/office/officeart/2005/8/layout/hierarchy1"/>
    <dgm:cxn modelId="{C26A2452-8AEB-42FA-8BA2-D7A1C4697444}" type="presParOf" srcId="{2BD2D900-238E-48FA-90EB-7AE53441A6DE}" destId="{DF79DC51-CA3E-45EC-92E8-A5CD8B16648C}" srcOrd="0" destOrd="0" presId="urn:microsoft.com/office/officeart/2005/8/layout/hierarchy1"/>
    <dgm:cxn modelId="{D7DD853C-A054-4957-8137-454AAAD7C637}" type="presParOf" srcId="{2BD2D900-238E-48FA-90EB-7AE53441A6DE}" destId="{B712FEF9-7BB7-4C1C-87A3-196B54A3BFD0}" srcOrd="1" destOrd="0" presId="urn:microsoft.com/office/officeart/2005/8/layout/hierarchy1"/>
    <dgm:cxn modelId="{D2AB1E2F-98C4-4DCD-B097-F844185FE41C}" type="presParOf" srcId="{F4442E46-0100-4437-967D-F365348DD395}" destId="{87FD2A43-E498-4CC6-A733-36AB60D052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DFE07-C347-4B3A-A0E4-19039792541B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13C8F-588B-45B3-BBD3-D55A07124653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Exploratory Data Analysis (EDA)</a:t>
          </a:r>
          <a:endParaRPr lang="en-US" sz="2300" kern="1200" dirty="0"/>
        </a:p>
      </dsp:txBody>
      <dsp:txXfrm>
        <a:off x="378109" y="2068861"/>
        <a:ext cx="2872305" cy="720000"/>
      </dsp:txXfrm>
    </dsp:sp>
    <dsp:sp modelId="{9068B72A-8302-4E57-820A-C56409D19918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C9AB4-1640-4B99-9E9A-062E8838D4DF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Data Splitting</a:t>
          </a:r>
          <a:endParaRPr lang="en-US" sz="2300" kern="1200" dirty="0"/>
        </a:p>
      </dsp:txBody>
      <dsp:txXfrm>
        <a:off x="3753067" y="2068861"/>
        <a:ext cx="2872305" cy="720000"/>
      </dsp:txXfrm>
    </dsp:sp>
    <dsp:sp modelId="{36271881-A3AA-483B-979D-DAA8656C3FC5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A432-042B-4679-97C8-B080BF99870F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Modeling</a:t>
          </a:r>
          <a:endParaRPr lang="en-US" sz="2300" kern="1200" dirty="0"/>
        </a:p>
      </dsp:txBody>
      <dsp:txXfrm>
        <a:off x="7128025" y="2068861"/>
        <a:ext cx="287230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73716-C783-4EDC-996C-C05FC0FEE5D2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F7C55-5E65-4BED-AD51-D418525A10E5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Dataset features and types</a:t>
          </a:r>
          <a:endParaRPr lang="en-US" sz="3000" kern="1200"/>
        </a:p>
      </dsp:txBody>
      <dsp:txXfrm>
        <a:off x="378614" y="886531"/>
        <a:ext cx="2810360" cy="1744948"/>
      </dsp:txXfrm>
    </dsp:sp>
    <dsp:sp modelId="{EBEFA9A9-C522-43DB-AEC4-37EDF228336F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0EF78-F3C1-4C5E-B7F9-04910BC50F0B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Feature distributions and correlations</a:t>
          </a:r>
          <a:endParaRPr lang="en-US" sz="3000" kern="1200"/>
        </a:p>
      </dsp:txBody>
      <dsp:txXfrm>
        <a:off x="3946203" y="886531"/>
        <a:ext cx="2810360" cy="1744948"/>
      </dsp:txXfrm>
    </dsp:sp>
    <dsp:sp modelId="{DF79DC51-CA3E-45EC-92E8-A5CD8B16648C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2FEF9-7BB7-4C1C-87A3-196B54A3BFD0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Key insights from visualizations</a:t>
          </a:r>
          <a:endParaRPr lang="en-US" sz="30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2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80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37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16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123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2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DB1E6-3C50-D7DC-DF2A-C6247CE97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3400"/>
              <a:t>Predicting Alzheimer’s Diagnosis Using Lifestyle and Health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46302-2E1D-7B6D-B096-A29F8046E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/>
              <a:t>Christos Symeou &amp; Leontios Ioannou</a:t>
            </a:r>
            <a:br>
              <a:rPr lang="en-US" sz="2000"/>
            </a:br>
            <a:r>
              <a:rPr lang="en-US" sz="2000" b="1"/>
              <a:t>Course: Data Mining on the Web</a:t>
            </a:r>
            <a:endParaRPr lang="en-US" sz="20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B371D8BA-3857-D483-7BAD-CF4D3448F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8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AD7F4-35DB-38D6-1302-F8B7ED98C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ED287-0867-B7BB-55D1-7723FB1E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Key Feature Analysis: Genetic Risk Factor (APOE-ε4)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83A4ACD-CB0C-7653-9F44-A288A4D36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517349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APOE-ε4 allele</a:t>
            </a:r>
            <a:r>
              <a:rPr lang="en-US" dirty="0"/>
              <a:t> is a well-known genetic risk factor for Alzheimer's disease. Individuals carrying this allele have a higher risk of developing Alzheimer’s.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F95EF-2530-C2BE-B6EA-98C7E1A4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41786"/>
            <a:ext cx="5150277" cy="3399182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6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5F1151-DF88-1D39-3D1B-DC69F5F5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5E50E-909A-BB13-F125-3D241F29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Secondary Features Overview</a:t>
            </a:r>
          </a:p>
        </p:txBody>
      </p:sp>
      <p:sp>
        <p:nvSpPr>
          <p:cNvPr id="18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0FB099-2718-BC5B-E3D6-3DE9B85A4E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remaining </a:t>
            </a:r>
            <a:r>
              <a:rPr lang="en-US" altLang="en-US" sz="1700">
                <a:latin typeface="Arial" panose="020B0604020202020204" pitchFamily="34" charset="0"/>
              </a:rPr>
              <a:t>21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features show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low correlation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with the target variable.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These features span across: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Lifestyle factors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Smoking, Alcohol Consumption, Physical Activity)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Medical conditions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Diabetes, Hypertension)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Environmental and social context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Air Pollution, Income, Marital Status)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0F6EB-B938-33E5-59AE-FE51E7DEF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38" y="1005715"/>
            <a:ext cx="7543297" cy="48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7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FC4250-E7C7-0FC2-D679-FEEB3A11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1F8D1-3B89-65DC-A76D-FEE50B73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 Splitting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A07203-4AEC-6E0F-1612-9DEB594FF3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704014"/>
            <a:ext cx="9941319" cy="34381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was split using an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80/20 ratio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Stratified splitting was applied to preserve the balance of Alzheimer’s cases across both sets.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Resulting in: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 set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80% of the data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Test set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20% of the data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7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ABD9C-B967-3FB9-EC5A-AFAF56BF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using ML techniques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95F31-6319-0BDE-16B6-FDECFF0E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and Prediction Task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6ABF677-7A21-153E-D2BD-CFE76875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438166"/>
          </a:xfrm>
        </p:spPr>
        <p:txBody>
          <a:bodyPr anchor="ctr">
            <a:normAutofit fontScale="92500" lnSpcReduction="10000"/>
          </a:bodyPr>
          <a:lstStyle/>
          <a:p>
            <a:pPr>
              <a:buNone/>
            </a:pPr>
            <a:r>
              <a:rPr lang="en-US" sz="1900" b="1" dirty="0"/>
              <a:t>Dataset Origin: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Source:</a:t>
            </a:r>
            <a:r>
              <a:rPr lang="en-US" sz="1900" dirty="0"/>
              <a:t> Healthcare surveys, clinical studies, and public health records from 20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Records:</a:t>
            </a:r>
            <a:r>
              <a:rPr lang="en-US" sz="1900" dirty="0"/>
              <a:t> 74,283 samples.</a:t>
            </a:r>
          </a:p>
          <a:p>
            <a:pPr>
              <a:buNone/>
            </a:pPr>
            <a:r>
              <a:rPr lang="en-US" sz="1900" b="1" dirty="0"/>
              <a:t>Target Variable: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Alzheimer’s Diagnosis</a:t>
            </a:r>
            <a:r>
              <a:rPr lang="en-US" sz="1900" dirty="0"/>
              <a:t> (Yes/No).</a:t>
            </a:r>
          </a:p>
          <a:p>
            <a:pPr>
              <a:buNone/>
            </a:pPr>
            <a:r>
              <a:rPr lang="en-US" sz="1900" b="1" dirty="0"/>
              <a:t>Features: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Includes demographic, lifestyle, medical, and genetic variables (e.g., age, BMI, smoking status, education, physical activity).</a:t>
            </a:r>
          </a:p>
          <a:p>
            <a:pPr>
              <a:buNone/>
            </a:pPr>
            <a:r>
              <a:rPr lang="en-US" sz="1900" b="1" dirty="0"/>
              <a:t>Objective: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Predict Alzheimer’s diagnosis</a:t>
            </a:r>
            <a:r>
              <a:rPr lang="en-US" sz="1900" dirty="0"/>
              <a:t> based on various factors to support early detection and risk assessment.</a:t>
            </a:r>
          </a:p>
          <a:p>
            <a:pPr marL="0" indent="0">
              <a:buNone/>
            </a:pPr>
            <a:endParaRPr lang="en-US" sz="15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1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B14CA-35C3-E30F-C156-48E7B4610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27044-1C95-0994-2837-C9718A01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Methodology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C02C69B8-A2EE-9D22-D810-35847639E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10614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45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E97BB-EC07-569A-FDC1-1FC6CE27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Exploratory Data Analysis (EDA)</a:t>
            </a:r>
            <a:endParaRPr lang="en-US" sz="48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89C1918-EAAD-3553-5514-BAB524A82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77951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65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04130-BA8C-D1EE-7C3C-FDC7249B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D7E26-51AF-542A-4267-78A8284F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Features and Types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6AD34C4-9A86-2C35-B06B-8DBCF254E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560322"/>
            <a:ext cx="9941319" cy="35818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contains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24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4 numerical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20 categorical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Grouped into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four key domains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Demographics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Lifestyle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Smoking Status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Health &amp; Medical History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Diabetes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Environment &amp; Social Context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Urban vs Rural Living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missing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detected in any feature.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32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CC0E4-6FB9-550F-1D13-C7C6A7DE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Target Variable distribution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C2C1-4DF1-9CD9-88D0-61E25540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808082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Target Variable: Alzheimer’s Diagnosis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</a:t>
            </a:r>
            <a:r>
              <a:rPr lang="en-US" dirty="0"/>
              <a:t>: 58.7%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Yes</a:t>
            </a:r>
            <a:r>
              <a:rPr lang="en-US" dirty="0"/>
              <a:t>: 41.3%</a:t>
            </a:r>
          </a:p>
          <a:p>
            <a:r>
              <a:rPr lang="en-US" dirty="0"/>
              <a:t>The classes are fairly balanced, so we </a:t>
            </a:r>
            <a:r>
              <a:rPr lang="en-US" b="1" dirty="0"/>
              <a:t>did not apply any resampling techniques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62FE3-F25E-6DA1-3902-C7D35C391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629" y="2484255"/>
            <a:ext cx="4808082" cy="371424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18B860-330E-CCD5-8807-BEFDFC9A1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1AB-2AB0-46B0-7FBA-937B369F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Feature Correlation Overview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8B923D0-7768-563A-E431-4496B61030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719" y="2330505"/>
            <a:ext cx="4559425" cy="3979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Only three features show strong correlation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Alzheimer’s diagnosis: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Age (0.42)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Family History of Alzheimer’s (0.14)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Genetic Risk Factor (APOE-ε4) (0.19)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rest of the features have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low or negligible correlation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the target.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6461C-E6FB-593A-E787-9BFABB5C2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-3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5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A6BE6E-203B-1DA5-2A92-EF62A9D34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75633-FBDB-3C9C-AE61-3889170E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Key Feature Analysis: Age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D4B1754-7907-1590-D0BB-8492FE2D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372036"/>
            <a:ext cx="4991629" cy="367712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Age</a:t>
            </a:r>
            <a:r>
              <a:rPr lang="en-US" dirty="0"/>
              <a:t> has a strong correlation with Alzheimer’s diagnosis, suggesting that age is a significant factor in the risk of Alzheimer’s disease.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02374-70CE-ACA7-6FEB-4B6146001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2415"/>
          <a:stretch/>
        </p:blipFill>
        <p:spPr>
          <a:xfrm>
            <a:off x="6788383" y="613148"/>
            <a:ext cx="4565417" cy="2679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52FC78-1914-7574-DA02-B7662997A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2415"/>
          <a:stretch/>
        </p:blipFill>
        <p:spPr>
          <a:xfrm>
            <a:off x="6788383" y="3528753"/>
            <a:ext cx="4565417" cy="2679192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0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EB354-449A-86B8-38F2-0AF99A79F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5D9FC-F5B1-92DF-AC3F-5AD7D222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Key Feature Analysis: Family History of Alzheimer’s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B1BF822-078F-C54A-ECAC-56557437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257732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Having a </a:t>
            </a:r>
            <a:r>
              <a:rPr lang="en-US" b="1" dirty="0"/>
              <a:t>family history of Alzheimer’s</a:t>
            </a:r>
            <a:r>
              <a:rPr lang="en-US" dirty="0"/>
              <a:t> significantly increases the risk of developing the disease.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390B1-F093-C7CE-E1C1-EE39AA487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641785"/>
            <a:ext cx="5150277" cy="3399183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166</TotalTime>
  <Words>499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2013 - 2022 Theme</vt:lpstr>
      <vt:lpstr>Predicting Alzheimer’s Diagnosis Using Lifestyle and Health Data</vt:lpstr>
      <vt:lpstr>Dataset and Prediction Task</vt:lpstr>
      <vt:lpstr>Methodology</vt:lpstr>
      <vt:lpstr>Exploratory Data Analysis (EDA)</vt:lpstr>
      <vt:lpstr>Dataset Features and Types</vt:lpstr>
      <vt:lpstr>Target Variable distribution</vt:lpstr>
      <vt:lpstr>Feature Correlation Overview</vt:lpstr>
      <vt:lpstr>Key Feature Analysis: Age</vt:lpstr>
      <vt:lpstr>Key Feature Analysis: Family History of Alzheimer’s</vt:lpstr>
      <vt:lpstr>Key Feature Analysis: Genetic Risk Factor (APOE-ε4)</vt:lpstr>
      <vt:lpstr>Secondary Features Overview</vt:lpstr>
      <vt:lpstr>Data Splitting</vt:lpstr>
      <vt:lpstr>Modeling using ML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Leontios Ioannou</dc:creator>
  <cp:lastModifiedBy>Leontios Ioannou</cp:lastModifiedBy>
  <cp:revision>32</cp:revision>
  <dcterms:created xsi:type="dcterms:W3CDTF">2025-04-23T13:38:11Z</dcterms:created>
  <dcterms:modified xsi:type="dcterms:W3CDTF">2025-04-24T09:23:10Z</dcterms:modified>
</cp:coreProperties>
</file>