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7" r:id="rId3"/>
    <p:sldId id="261" r:id="rId4"/>
    <p:sldId id="262" r:id="rId5"/>
    <p:sldId id="263" r:id="rId6"/>
    <p:sldId id="264" r:id="rId7"/>
    <p:sldId id="265" r:id="rId8"/>
    <p:sldId id="280" r:id="rId9"/>
    <p:sldId id="281" r:id="rId10"/>
    <p:sldId id="266" r:id="rId11"/>
    <p:sldId id="267" r:id="rId12"/>
    <p:sldId id="268" r:id="rId13"/>
    <p:sldId id="269" r:id="rId14"/>
    <p:sldId id="279"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B449"/>
    <a:srgbClr val="046538"/>
    <a:srgbClr val="A4CE52"/>
    <a:srgbClr val="E0E66A"/>
    <a:srgbClr val="119242"/>
    <a:srgbClr val="0A943F"/>
    <a:srgbClr val="E3E568"/>
    <a:srgbClr val="74C05E"/>
    <a:srgbClr val="27784F"/>
    <a:srgbClr val="55A6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4" autoAdjust="0"/>
  </p:normalViewPr>
  <p:slideViewPr>
    <p:cSldViewPr>
      <p:cViewPr varScale="1">
        <p:scale>
          <a:sx n="87" d="100"/>
          <a:sy n="87" d="100"/>
        </p:scale>
        <p:origin x="64" y="312"/>
      </p:cViewPr>
      <p:guideLst>
        <p:guide orient="horz" pos="1621"/>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005F38-2B2D-4257-88BA-38509297082B}" type="datetimeFigureOut">
              <a:rPr lang="zh-CN" altLang="en-US" smtClean="0"/>
              <a:t>2017/7/6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7EA37-6B86-4B62-831C-E9030B8993C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005F38-2B2D-4257-88BA-38509297082B}" type="datetimeFigureOut">
              <a:rPr lang="zh-CN" altLang="en-US" smtClean="0"/>
              <a:t>2017/7/6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9F7EA37-6B86-4B62-831C-E9030B8993C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sp>
        <p:nvSpPr>
          <p:cNvPr id="3" name="TextBox 2"/>
          <p:cNvSpPr txBox="1"/>
          <p:nvPr/>
        </p:nvSpPr>
        <p:spPr>
          <a:xfrm>
            <a:off x="2228300" y="1647719"/>
            <a:ext cx="5544616" cy="1291590"/>
          </a:xfrm>
          <a:prstGeom prst="rect">
            <a:avLst/>
          </a:prstGeom>
          <a:noFill/>
        </p:spPr>
        <p:txBody>
          <a:bodyPr wrap="square" rtlCol="0">
            <a:spAutoFit/>
          </a:bodyPr>
          <a:lstStyle/>
          <a:p>
            <a:endParaRPr lang="en-US" altLang="zh-CN" sz="2400" dirty="0">
              <a:solidFill>
                <a:srgbClr val="34C05D"/>
              </a:solidFill>
              <a:latin typeface="微软雅黑" panose="020B0503020204020204" pitchFamily="34" charset="-122"/>
              <a:ea typeface="微软雅黑" panose="020B0503020204020204" pitchFamily="34" charset="-122"/>
            </a:endParaRPr>
          </a:p>
          <a:p>
            <a:r>
              <a:rPr lang="zh-CN" altLang="en-US" sz="5400" b="1" dirty="0">
                <a:solidFill>
                  <a:schemeClr val="bg1"/>
                </a:solidFill>
                <a:latin typeface="微软雅黑" panose="020B0503020204020204" pitchFamily="34" charset="-122"/>
                <a:ea typeface="微软雅黑" panose="020B0503020204020204" pitchFamily="34" charset="-122"/>
              </a:rPr>
              <a:t>动态口令</a:t>
            </a:r>
          </a:p>
        </p:txBody>
      </p:sp>
      <p:grpSp>
        <p:nvGrpSpPr>
          <p:cNvPr id="4" name="组合 3"/>
          <p:cNvGrpSpPr/>
          <p:nvPr/>
        </p:nvGrpSpPr>
        <p:grpSpPr>
          <a:xfrm>
            <a:off x="2372316" y="2901016"/>
            <a:ext cx="2740343" cy="523220"/>
            <a:chOff x="2267744" y="3104967"/>
            <a:chExt cx="2740343" cy="523220"/>
          </a:xfrm>
        </p:grpSpPr>
        <p:sp>
          <p:nvSpPr>
            <p:cNvPr id="5" name="矩形 4"/>
            <p:cNvSpPr/>
            <p:nvPr/>
          </p:nvSpPr>
          <p:spPr>
            <a:xfrm>
              <a:off x="2267744" y="3144332"/>
              <a:ext cx="2448272" cy="435530"/>
            </a:xfrm>
            <a:prstGeom prst="rect">
              <a:avLst/>
            </a:prstGeom>
            <a:solidFill>
              <a:srgbClr val="34C05D"/>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271783" y="3104967"/>
              <a:ext cx="2736304" cy="523220"/>
            </a:xfrm>
            <a:prstGeom prst="rect">
              <a:avLst/>
            </a:prstGeom>
            <a:noFill/>
          </p:spPr>
          <p:txBody>
            <a:bodyPr wrap="square" rtlCol="0">
              <a:spAutoFit/>
            </a:bodyPr>
            <a:lstStyle/>
            <a:p>
              <a:r>
                <a:rPr lang="en-US" altLang="zh-CN" sz="2800" dirty="0">
                  <a:solidFill>
                    <a:schemeClr val="bg1"/>
                  </a:solidFill>
                  <a:latin typeface="+mj-lt"/>
                </a:rPr>
                <a:t>BUSINESS PLAN</a:t>
              </a:r>
              <a:endParaRPr lang="zh-CN" altLang="en-US" sz="2800" dirty="0">
                <a:solidFill>
                  <a:schemeClr val="bg1"/>
                </a:solidFill>
                <a:latin typeface="+mj-lt"/>
              </a:endParaRPr>
            </a:p>
          </p:txBody>
        </p:sp>
      </p:grpSp>
      <p:sp>
        <p:nvSpPr>
          <p:cNvPr id="7" name="半闭框 6"/>
          <p:cNvSpPr/>
          <p:nvPr/>
        </p:nvSpPr>
        <p:spPr>
          <a:xfrm>
            <a:off x="1835696" y="1419622"/>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p:cNvSpPr/>
          <p:nvPr/>
        </p:nvSpPr>
        <p:spPr>
          <a:xfrm rot="10800000">
            <a:off x="7035958" y="3191659"/>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半闭框 8"/>
          <p:cNvSpPr/>
          <p:nvPr/>
        </p:nvSpPr>
        <p:spPr>
          <a:xfrm rot="16200000">
            <a:off x="1833830" y="31935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5400000">
            <a:off x="7021592" y="14337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sp>
        <p:nvSpPr>
          <p:cNvPr id="3" name="矩形 2"/>
          <p:cNvSpPr/>
          <p:nvPr/>
        </p:nvSpPr>
        <p:spPr>
          <a:xfrm>
            <a:off x="2803131" y="-7670"/>
            <a:ext cx="576064" cy="1995686"/>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03131" y="2924120"/>
            <a:ext cx="576064" cy="2225402"/>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661935" y="1974935"/>
            <a:ext cx="3456384"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项目计划</a:t>
            </a:r>
          </a:p>
        </p:txBody>
      </p:sp>
      <p:grpSp>
        <p:nvGrpSpPr>
          <p:cNvPr id="11" name="组合 10"/>
          <p:cNvGrpSpPr/>
          <p:nvPr/>
        </p:nvGrpSpPr>
        <p:grpSpPr>
          <a:xfrm>
            <a:off x="2731123" y="2073327"/>
            <a:ext cx="720080" cy="720080"/>
            <a:chOff x="3154688" y="3330231"/>
            <a:chExt cx="720080" cy="720080"/>
          </a:xfrm>
        </p:grpSpPr>
        <p:sp>
          <p:nvSpPr>
            <p:cNvPr id="12" name="流程图: 联系 11"/>
            <p:cNvSpPr/>
            <p:nvPr/>
          </p:nvSpPr>
          <p:spPr>
            <a:xfrm>
              <a:off x="3154688"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328" y="3542671"/>
              <a:ext cx="304800" cy="304800"/>
            </a:xfrm>
            <a:prstGeom prst="rect">
              <a:avLst/>
            </a:prstGeom>
          </p:spPr>
        </p:pic>
      </p:grpSp>
      <p:sp>
        <p:nvSpPr>
          <p:cNvPr id="14" name="TextBox 13"/>
          <p:cNvSpPr txBox="1"/>
          <p:nvPr/>
        </p:nvSpPr>
        <p:spPr>
          <a:xfrm>
            <a:off x="3745651" y="2611897"/>
            <a:ext cx="1834461" cy="1200329"/>
          </a:xfrm>
          <a:prstGeom prst="rect">
            <a:avLst/>
          </a:prstGeom>
          <a:noFill/>
        </p:spPr>
        <p:txBody>
          <a:bodyPr wrap="square" rtlCol="0">
            <a:spAutoFit/>
          </a:body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2.1.</a:t>
            </a:r>
            <a:r>
              <a:rPr lang="zh-CN" altLang="en-US" sz="1600" dirty="0">
                <a:solidFill>
                  <a:schemeClr val="bg1"/>
                </a:solidFill>
                <a:latin typeface="微软雅黑" panose="020B0503020204020204" pitchFamily="34" charset="-122"/>
                <a:ea typeface="微软雅黑" panose="020B0503020204020204" pitchFamily="34" charset="-122"/>
              </a:rPr>
              <a:t>商业模式</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2.2.</a:t>
            </a:r>
            <a:r>
              <a:rPr lang="zh-CN" altLang="en-US" sz="1600" dirty="0">
                <a:solidFill>
                  <a:schemeClr val="bg1"/>
                </a:solidFill>
                <a:latin typeface="微软雅黑" panose="020B0503020204020204" pitchFamily="34" charset="-122"/>
                <a:ea typeface="微软雅黑" panose="020B0503020204020204" pitchFamily="34" charset="-122"/>
              </a:rPr>
              <a:t>竞争对手分析</a:t>
            </a:r>
            <a:r>
              <a:rPr lang="en-US" altLang="zh-CN" sz="1600" dirty="0">
                <a:solidFill>
                  <a:schemeClr val="bg1"/>
                </a:solidFill>
                <a:latin typeface="微软雅黑" panose="020B0503020204020204" pitchFamily="34" charset="-122"/>
                <a:ea typeface="微软雅黑" panose="020B0503020204020204" pitchFamily="34" charset="-122"/>
              </a:rPr>
              <a:t>2.3.</a:t>
            </a:r>
            <a:r>
              <a:rPr lang="zh-CN" altLang="en-US" sz="1600" dirty="0">
                <a:solidFill>
                  <a:schemeClr val="bg1"/>
                </a:solidFill>
                <a:latin typeface="微软雅黑" panose="020B0503020204020204" pitchFamily="34" charset="-122"/>
                <a:ea typeface="微软雅黑" panose="020B0503020204020204" pitchFamily="34" charset="-122"/>
              </a:rPr>
              <a:t>竞争优势</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grpSp>
        <p:nvGrpSpPr>
          <p:cNvPr id="9" name="组合 8"/>
          <p:cNvGrpSpPr/>
          <p:nvPr/>
        </p:nvGrpSpPr>
        <p:grpSpPr>
          <a:xfrm>
            <a:off x="2578217" y="483518"/>
            <a:ext cx="3655772" cy="825419"/>
            <a:chOff x="2556438" y="339502"/>
            <a:chExt cx="3655772" cy="825419"/>
          </a:xfrm>
        </p:grpSpPr>
        <p:sp>
          <p:nvSpPr>
            <p:cNvPr id="5" name="矩形 4"/>
            <p:cNvSpPr/>
            <p:nvPr/>
          </p:nvSpPr>
          <p:spPr>
            <a:xfrm>
              <a:off x="2921082" y="339502"/>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商业模式</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845899" y="1996319"/>
            <a:ext cx="916821" cy="823085"/>
            <a:chOff x="5800667" y="1589897"/>
            <a:chExt cx="916821" cy="823085"/>
          </a:xfrm>
        </p:grpSpPr>
        <p:sp>
          <p:nvSpPr>
            <p:cNvPr id="18" name="圆角矩形 17"/>
            <p:cNvSpPr/>
            <p:nvPr/>
          </p:nvSpPr>
          <p:spPr>
            <a:xfrm rot="2788035">
              <a:off x="5800667" y="1589897"/>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2788035">
              <a:off x="5894403" y="1589897"/>
              <a:ext cx="823085" cy="823085"/>
            </a:xfrm>
            <a:prstGeom prst="roundRect">
              <a:avLst/>
            </a:prstGeom>
            <a:solidFill>
              <a:srgbClr val="046538"/>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32302" y="1977947"/>
            <a:ext cx="895094" cy="823085"/>
            <a:chOff x="4238219" y="1589897"/>
            <a:chExt cx="895094" cy="823085"/>
          </a:xfrm>
        </p:grpSpPr>
        <p:sp>
          <p:nvSpPr>
            <p:cNvPr id="17" name="圆角矩形 16"/>
            <p:cNvSpPr/>
            <p:nvPr/>
          </p:nvSpPr>
          <p:spPr>
            <a:xfrm rot="2788035">
              <a:off x="4238219" y="1589897"/>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788035">
              <a:off x="4310228" y="1589897"/>
              <a:ext cx="823085" cy="823085"/>
            </a:xfrm>
            <a:prstGeom prst="roundRect">
              <a:avLst/>
            </a:prstGeom>
            <a:solidFill>
              <a:srgbClr val="0A943F"/>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615417" y="3003871"/>
            <a:ext cx="2034030" cy="1015663"/>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商业模式一</a:t>
            </a:r>
            <a:endParaRPr lang="en-US" altLang="zh-CN" sz="1600"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应用于手机支付软件</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如：支付宝</a:t>
            </a:r>
          </a:p>
        </p:txBody>
      </p:sp>
      <p:sp>
        <p:nvSpPr>
          <p:cNvPr id="37" name="TextBox 36"/>
          <p:cNvSpPr txBox="1"/>
          <p:nvPr/>
        </p:nvSpPr>
        <p:spPr>
          <a:xfrm>
            <a:off x="2551766" y="3005552"/>
            <a:ext cx="2034030" cy="1292662"/>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商业模式二</a:t>
            </a:r>
            <a:endParaRPr lang="en-US" altLang="zh-CN" sz="1600"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供应银行系统</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如：四大国有银行、北京银行、华夏银行等；网上银行</a:t>
            </a:r>
          </a:p>
        </p:txBody>
      </p:sp>
      <p:sp>
        <p:nvSpPr>
          <p:cNvPr id="38" name="TextBox 37"/>
          <p:cNvSpPr txBox="1"/>
          <p:nvPr/>
        </p:nvSpPr>
        <p:spPr>
          <a:xfrm>
            <a:off x="4459708" y="2972990"/>
            <a:ext cx="2034030" cy="1015663"/>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商业模式三</a:t>
            </a:r>
            <a:endParaRPr lang="en-US" altLang="zh-CN" sz="1600"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网络游戏运营商</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如：盛大、网易等</a:t>
            </a:r>
          </a:p>
        </p:txBody>
      </p:sp>
      <p:sp>
        <p:nvSpPr>
          <p:cNvPr id="39" name="TextBox 38"/>
          <p:cNvSpPr txBox="1"/>
          <p:nvPr/>
        </p:nvSpPr>
        <p:spPr>
          <a:xfrm>
            <a:off x="6334162" y="2991361"/>
            <a:ext cx="2034030" cy="1292662"/>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商业模式四</a:t>
            </a:r>
            <a:endParaRPr lang="en-US" altLang="zh-CN" sz="1600"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帮助企业内部管理</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如：远程用户访问身份认证、操作授权等</a:t>
            </a:r>
          </a:p>
        </p:txBody>
      </p:sp>
      <p:grpSp>
        <p:nvGrpSpPr>
          <p:cNvPr id="41" name="组合 40"/>
          <p:cNvGrpSpPr/>
          <p:nvPr/>
        </p:nvGrpSpPr>
        <p:grpSpPr>
          <a:xfrm>
            <a:off x="1191033" y="2000322"/>
            <a:ext cx="895093" cy="824754"/>
            <a:chOff x="1534164" y="1995484"/>
            <a:chExt cx="895093" cy="824754"/>
          </a:xfrm>
        </p:grpSpPr>
        <p:grpSp>
          <p:nvGrpSpPr>
            <p:cNvPr id="24" name="组合 23"/>
            <p:cNvGrpSpPr/>
            <p:nvPr/>
          </p:nvGrpSpPr>
          <p:grpSpPr>
            <a:xfrm>
              <a:off x="1534164" y="1995484"/>
              <a:ext cx="895093" cy="824754"/>
              <a:chOff x="1285891" y="1805921"/>
              <a:chExt cx="895093" cy="824754"/>
            </a:xfrm>
          </p:grpSpPr>
          <p:sp>
            <p:nvSpPr>
              <p:cNvPr id="15" name="圆角矩形 14"/>
              <p:cNvSpPr/>
              <p:nvPr/>
            </p:nvSpPr>
            <p:spPr>
              <a:xfrm rot="2788035">
                <a:off x="1285891" y="1805921"/>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788035">
                <a:off x="1357899" y="1807590"/>
                <a:ext cx="823085" cy="823085"/>
              </a:xfrm>
              <a:prstGeom prst="roundRect">
                <a:avLst/>
              </a:prstGeom>
              <a:solidFill>
                <a:srgbClr val="74C05E"/>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14" y="22329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0" name="组合 39"/>
          <p:cNvGrpSpPr/>
          <p:nvPr/>
        </p:nvGrpSpPr>
        <p:grpSpPr>
          <a:xfrm>
            <a:off x="3116230" y="1981952"/>
            <a:ext cx="905101" cy="831094"/>
            <a:chOff x="3034214" y="1977948"/>
            <a:chExt cx="905101" cy="831094"/>
          </a:xfrm>
        </p:grpSpPr>
        <p:grpSp>
          <p:nvGrpSpPr>
            <p:cNvPr id="23" name="组合 22"/>
            <p:cNvGrpSpPr/>
            <p:nvPr/>
          </p:nvGrpSpPr>
          <p:grpSpPr>
            <a:xfrm>
              <a:off x="3034214" y="1977948"/>
              <a:ext cx="905101" cy="831094"/>
              <a:chOff x="2897799" y="1589898"/>
              <a:chExt cx="905101" cy="831094"/>
            </a:xfrm>
          </p:grpSpPr>
          <p:sp>
            <p:nvSpPr>
              <p:cNvPr id="16" name="圆角矩形 15"/>
              <p:cNvSpPr/>
              <p:nvPr/>
            </p:nvSpPr>
            <p:spPr>
              <a:xfrm rot="2788035">
                <a:off x="2897799" y="1589898"/>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2788035">
                <a:off x="2979815" y="1597907"/>
                <a:ext cx="823085" cy="823085"/>
              </a:xfrm>
              <a:prstGeom prst="roundRect">
                <a:avLst/>
              </a:prstGeom>
              <a:solidFill>
                <a:srgbClr val="39B449"/>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372" y="225629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3453" y="2249147"/>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8777" y="22329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grpSp>
        <p:nvGrpSpPr>
          <p:cNvPr id="19" name="组合 18"/>
          <p:cNvGrpSpPr/>
          <p:nvPr/>
        </p:nvGrpSpPr>
        <p:grpSpPr>
          <a:xfrm>
            <a:off x="1395617" y="1289019"/>
            <a:ext cx="6342058" cy="1378510"/>
            <a:chOff x="1395617" y="1559097"/>
            <a:chExt cx="6342058" cy="1378510"/>
          </a:xfrm>
        </p:grpSpPr>
        <p:grpSp>
          <p:nvGrpSpPr>
            <p:cNvPr id="16" name="组合 15"/>
            <p:cNvGrpSpPr/>
            <p:nvPr/>
          </p:nvGrpSpPr>
          <p:grpSpPr>
            <a:xfrm>
              <a:off x="1395617" y="1579247"/>
              <a:ext cx="6342058" cy="1358360"/>
              <a:chOff x="827584" y="1707653"/>
              <a:chExt cx="6048672" cy="1358360"/>
            </a:xfrm>
          </p:grpSpPr>
          <p:sp>
            <p:nvSpPr>
              <p:cNvPr id="14" name="矩形 13"/>
              <p:cNvSpPr/>
              <p:nvPr/>
            </p:nvSpPr>
            <p:spPr>
              <a:xfrm>
                <a:off x="827584" y="1707653"/>
                <a:ext cx="250746" cy="1358359"/>
              </a:xfrm>
              <a:prstGeom prst="rect">
                <a:avLst/>
              </a:prstGeom>
              <a:solidFill>
                <a:srgbClr val="A4CE52"/>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8330" y="1707654"/>
                <a:ext cx="5797926" cy="1358359"/>
              </a:xfrm>
              <a:prstGeom prst="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842" y="1741811"/>
              <a:ext cx="697161" cy="697161"/>
            </a:xfrm>
            <a:prstGeom prst="rect">
              <a:avLst/>
            </a:prstGeom>
            <a:effectLst>
              <a:outerShdw blurRad="50800" dist="38100" algn="l" rotWithShape="0">
                <a:prstClr val="black">
                  <a:alpha val="40000"/>
                </a:prstClr>
              </a:outerShdw>
            </a:effectLst>
          </p:spPr>
        </p:pic>
        <p:sp>
          <p:nvSpPr>
            <p:cNvPr id="18" name="TextBox 17"/>
            <p:cNvSpPr txBox="1"/>
            <p:nvPr/>
          </p:nvSpPr>
          <p:spPr>
            <a:xfrm>
              <a:off x="3131839" y="1559097"/>
              <a:ext cx="4605835" cy="1292662"/>
            </a:xfrm>
            <a:prstGeom prst="rect">
              <a:avLst/>
            </a:prstGeom>
            <a:noFill/>
          </p:spPr>
          <p:txBody>
            <a:bodyPr wrap="square" rtlCol="0">
              <a:spAutoFit/>
            </a:bodyPr>
            <a:lstStyle/>
            <a:p>
              <a:pPr>
                <a:lnSpc>
                  <a:spcPct val="15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对手</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A</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：生物特征进行身份鉴别</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如：指纹、声音、面部识别等</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t>输入的信息是一个不太准确的信息，需要复杂的算法进行校正、识别、提取特征，然后才能判断，因此容易出现误判的情况。</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1387583" y="2687679"/>
            <a:ext cx="6350091" cy="1022148"/>
            <a:chOff x="1395617" y="1552612"/>
            <a:chExt cx="6350091" cy="1022148"/>
          </a:xfrm>
        </p:grpSpPr>
        <p:grpSp>
          <p:nvGrpSpPr>
            <p:cNvPr id="33" name="组合 32"/>
            <p:cNvGrpSpPr/>
            <p:nvPr/>
          </p:nvGrpSpPr>
          <p:grpSpPr>
            <a:xfrm>
              <a:off x="1395617" y="1579248"/>
              <a:ext cx="6342058" cy="995512"/>
              <a:chOff x="827584" y="1707654"/>
              <a:chExt cx="6048672" cy="995512"/>
            </a:xfrm>
          </p:grpSpPr>
          <p:sp>
            <p:nvSpPr>
              <p:cNvPr id="36" name="矩形 35"/>
              <p:cNvSpPr/>
              <p:nvPr/>
            </p:nvSpPr>
            <p:spPr>
              <a:xfrm>
                <a:off x="827584" y="1707654"/>
                <a:ext cx="250746" cy="995512"/>
              </a:xfrm>
              <a:prstGeom prst="rect">
                <a:avLst/>
              </a:prstGeom>
              <a:solidFill>
                <a:srgbClr val="046538"/>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78330" y="1707654"/>
                <a:ext cx="5797926" cy="995512"/>
              </a:xfrm>
              <a:prstGeom prst="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p:nvSpPr>
          <p:spPr>
            <a:xfrm>
              <a:off x="3139873" y="1552612"/>
              <a:ext cx="4605835" cy="738664"/>
            </a:xfrm>
            <a:prstGeom prst="rect">
              <a:avLst/>
            </a:prstGeom>
            <a:noFill/>
          </p:spPr>
          <p:txBody>
            <a:bodyPr wrap="square" rtlCol="0">
              <a:spAutoFit/>
            </a:bodyPr>
            <a:lstStyle/>
            <a:p>
              <a:pPr>
                <a:lnSpc>
                  <a:spcPct val="15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对手</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B</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PKI</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数字证书的认证技术</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认识程度不高，方法手段欠缺</a:t>
              </a:r>
            </a:p>
          </p:txBody>
        </p:sp>
      </p:grpSp>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527" y="2800163"/>
            <a:ext cx="792442" cy="792442"/>
          </a:xfrm>
          <a:prstGeom prst="rect">
            <a:avLst/>
          </a:prstGeom>
          <a:effectLst>
            <a:outerShdw blurRad="50800" dist="38100" dir="2700000" algn="tl" rotWithShape="0">
              <a:prstClr val="black">
                <a:alpha val="40000"/>
              </a:prstClr>
            </a:outerShdw>
          </a:effectLst>
        </p:spPr>
      </p:pic>
      <p:grpSp>
        <p:nvGrpSpPr>
          <p:cNvPr id="40" name="组合 39"/>
          <p:cNvGrpSpPr/>
          <p:nvPr/>
        </p:nvGrpSpPr>
        <p:grpSpPr>
          <a:xfrm>
            <a:off x="1331640" y="351985"/>
            <a:ext cx="4898719" cy="923330"/>
            <a:chOff x="2616530" y="351985"/>
            <a:chExt cx="3613829" cy="923330"/>
          </a:xfrm>
        </p:grpSpPr>
        <p:sp>
          <p:nvSpPr>
            <p:cNvPr id="5" name="矩形 4"/>
            <p:cNvSpPr/>
            <p:nvPr/>
          </p:nvSpPr>
          <p:spPr>
            <a:xfrm>
              <a:off x="2657003" y="351985"/>
              <a:ext cx="3573356"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a:t>
              </a: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竞争“对手”分析</a:t>
              </a:r>
              <a:endPar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矩形 38"/>
            <p:cNvSpPr/>
            <p:nvPr/>
          </p:nvSpPr>
          <p:spPr>
            <a:xfrm>
              <a:off x="2616530" y="113159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38FAAD3C-2764-4710-910C-1E4CCACAF536}"/>
              </a:ext>
            </a:extLst>
          </p:cNvPr>
          <p:cNvGrpSpPr/>
          <p:nvPr/>
        </p:nvGrpSpPr>
        <p:grpSpPr>
          <a:xfrm>
            <a:off x="1395617" y="3721312"/>
            <a:ext cx="6342058" cy="1378510"/>
            <a:chOff x="1395617" y="1559097"/>
            <a:chExt cx="6342058" cy="1378510"/>
          </a:xfrm>
        </p:grpSpPr>
        <p:grpSp>
          <p:nvGrpSpPr>
            <p:cNvPr id="25" name="组合 24">
              <a:extLst>
                <a:ext uri="{FF2B5EF4-FFF2-40B4-BE49-F238E27FC236}">
                  <a16:creationId xmlns:a16="http://schemas.microsoft.com/office/drawing/2014/main" id="{B0008758-CEF1-4538-BEE0-83269350CB00}"/>
                </a:ext>
              </a:extLst>
            </p:cNvPr>
            <p:cNvGrpSpPr/>
            <p:nvPr/>
          </p:nvGrpSpPr>
          <p:grpSpPr>
            <a:xfrm>
              <a:off x="1395617" y="1579247"/>
              <a:ext cx="6342058" cy="1358360"/>
              <a:chOff x="827584" y="1707653"/>
              <a:chExt cx="6048672" cy="1358360"/>
            </a:xfrm>
          </p:grpSpPr>
          <p:sp>
            <p:nvSpPr>
              <p:cNvPr id="42" name="矩形 41">
                <a:extLst>
                  <a:ext uri="{FF2B5EF4-FFF2-40B4-BE49-F238E27FC236}">
                    <a16:creationId xmlns:a16="http://schemas.microsoft.com/office/drawing/2014/main" id="{5656BB29-07A5-415A-BA54-65236C50FF2D}"/>
                  </a:ext>
                </a:extLst>
              </p:cNvPr>
              <p:cNvSpPr/>
              <p:nvPr/>
            </p:nvSpPr>
            <p:spPr>
              <a:xfrm>
                <a:off x="827584" y="1707653"/>
                <a:ext cx="250746" cy="1358359"/>
              </a:xfrm>
              <a:prstGeom prst="rect">
                <a:avLst/>
              </a:prstGeom>
              <a:solidFill>
                <a:srgbClr val="A4CE52"/>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E5FF08DE-17EB-4121-A4C4-D848C0619D69}"/>
                  </a:ext>
                </a:extLst>
              </p:cNvPr>
              <p:cNvSpPr/>
              <p:nvPr/>
            </p:nvSpPr>
            <p:spPr>
              <a:xfrm>
                <a:off x="1078330" y="1707654"/>
                <a:ext cx="5797926" cy="1358359"/>
              </a:xfrm>
              <a:prstGeom prst="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图片 27">
              <a:extLst>
                <a:ext uri="{FF2B5EF4-FFF2-40B4-BE49-F238E27FC236}">
                  <a16:creationId xmlns:a16="http://schemas.microsoft.com/office/drawing/2014/main" id="{DD3CDC63-B1D7-4107-9D9E-C3FDF0C7E2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842" y="1741811"/>
              <a:ext cx="697161" cy="697161"/>
            </a:xfrm>
            <a:prstGeom prst="rect">
              <a:avLst/>
            </a:prstGeom>
            <a:effectLst>
              <a:outerShdw blurRad="50800" dist="38100" algn="l" rotWithShape="0">
                <a:prstClr val="black">
                  <a:alpha val="40000"/>
                </a:prstClr>
              </a:outerShdw>
            </a:effectLst>
          </p:spPr>
        </p:pic>
        <p:sp>
          <p:nvSpPr>
            <p:cNvPr id="41" name="TextBox 17">
              <a:extLst>
                <a:ext uri="{FF2B5EF4-FFF2-40B4-BE49-F238E27FC236}">
                  <a16:creationId xmlns:a16="http://schemas.microsoft.com/office/drawing/2014/main" id="{472DF948-1C0D-451E-8BAB-3817F46C5547}"/>
                </a:ext>
              </a:extLst>
            </p:cNvPr>
            <p:cNvSpPr txBox="1"/>
            <p:nvPr/>
          </p:nvSpPr>
          <p:spPr>
            <a:xfrm>
              <a:off x="3131839" y="1559097"/>
              <a:ext cx="4605835" cy="1292662"/>
            </a:xfrm>
            <a:prstGeom prst="rect">
              <a:avLst/>
            </a:prstGeom>
            <a:noFill/>
          </p:spPr>
          <p:txBody>
            <a:bodyPr wrap="square" rtlCol="0">
              <a:spAutoFit/>
            </a:bodyPr>
            <a:lstStyle/>
            <a:p>
              <a:pPr>
                <a:lnSpc>
                  <a:spcPct val="15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对手</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C</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：静态口令技术</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如：用户名</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密码</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1200" dirty="0"/>
                <a:t>口令维护困难，系统维护员的维护工作大部分花费在用户的口令支持上，一旦用户忘记自己的口令，系统维护员需要重新为用户设置口令</a:t>
              </a:r>
              <a:r>
                <a:rPr lang="zh-CN" altLang="en-US" sz="1200" dirty="0">
                  <a:ea typeface="微软雅黑" panose="020B0503020204020204" pitchFamily="34" charset="-122"/>
                </a:rPr>
                <a: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0"/>
            <a:ext cx="9154708" cy="5149523"/>
          </a:xfrm>
          <a:prstGeom prst="rect">
            <a:avLst/>
          </a:prstGeom>
        </p:spPr>
      </p:pic>
      <p:grpSp>
        <p:nvGrpSpPr>
          <p:cNvPr id="3" name="组合 2"/>
          <p:cNvGrpSpPr/>
          <p:nvPr/>
        </p:nvGrpSpPr>
        <p:grpSpPr>
          <a:xfrm>
            <a:off x="2589213" y="389958"/>
            <a:ext cx="3655772" cy="825419"/>
            <a:chOff x="2556438" y="339502"/>
            <a:chExt cx="3655772" cy="825419"/>
          </a:xfrm>
        </p:grpSpPr>
        <p:sp>
          <p:nvSpPr>
            <p:cNvPr id="4" name="矩形 3"/>
            <p:cNvSpPr/>
            <p:nvPr/>
          </p:nvSpPr>
          <p:spPr>
            <a:xfrm>
              <a:off x="2921082" y="339502"/>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2.3.</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竞争优势</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081129" y="2458220"/>
            <a:ext cx="1059582" cy="1059582"/>
          </a:xfrm>
          <a:prstGeom prst="rect">
            <a:avLst/>
          </a:prstGeom>
        </p:spPr>
      </p:pic>
      <p:grpSp>
        <p:nvGrpSpPr>
          <p:cNvPr id="16" name="组合 15"/>
          <p:cNvGrpSpPr/>
          <p:nvPr/>
        </p:nvGrpSpPr>
        <p:grpSpPr>
          <a:xfrm>
            <a:off x="2071011" y="1378100"/>
            <a:ext cx="1069700" cy="1069700"/>
            <a:chOff x="1465538" y="1419622"/>
            <a:chExt cx="1069700" cy="1069700"/>
          </a:xfrm>
        </p:grpSpPr>
        <p:sp>
          <p:nvSpPr>
            <p:cNvPr id="7" name="矩形 6"/>
            <p:cNvSpPr/>
            <p:nvPr/>
          </p:nvSpPr>
          <p:spPr>
            <a:xfrm>
              <a:off x="1465538" y="1419622"/>
              <a:ext cx="1069700" cy="1069700"/>
            </a:xfrm>
            <a:prstGeom prst="rect">
              <a:avLst/>
            </a:prstGeom>
            <a:solidFill>
              <a:srgbClr val="A4CE52"/>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475656" y="1491630"/>
              <a:ext cx="1059582" cy="677108"/>
            </a:xfrm>
            <a:prstGeom prst="rect">
              <a:avLst/>
            </a:prstGeom>
            <a:noFill/>
          </p:spPr>
          <p:txBody>
            <a:bodyPr wrap="square" rtlCol="0">
              <a:spAutoFit/>
            </a:bodyPr>
            <a:lstStyle/>
            <a:p>
              <a:pPr algn="ctr"/>
              <a:r>
                <a:rPr lang="en-US" altLang="zh-CN" sz="2400" dirty="0">
                  <a:solidFill>
                    <a:schemeClr val="bg1"/>
                  </a:solidFill>
                </a:rPr>
                <a:t>01</a:t>
              </a:r>
            </a:p>
            <a:p>
              <a:pPr algn="ctr"/>
              <a:r>
                <a:rPr lang="zh-CN" altLang="en-US" sz="1400" dirty="0">
                  <a:solidFill>
                    <a:schemeClr val="bg1"/>
                  </a:solidFill>
                  <a:latin typeface="微软雅黑" panose="020B0503020204020204" pitchFamily="34" charset="-122"/>
                  <a:ea typeface="微软雅黑" panose="020B0503020204020204" pitchFamily="34" charset="-122"/>
                </a:rPr>
                <a:t>使用便捷</a:t>
              </a:r>
            </a:p>
          </p:txBody>
        </p:sp>
      </p:grpSp>
      <p:grpSp>
        <p:nvGrpSpPr>
          <p:cNvPr id="17" name="组合 16"/>
          <p:cNvGrpSpPr/>
          <p:nvPr/>
        </p:nvGrpSpPr>
        <p:grpSpPr>
          <a:xfrm>
            <a:off x="3140711" y="2447800"/>
            <a:ext cx="1069700" cy="1069700"/>
            <a:chOff x="2535238" y="2489322"/>
            <a:chExt cx="1069700" cy="1069700"/>
          </a:xfrm>
        </p:grpSpPr>
        <p:sp>
          <p:nvSpPr>
            <p:cNvPr id="8" name="矩形 7"/>
            <p:cNvSpPr/>
            <p:nvPr/>
          </p:nvSpPr>
          <p:spPr>
            <a:xfrm>
              <a:off x="2535238" y="2489322"/>
              <a:ext cx="1069700" cy="1069700"/>
            </a:xfrm>
            <a:prstGeom prst="rect">
              <a:avLst/>
            </a:prstGeom>
            <a:solidFill>
              <a:srgbClr val="74C05E"/>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540297" y="2554587"/>
              <a:ext cx="1059582" cy="677108"/>
            </a:xfrm>
            <a:prstGeom prst="rect">
              <a:avLst/>
            </a:prstGeom>
            <a:noFill/>
          </p:spPr>
          <p:txBody>
            <a:bodyPr wrap="square" rtlCol="0">
              <a:spAutoFit/>
            </a:bodyPr>
            <a:lstStyle/>
            <a:p>
              <a:pPr algn="ctr"/>
              <a:r>
                <a:rPr lang="en-US" altLang="zh-CN" sz="2400" dirty="0">
                  <a:solidFill>
                    <a:schemeClr val="bg1"/>
                  </a:solidFill>
                </a:rPr>
                <a:t>02</a:t>
              </a:r>
            </a:p>
            <a:p>
              <a:pPr algn="ctr"/>
              <a:r>
                <a:rPr lang="zh-CN" altLang="en-US" sz="1400" dirty="0">
                  <a:solidFill>
                    <a:schemeClr val="bg1"/>
                  </a:solidFill>
                  <a:latin typeface="微软雅黑" panose="020B0503020204020204" pitchFamily="34" charset="-122"/>
                  <a:ea typeface="微软雅黑" panose="020B0503020204020204" pitchFamily="34" charset="-122"/>
                </a:rPr>
                <a:t>稳定</a:t>
              </a:r>
            </a:p>
          </p:txBody>
        </p:sp>
      </p:grpSp>
      <p:grpSp>
        <p:nvGrpSpPr>
          <p:cNvPr id="18" name="组合 17"/>
          <p:cNvGrpSpPr/>
          <p:nvPr/>
        </p:nvGrpSpPr>
        <p:grpSpPr>
          <a:xfrm>
            <a:off x="2071011" y="3517345"/>
            <a:ext cx="1069700" cy="1069700"/>
            <a:chOff x="1465538" y="3558867"/>
            <a:chExt cx="1069700" cy="1069700"/>
          </a:xfrm>
        </p:grpSpPr>
        <p:sp>
          <p:nvSpPr>
            <p:cNvPr id="9" name="矩形 8"/>
            <p:cNvSpPr/>
            <p:nvPr/>
          </p:nvSpPr>
          <p:spPr>
            <a:xfrm>
              <a:off x="1465538" y="3558867"/>
              <a:ext cx="1069700" cy="1069700"/>
            </a:xfrm>
            <a:prstGeom prst="rect">
              <a:avLst/>
            </a:prstGeom>
            <a:solidFill>
              <a:srgbClr val="046538"/>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65538" y="3623994"/>
              <a:ext cx="1059582" cy="677108"/>
            </a:xfrm>
            <a:prstGeom prst="rect">
              <a:avLst/>
            </a:prstGeom>
            <a:noFill/>
          </p:spPr>
          <p:txBody>
            <a:bodyPr wrap="square" rtlCol="0">
              <a:spAutoFit/>
            </a:bodyPr>
            <a:lstStyle/>
            <a:p>
              <a:pPr algn="ctr"/>
              <a:r>
                <a:rPr lang="en-US" altLang="zh-CN" sz="2400" dirty="0">
                  <a:solidFill>
                    <a:schemeClr val="bg1"/>
                  </a:solidFill>
                </a:rPr>
                <a:t>03</a:t>
              </a:r>
            </a:p>
            <a:p>
              <a:pPr algn="ctr"/>
              <a:r>
                <a:rPr lang="zh-CN" altLang="en-US" sz="1400" dirty="0">
                  <a:solidFill>
                    <a:schemeClr val="bg1"/>
                  </a:solidFill>
                  <a:latin typeface="微软雅黑" panose="020B0503020204020204" pitchFamily="34" charset="-122"/>
                  <a:ea typeface="微软雅黑" panose="020B0503020204020204" pitchFamily="34" charset="-122"/>
                </a:rPr>
                <a:t>高效</a:t>
              </a:r>
            </a:p>
          </p:txBody>
        </p:sp>
      </p:grpSp>
      <p:grpSp>
        <p:nvGrpSpPr>
          <p:cNvPr id="15" name="组合 14"/>
          <p:cNvGrpSpPr/>
          <p:nvPr/>
        </p:nvGrpSpPr>
        <p:grpSpPr>
          <a:xfrm>
            <a:off x="1011429" y="2447645"/>
            <a:ext cx="1069700" cy="1069700"/>
            <a:chOff x="405956" y="2489167"/>
            <a:chExt cx="1069700" cy="1069700"/>
          </a:xfrm>
        </p:grpSpPr>
        <p:sp>
          <p:nvSpPr>
            <p:cNvPr id="10" name="矩形 9"/>
            <p:cNvSpPr/>
            <p:nvPr/>
          </p:nvSpPr>
          <p:spPr>
            <a:xfrm>
              <a:off x="405956" y="2489167"/>
              <a:ext cx="1069700" cy="1069700"/>
            </a:xfrm>
            <a:prstGeom prst="rect">
              <a:avLst/>
            </a:prstGeom>
            <a:solidFill>
              <a:srgbClr val="39B449"/>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05956" y="2573838"/>
              <a:ext cx="1059582" cy="892552"/>
            </a:xfrm>
            <a:prstGeom prst="rect">
              <a:avLst/>
            </a:prstGeom>
            <a:noFill/>
          </p:spPr>
          <p:txBody>
            <a:bodyPr wrap="square" rtlCol="0">
              <a:spAutoFit/>
            </a:bodyPr>
            <a:lstStyle/>
            <a:p>
              <a:pPr algn="ctr"/>
              <a:r>
                <a:rPr lang="en-US" altLang="zh-CN" sz="2400" dirty="0">
                  <a:solidFill>
                    <a:schemeClr val="bg1"/>
                  </a:solidFill>
                </a:rPr>
                <a:t>04</a:t>
              </a:r>
            </a:p>
            <a:p>
              <a:pPr algn="ctr"/>
              <a:r>
                <a:rPr lang="zh-CN" altLang="en-US" sz="1400" dirty="0">
                  <a:solidFill>
                    <a:schemeClr val="bg1"/>
                  </a:solidFill>
                  <a:latin typeface="微软雅黑" panose="020B0503020204020204" pitchFamily="34" charset="-122"/>
                  <a:ea typeface="微软雅黑" panose="020B0503020204020204" pitchFamily="34" charset="-122"/>
                </a:rPr>
                <a:t>支持多种验证模式</a:t>
              </a:r>
            </a:p>
          </p:txBody>
        </p:sp>
      </p:grpSp>
      <p:grpSp>
        <p:nvGrpSpPr>
          <p:cNvPr id="27" name="组合 26"/>
          <p:cNvGrpSpPr/>
          <p:nvPr/>
        </p:nvGrpSpPr>
        <p:grpSpPr>
          <a:xfrm>
            <a:off x="4566646" y="1524118"/>
            <a:ext cx="4032448" cy="1444642"/>
            <a:chOff x="4972364" y="1524118"/>
            <a:chExt cx="4032448" cy="1444642"/>
          </a:xfrm>
        </p:grpSpPr>
        <p:sp>
          <p:nvSpPr>
            <p:cNvPr id="23" name="TextBox 22"/>
            <p:cNvSpPr txBox="1"/>
            <p:nvPr/>
          </p:nvSpPr>
          <p:spPr>
            <a:xfrm>
              <a:off x="4972364" y="2045430"/>
              <a:ext cx="4032448" cy="923330"/>
            </a:xfrm>
            <a:prstGeom prst="rect">
              <a:avLst/>
            </a:prstGeom>
            <a:noFill/>
          </p:spPr>
          <p:txBody>
            <a:bodyPr wrap="square" rtlCol="0">
              <a:spAutoFit/>
            </a:bodyPr>
            <a:lstStyle/>
            <a:p>
              <a:pPr>
                <a:lnSpc>
                  <a:spcPct val="150000"/>
                </a:lnSpc>
              </a:pPr>
              <a:r>
                <a:rPr lang="zh-CN" altLang="en-US" sz="1200" dirty="0">
                  <a:solidFill>
                    <a:schemeClr val="bg1"/>
                  </a:solidFill>
                  <a:ea typeface="微软雅黑" panose="020B0503020204020204" pitchFamily="34" charset="-122"/>
                </a:rPr>
                <a:t>（</a:t>
              </a:r>
              <a:r>
                <a:rPr lang="en-US" altLang="zh-CN" sz="1200" dirty="0">
                  <a:solidFill>
                    <a:schemeClr val="bg1"/>
                  </a:solidFill>
                  <a:ea typeface="微软雅黑" panose="020B0503020204020204" pitchFamily="34" charset="-122"/>
                </a:rPr>
                <a:t>1</a:t>
              </a:r>
              <a:r>
                <a:rPr lang="zh-CN" altLang="en-US" sz="1200" dirty="0">
                  <a:solidFill>
                    <a:schemeClr val="bg1"/>
                  </a:solidFill>
                  <a:ea typeface="微软雅黑" panose="020B0503020204020204" pitchFamily="34" charset="-122"/>
                </a:rPr>
                <a:t>）提供建立最终用户安全地访问企业核心信息；</a:t>
              </a:r>
              <a:endParaRPr lang="en-US" altLang="zh-CN" sz="1200" dirty="0">
                <a:solidFill>
                  <a:schemeClr val="bg1"/>
                </a:solidFill>
                <a:ea typeface="微软雅黑" panose="020B0503020204020204" pitchFamily="34" charset="-122"/>
              </a:endParaRPr>
            </a:p>
            <a:p>
              <a:pPr>
                <a:lnSpc>
                  <a:spcPct val="150000"/>
                </a:lnSpc>
              </a:pPr>
              <a:r>
                <a:rPr lang="zh-CN" altLang="en-US" sz="1200" dirty="0">
                  <a:solidFill>
                    <a:schemeClr val="bg1"/>
                  </a:solidFill>
                  <a:ea typeface="微软雅黑" panose="020B0503020204020204" pitchFamily="34" charset="-122"/>
                </a:rPr>
                <a:t>（</a:t>
              </a:r>
              <a:r>
                <a:rPr lang="en-US" altLang="zh-CN" sz="1200" dirty="0">
                  <a:solidFill>
                    <a:schemeClr val="bg1"/>
                  </a:solidFill>
                  <a:ea typeface="微软雅黑" panose="020B0503020204020204" pitchFamily="34" charset="-122"/>
                </a:rPr>
                <a:t>2</a:t>
              </a:r>
              <a:r>
                <a:rPr lang="zh-CN" altLang="en-US" sz="1200" dirty="0">
                  <a:solidFill>
                    <a:schemeClr val="bg1"/>
                  </a:solidFill>
                  <a:ea typeface="微软雅黑" panose="020B0503020204020204" pitchFamily="34" charset="-122"/>
                </a:rPr>
                <a:t>）降低与密码相关的</a:t>
              </a:r>
              <a:r>
                <a:rPr lang="en-US" altLang="zh-CN" sz="1200" dirty="0">
                  <a:solidFill>
                    <a:schemeClr val="bg1"/>
                  </a:solidFill>
                  <a:ea typeface="微软雅黑" panose="020B0503020204020204" pitchFamily="34" charset="-122"/>
                </a:rPr>
                <a:t>IT</a:t>
              </a:r>
              <a:r>
                <a:rPr lang="zh-CN" altLang="en-US" sz="1200" dirty="0">
                  <a:solidFill>
                    <a:schemeClr val="bg1"/>
                  </a:solidFill>
                  <a:ea typeface="微软雅黑" panose="020B0503020204020204" pitchFamily="34" charset="-122"/>
                </a:rPr>
                <a:t>管理费用；</a:t>
              </a:r>
              <a:endParaRPr lang="en-US" altLang="zh-CN" sz="1200" dirty="0">
                <a:solidFill>
                  <a:schemeClr val="bg1"/>
                </a:solidFill>
                <a:ea typeface="微软雅黑" panose="020B0503020204020204" pitchFamily="34" charset="-122"/>
              </a:endParaRPr>
            </a:p>
            <a:p>
              <a:pPr>
                <a:lnSpc>
                  <a:spcPct val="150000"/>
                </a:lnSpc>
              </a:pPr>
              <a:r>
                <a:rPr lang="zh-CN" altLang="en-US" sz="1200" dirty="0">
                  <a:solidFill>
                    <a:schemeClr val="bg1"/>
                  </a:solidFill>
                  <a:ea typeface="微软雅黑" panose="020B0503020204020204" pitchFamily="34" charset="-122"/>
                </a:rPr>
                <a:t>（</a:t>
              </a:r>
              <a:r>
                <a:rPr lang="en-US" altLang="zh-CN" sz="1200" dirty="0">
                  <a:solidFill>
                    <a:schemeClr val="bg1"/>
                  </a:solidFill>
                  <a:ea typeface="微软雅黑" panose="020B0503020204020204" pitchFamily="34" charset="-122"/>
                </a:rPr>
                <a:t>3</a:t>
              </a:r>
              <a:r>
                <a:rPr lang="zh-CN" altLang="en-US" sz="1200" dirty="0">
                  <a:solidFill>
                    <a:schemeClr val="bg1"/>
                  </a:solidFill>
                  <a:ea typeface="微软雅黑" panose="020B0503020204020204" pitchFamily="34" charset="-122"/>
                </a:rPr>
                <a:t>）降低遗忘密码的机率，无需记忆复杂密码；</a:t>
              </a:r>
            </a:p>
          </p:txBody>
        </p:sp>
        <p:sp>
          <p:nvSpPr>
            <p:cNvPr id="24" name="矩形 23"/>
            <p:cNvSpPr/>
            <p:nvPr/>
          </p:nvSpPr>
          <p:spPr>
            <a:xfrm>
              <a:off x="5004048" y="1524118"/>
              <a:ext cx="1415772" cy="581057"/>
            </a:xfrm>
            <a:prstGeom prst="rect">
              <a:avLst/>
            </a:prstGeom>
          </p:spPr>
          <p:txBody>
            <a:bodyPr wrap="none">
              <a:spAutoFit/>
            </a:bodyPr>
            <a:lstStyle/>
            <a:p>
              <a:pPr>
                <a:lnSpc>
                  <a:spcPct val="150000"/>
                </a:lnSpc>
              </a:pPr>
              <a:r>
                <a:rPr lang="zh-CN" altLang="en-US"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竞争优势</a:t>
              </a:r>
              <a:endParaRPr lang="en-US" altLang="zh-CN"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4566646" y="2903112"/>
            <a:ext cx="4032448" cy="1721641"/>
            <a:chOff x="4972364" y="2903112"/>
            <a:chExt cx="4032448" cy="1721641"/>
          </a:xfrm>
        </p:grpSpPr>
        <p:sp>
          <p:nvSpPr>
            <p:cNvPr id="25" name="TextBox 24"/>
            <p:cNvSpPr txBox="1"/>
            <p:nvPr/>
          </p:nvSpPr>
          <p:spPr>
            <a:xfrm>
              <a:off x="4972364" y="3424424"/>
              <a:ext cx="4032448" cy="1200329"/>
            </a:xfrm>
            <a:prstGeom prst="rect">
              <a:avLst/>
            </a:prstGeom>
            <a:noFill/>
          </p:spPr>
          <p:txBody>
            <a:bodyPr wrap="square" rtlCol="0">
              <a:spAutoFit/>
            </a:bodyPr>
            <a:lstStyle/>
            <a:p>
              <a:pPr>
                <a:lnSpc>
                  <a:spcPct val="150000"/>
                </a:lnSpc>
              </a:pPr>
              <a:r>
                <a:rPr lang="zh-CN" altLang="en-US" sz="1200" dirty="0">
                  <a:solidFill>
                    <a:schemeClr val="bg1"/>
                  </a:solidFill>
                  <a:ea typeface="微软雅黑" panose="020B0503020204020204" pitchFamily="34" charset="-122"/>
                </a:rPr>
                <a:t>（</a:t>
              </a:r>
              <a:r>
                <a:rPr lang="en-US" altLang="zh-CN" sz="1200" dirty="0">
                  <a:solidFill>
                    <a:schemeClr val="bg1"/>
                  </a:solidFill>
                  <a:ea typeface="微软雅黑" panose="020B0503020204020204" pitchFamily="34" charset="-122"/>
                </a:rPr>
                <a:t>1</a:t>
              </a:r>
              <a:r>
                <a:rPr lang="zh-CN" altLang="en-US" sz="1200" dirty="0">
                  <a:solidFill>
                    <a:schemeClr val="bg1"/>
                  </a:solidFill>
                  <a:ea typeface="微软雅黑" panose="020B0503020204020204" pitchFamily="34" charset="-122"/>
                </a:rPr>
                <a:t>）动态口令所应用的终端之短信认证核心优点是费用低，无需携带、无需更换。　</a:t>
              </a:r>
              <a:endParaRPr lang="en-US" altLang="zh-CN" sz="1200" dirty="0">
                <a:solidFill>
                  <a:schemeClr val="bg1"/>
                </a:solidFill>
                <a:ea typeface="微软雅黑" panose="020B0503020204020204" pitchFamily="34" charset="-122"/>
              </a:endParaRPr>
            </a:p>
            <a:p>
              <a:pPr>
                <a:lnSpc>
                  <a:spcPct val="150000"/>
                </a:lnSpc>
              </a:pPr>
              <a:r>
                <a:rPr lang="zh-CN" altLang="en-US" sz="1200" dirty="0">
                  <a:solidFill>
                    <a:schemeClr val="bg1"/>
                  </a:solidFill>
                  <a:ea typeface="微软雅黑" panose="020B0503020204020204" pitchFamily="34" charset="-122"/>
                </a:rPr>
                <a:t>（</a:t>
              </a:r>
              <a:r>
                <a:rPr lang="en-US" altLang="zh-CN" sz="1200" dirty="0">
                  <a:solidFill>
                    <a:schemeClr val="bg1"/>
                  </a:solidFill>
                  <a:ea typeface="微软雅黑" panose="020B0503020204020204" pitchFamily="34" charset="-122"/>
                </a:rPr>
                <a:t>2</a:t>
              </a:r>
              <a:r>
                <a:rPr lang="zh-CN" altLang="en-US" sz="1200" dirty="0">
                  <a:solidFill>
                    <a:schemeClr val="bg1"/>
                  </a:solidFill>
                  <a:ea typeface="微软雅黑" panose="020B0503020204020204" pitchFamily="34" charset="-122"/>
                </a:rPr>
                <a:t>）动态口令所应用的终端之硬件令牌核心优点是在产品质量可靠情况下可以在任何地方进行接入办公。</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5004048" y="2903112"/>
              <a:ext cx="1415772" cy="581057"/>
            </a:xfrm>
            <a:prstGeom prst="rect">
              <a:avLst/>
            </a:prstGeom>
          </p:spPr>
          <p:txBody>
            <a:bodyPr wrap="none">
              <a:spAutoFit/>
            </a:bodyPr>
            <a:lstStyle/>
            <a:p>
              <a:pPr>
                <a:lnSpc>
                  <a:spcPct val="150000"/>
                </a:lnSpc>
              </a:pPr>
              <a:r>
                <a:rPr lang="zh-CN" altLang="en-US"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竞争优势</a:t>
              </a:r>
              <a:endParaRPr lang="en-US" altLang="zh-CN"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grpSp>
        <p:nvGrpSpPr>
          <p:cNvPr id="11" name="组合 10"/>
          <p:cNvGrpSpPr/>
          <p:nvPr/>
        </p:nvGrpSpPr>
        <p:grpSpPr>
          <a:xfrm>
            <a:off x="3131840" y="1491630"/>
            <a:ext cx="3279804" cy="1715112"/>
            <a:chOff x="3059832" y="1563638"/>
            <a:chExt cx="3279804" cy="1715112"/>
          </a:xfrm>
        </p:grpSpPr>
        <p:sp>
          <p:nvSpPr>
            <p:cNvPr id="3" name="TextBox 2"/>
            <p:cNvSpPr txBox="1"/>
            <p:nvPr/>
          </p:nvSpPr>
          <p:spPr>
            <a:xfrm>
              <a:off x="3059832" y="1563638"/>
              <a:ext cx="3279804" cy="1292662"/>
            </a:xfrm>
            <a:prstGeom prst="rect">
              <a:avLst/>
            </a:prstGeom>
            <a:noFill/>
          </p:spPr>
          <p:txBody>
            <a:bodyPr wrap="square" rtlCol="0">
              <a:spAutoFit/>
            </a:bodyPr>
            <a:lstStyle/>
            <a:p>
              <a:endParaRPr lang="en-US" altLang="zh-CN" sz="2400" dirty="0">
                <a:solidFill>
                  <a:srgbClr val="34C05D"/>
                </a:solidFill>
                <a:latin typeface="微软雅黑" panose="020B0503020204020204" pitchFamily="34" charset="-122"/>
                <a:ea typeface="微软雅黑" panose="020B0503020204020204" pitchFamily="34" charset="-122"/>
              </a:endParaRPr>
            </a:p>
            <a:p>
              <a:r>
                <a:rPr lang="zh-CN" altLang="en-US" sz="5400" b="1" dirty="0">
                  <a:solidFill>
                    <a:schemeClr val="bg1"/>
                  </a:solidFill>
                  <a:latin typeface="微软雅黑" panose="020B0503020204020204" pitchFamily="34" charset="-122"/>
                  <a:ea typeface="微软雅黑" panose="020B0503020204020204" pitchFamily="34" charset="-122"/>
                </a:rPr>
                <a:t>感谢观看</a:t>
              </a:r>
              <a:endParaRPr lang="en-US" altLang="zh-CN" sz="54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329562" y="2755530"/>
              <a:ext cx="2740343" cy="523220"/>
              <a:chOff x="2267744" y="3104967"/>
              <a:chExt cx="2740343" cy="523220"/>
            </a:xfrm>
          </p:grpSpPr>
          <p:sp>
            <p:nvSpPr>
              <p:cNvPr id="5" name="矩形 4"/>
              <p:cNvSpPr/>
              <p:nvPr/>
            </p:nvSpPr>
            <p:spPr>
              <a:xfrm>
                <a:off x="2267744" y="3144332"/>
                <a:ext cx="2448272" cy="435530"/>
              </a:xfrm>
              <a:prstGeom prst="rect">
                <a:avLst/>
              </a:prstGeom>
              <a:solidFill>
                <a:srgbClr val="34C05D"/>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271783" y="3104967"/>
                <a:ext cx="2736304" cy="523220"/>
              </a:xfrm>
              <a:prstGeom prst="rect">
                <a:avLst/>
              </a:prstGeom>
              <a:noFill/>
            </p:spPr>
            <p:txBody>
              <a:bodyPr wrap="square" rtlCol="0">
                <a:spAutoFit/>
              </a:bodyPr>
              <a:lstStyle/>
              <a:p>
                <a:r>
                  <a:rPr lang="en-US" altLang="zh-CN" sz="2800" dirty="0">
                    <a:solidFill>
                      <a:schemeClr val="bg1"/>
                    </a:solidFill>
                    <a:latin typeface="+mj-lt"/>
                  </a:rPr>
                  <a:t>BUSINESS PLAN</a:t>
                </a:r>
                <a:endParaRPr lang="zh-CN" altLang="en-US" sz="2800" dirty="0">
                  <a:solidFill>
                    <a:schemeClr val="bg1"/>
                  </a:solidFill>
                  <a:latin typeface="+mj-lt"/>
                </a:endParaRPr>
              </a:p>
            </p:txBody>
          </p:sp>
        </p:grpSp>
      </p:grpSp>
      <p:sp>
        <p:nvSpPr>
          <p:cNvPr id="7" name="半闭框 6"/>
          <p:cNvSpPr/>
          <p:nvPr/>
        </p:nvSpPr>
        <p:spPr>
          <a:xfrm>
            <a:off x="1835696" y="1419622"/>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p:cNvSpPr/>
          <p:nvPr/>
        </p:nvSpPr>
        <p:spPr>
          <a:xfrm rot="10800000">
            <a:off x="7035958" y="3191659"/>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半闭框 8"/>
          <p:cNvSpPr/>
          <p:nvPr/>
        </p:nvSpPr>
        <p:spPr>
          <a:xfrm rot="16200000">
            <a:off x="1833830" y="31935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5400000">
            <a:off x="7021592" y="14337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sp>
        <p:nvSpPr>
          <p:cNvPr id="4" name="TextBox 3"/>
          <p:cNvSpPr txBox="1"/>
          <p:nvPr/>
        </p:nvSpPr>
        <p:spPr>
          <a:xfrm>
            <a:off x="3856687" y="411979"/>
            <a:ext cx="1224136"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目录</a:t>
            </a:r>
          </a:p>
        </p:txBody>
      </p:sp>
      <p:grpSp>
        <p:nvGrpSpPr>
          <p:cNvPr id="8" name="组合 7"/>
          <p:cNvGrpSpPr/>
          <p:nvPr/>
        </p:nvGrpSpPr>
        <p:grpSpPr>
          <a:xfrm>
            <a:off x="3914689" y="1060336"/>
            <a:ext cx="1115391" cy="338554"/>
            <a:chOff x="3995936" y="818297"/>
            <a:chExt cx="1115391" cy="338554"/>
          </a:xfrm>
        </p:grpSpPr>
        <p:sp>
          <p:nvSpPr>
            <p:cNvPr id="5" name="圆角矩形 4"/>
            <p:cNvSpPr/>
            <p:nvPr/>
          </p:nvSpPr>
          <p:spPr>
            <a:xfrm>
              <a:off x="3995936" y="843558"/>
              <a:ext cx="1080120" cy="288032"/>
            </a:xfrm>
            <a:prstGeom prst="roundRect">
              <a:avLst/>
            </a:prstGeom>
            <a:solidFill>
              <a:srgbClr val="34C05D"/>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995936" y="818297"/>
              <a:ext cx="1115391" cy="338554"/>
            </a:xfrm>
            <a:prstGeom prst="rect">
              <a:avLst/>
            </a:prstGeom>
            <a:noFill/>
          </p:spPr>
          <p:txBody>
            <a:bodyPr wrap="square" rtlCol="0">
              <a:spAutoFit/>
            </a:bodyPr>
            <a:lstStyle/>
            <a:p>
              <a:r>
                <a:rPr lang="en-US" altLang="zh-CN" sz="1600" dirty="0">
                  <a:solidFill>
                    <a:schemeClr val="bg1"/>
                  </a:solidFill>
                </a:rPr>
                <a:t>CONTENTS</a:t>
              </a:r>
              <a:endParaRPr lang="zh-CN" altLang="en-US" sz="1600" dirty="0">
                <a:solidFill>
                  <a:schemeClr val="bg1"/>
                </a:solidFill>
              </a:endParaRPr>
            </a:p>
          </p:txBody>
        </p:sp>
      </p:grpSp>
      <p:sp>
        <p:nvSpPr>
          <p:cNvPr id="9" name="流程图: 联系 8"/>
          <p:cNvSpPr/>
          <p:nvPr/>
        </p:nvSpPr>
        <p:spPr>
          <a:xfrm>
            <a:off x="1071767"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932890" y="4050311"/>
            <a:ext cx="1224136"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项目简介</a:t>
            </a:r>
          </a:p>
        </p:txBody>
      </p:sp>
      <p:grpSp>
        <p:nvGrpSpPr>
          <p:cNvPr id="15" name="组合 14"/>
          <p:cNvGrpSpPr/>
          <p:nvPr/>
        </p:nvGrpSpPr>
        <p:grpSpPr>
          <a:xfrm>
            <a:off x="716867" y="1754437"/>
            <a:ext cx="1628565" cy="1383665"/>
            <a:chOff x="467545" y="1302844"/>
            <a:chExt cx="1628565" cy="1383665"/>
          </a:xfrm>
        </p:grpSpPr>
        <p:sp>
          <p:nvSpPr>
            <p:cNvPr id="11" name="矩形标注 10"/>
            <p:cNvSpPr/>
            <p:nvPr/>
          </p:nvSpPr>
          <p:spPr>
            <a:xfrm>
              <a:off x="467545" y="1302846"/>
              <a:ext cx="1584176" cy="1346907"/>
            </a:xfrm>
            <a:prstGeom prst="wedgeRectCallout">
              <a:avLst>
                <a:gd name="adj1" fmla="val -6927"/>
                <a:gd name="adj2" fmla="val 63554"/>
              </a:avLst>
            </a:prstGeom>
            <a:solidFill>
              <a:srgbClr val="74C05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83941" y="1302844"/>
              <a:ext cx="1512169" cy="1383665"/>
            </a:xfrm>
            <a:prstGeom prst="rect">
              <a:avLst/>
            </a:prstGeom>
            <a:noFill/>
          </p:spPr>
          <p:txBody>
            <a:bodyPr wrap="square" rtlCol="0">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1.1.</a:t>
              </a:r>
              <a:r>
                <a:rPr lang="zh-CN" altLang="en-US" sz="1400" dirty="0">
                  <a:solidFill>
                    <a:schemeClr val="bg1"/>
                  </a:solidFill>
                  <a:latin typeface="微软雅黑" panose="020B0503020204020204" pitchFamily="34" charset="-122"/>
                  <a:ea typeface="微软雅黑" panose="020B0503020204020204" pitchFamily="34" charset="-122"/>
                </a:rPr>
                <a:t>团队介绍</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1.2.</a:t>
              </a:r>
              <a:r>
                <a:rPr lang="zh-CN" altLang="en-US" sz="1400" dirty="0">
                  <a:solidFill>
                    <a:schemeClr val="bg1"/>
                  </a:solidFill>
                  <a:latin typeface="微软雅黑" panose="020B0503020204020204" pitchFamily="34" charset="-122"/>
                  <a:ea typeface="微软雅黑" panose="020B0503020204020204" pitchFamily="34" charset="-122"/>
                </a:rPr>
                <a:t>功能</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1.3.</a:t>
              </a:r>
              <a:r>
                <a:rPr lang="zh-CN" altLang="en-US" sz="1400" dirty="0">
                  <a:solidFill>
                    <a:schemeClr val="bg1"/>
                  </a:solidFill>
                  <a:latin typeface="微软雅黑" panose="020B0503020204020204" pitchFamily="34" charset="-122"/>
                  <a:ea typeface="微软雅黑" panose="020B0503020204020204" pitchFamily="34" charset="-122"/>
                </a:rPr>
                <a:t>团队介绍</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1.4.</a:t>
              </a:r>
              <a:r>
                <a:rPr lang="zh-CN" altLang="en-US" sz="1400" dirty="0">
                  <a:solidFill>
                    <a:schemeClr val="bg1"/>
                  </a:solidFill>
                  <a:latin typeface="微软雅黑" panose="020B0503020204020204" pitchFamily="34" charset="-122"/>
                  <a:ea typeface="微软雅黑" panose="020B0503020204020204" pitchFamily="34" charset="-122"/>
                </a:rPr>
                <a:t>公司业务</a:t>
              </a:r>
            </a:p>
          </p:txBody>
        </p:sp>
      </p:grpSp>
      <p:sp>
        <p:nvSpPr>
          <p:cNvPr id="20" name="TextBox 19"/>
          <p:cNvSpPr txBox="1"/>
          <p:nvPr/>
        </p:nvSpPr>
        <p:spPr>
          <a:xfrm>
            <a:off x="3015811" y="4050311"/>
            <a:ext cx="1224136"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项目计划</a:t>
            </a:r>
          </a:p>
        </p:txBody>
      </p:sp>
      <p:grpSp>
        <p:nvGrpSpPr>
          <p:cNvPr id="21" name="组合 20"/>
          <p:cNvGrpSpPr/>
          <p:nvPr/>
        </p:nvGrpSpPr>
        <p:grpSpPr>
          <a:xfrm>
            <a:off x="2799788" y="1754439"/>
            <a:ext cx="1628597" cy="1346907"/>
            <a:chOff x="467545" y="1302846"/>
            <a:chExt cx="1628597" cy="1346907"/>
          </a:xfrm>
        </p:grpSpPr>
        <p:sp>
          <p:nvSpPr>
            <p:cNvPr id="22" name="矩形标注 21"/>
            <p:cNvSpPr/>
            <p:nvPr/>
          </p:nvSpPr>
          <p:spPr>
            <a:xfrm>
              <a:off x="467545" y="1302846"/>
              <a:ext cx="1584176" cy="1346907"/>
            </a:xfrm>
            <a:prstGeom prst="wedgeRectCallout">
              <a:avLst>
                <a:gd name="adj1" fmla="val -6927"/>
                <a:gd name="adj2" fmla="val 63554"/>
              </a:avLst>
            </a:prstGeom>
            <a:solidFill>
              <a:srgbClr val="39B44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67577" y="1456769"/>
              <a:ext cx="1628565" cy="1061829"/>
            </a:xfrm>
            <a:prstGeom prst="rect">
              <a:avLst/>
            </a:prstGeom>
            <a:noFill/>
          </p:spPr>
          <p:txBody>
            <a:bodyPr wrap="square" rtlCol="0">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2.1.</a:t>
              </a:r>
              <a:r>
                <a:rPr lang="zh-CN" altLang="en-US" sz="1400" dirty="0">
                  <a:solidFill>
                    <a:schemeClr val="bg1"/>
                  </a:solidFill>
                  <a:latin typeface="微软雅黑" panose="020B0503020204020204" pitchFamily="34" charset="-122"/>
                  <a:ea typeface="微软雅黑" panose="020B0503020204020204" pitchFamily="34" charset="-122"/>
                </a:rPr>
                <a:t>商业模式</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2.2.</a:t>
              </a:r>
              <a:r>
                <a:rPr lang="zh-CN" altLang="en-US" sz="1400" dirty="0">
                  <a:solidFill>
                    <a:schemeClr val="bg1"/>
                  </a:solidFill>
                  <a:latin typeface="微软雅黑" panose="020B0503020204020204" pitchFamily="34" charset="-122"/>
                  <a:ea typeface="微软雅黑" panose="020B0503020204020204" pitchFamily="34" charset="-122"/>
                </a:rPr>
                <a:t>竞争对手分析</a:t>
              </a:r>
              <a:r>
                <a:rPr lang="en-US" altLang="zh-CN" sz="1400" dirty="0">
                  <a:solidFill>
                    <a:schemeClr val="bg1"/>
                  </a:solidFill>
                  <a:latin typeface="微软雅黑" panose="020B0503020204020204" pitchFamily="34" charset="-122"/>
                  <a:ea typeface="微软雅黑" panose="020B0503020204020204" pitchFamily="34" charset="-122"/>
                </a:rPr>
                <a:t>2.3.</a:t>
              </a:r>
              <a:r>
                <a:rPr lang="zh-CN" altLang="en-US" sz="1400" dirty="0">
                  <a:solidFill>
                    <a:schemeClr val="bg1"/>
                  </a:solidFill>
                  <a:latin typeface="微软雅黑" panose="020B0503020204020204" pitchFamily="34" charset="-122"/>
                  <a:ea typeface="微软雅黑" panose="020B0503020204020204" pitchFamily="34" charset="-122"/>
                </a:rPr>
                <a:t>竞争优势</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47" y="3537871"/>
            <a:ext cx="304800" cy="304800"/>
          </a:xfrm>
          <a:prstGeom prst="rect">
            <a:avLst/>
          </a:prstGeom>
        </p:spPr>
      </p:pic>
      <p:grpSp>
        <p:nvGrpSpPr>
          <p:cNvPr id="16" name="组合 15"/>
          <p:cNvGrpSpPr/>
          <p:nvPr/>
        </p:nvGrpSpPr>
        <p:grpSpPr>
          <a:xfrm>
            <a:off x="3154688" y="3330231"/>
            <a:ext cx="720080" cy="720080"/>
            <a:chOff x="3154688" y="3330231"/>
            <a:chExt cx="720080" cy="720080"/>
          </a:xfrm>
        </p:grpSpPr>
        <p:sp>
          <p:nvSpPr>
            <p:cNvPr id="18" name="流程图: 联系 17"/>
            <p:cNvSpPr/>
            <p:nvPr/>
          </p:nvSpPr>
          <p:spPr>
            <a:xfrm>
              <a:off x="3154688"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2328" y="3542671"/>
              <a:ext cx="304800" cy="30480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sp>
        <p:nvSpPr>
          <p:cNvPr id="3" name="矩形 2"/>
          <p:cNvSpPr/>
          <p:nvPr/>
        </p:nvSpPr>
        <p:spPr>
          <a:xfrm>
            <a:off x="2803131" y="-7670"/>
            <a:ext cx="576064" cy="1995686"/>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03131" y="2924120"/>
            <a:ext cx="576064" cy="2225402"/>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31123" y="2078182"/>
            <a:ext cx="720080" cy="720080"/>
            <a:chOff x="1071767" y="3330231"/>
            <a:chExt cx="720080" cy="720080"/>
          </a:xfrm>
        </p:grpSpPr>
        <p:sp>
          <p:nvSpPr>
            <p:cNvPr id="6" name="流程图: 联系 5"/>
            <p:cNvSpPr/>
            <p:nvPr/>
          </p:nvSpPr>
          <p:spPr>
            <a:xfrm>
              <a:off x="1071767"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47" y="3537871"/>
              <a:ext cx="304800" cy="304800"/>
            </a:xfrm>
            <a:prstGeom prst="rect">
              <a:avLst/>
            </a:prstGeom>
          </p:spPr>
        </p:pic>
      </p:grpSp>
      <p:sp>
        <p:nvSpPr>
          <p:cNvPr id="9" name="TextBox 8"/>
          <p:cNvSpPr txBox="1"/>
          <p:nvPr/>
        </p:nvSpPr>
        <p:spPr>
          <a:xfrm>
            <a:off x="3661935" y="1974935"/>
            <a:ext cx="3456384"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项目简介</a:t>
            </a:r>
          </a:p>
        </p:txBody>
      </p:sp>
      <p:sp>
        <p:nvSpPr>
          <p:cNvPr id="10" name="TextBox 9"/>
          <p:cNvSpPr txBox="1"/>
          <p:nvPr/>
        </p:nvSpPr>
        <p:spPr>
          <a:xfrm>
            <a:off x="3661935" y="2644980"/>
            <a:ext cx="1872208" cy="1569660"/>
          </a:xfrm>
          <a:prstGeom prst="rect">
            <a:avLst/>
          </a:prstGeom>
          <a:noFill/>
        </p:spPr>
        <p:txBody>
          <a:bodyPr wrap="square" rtlCol="0">
            <a:spAutoFit/>
          </a:body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1.1.</a:t>
            </a:r>
            <a:r>
              <a:rPr lang="zh-CN" altLang="en-US" sz="1600" dirty="0">
                <a:solidFill>
                  <a:schemeClr val="bg1"/>
                </a:solidFill>
                <a:latin typeface="微软雅黑" panose="020B0503020204020204" pitchFamily="34" charset="-122"/>
                <a:ea typeface="微软雅黑" panose="020B0503020204020204" pitchFamily="34" charset="-122"/>
              </a:rPr>
              <a:t>项目亮点</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1.2.</a:t>
            </a:r>
            <a:r>
              <a:rPr lang="zh-CN" altLang="en-US" sz="1600" dirty="0">
                <a:solidFill>
                  <a:schemeClr val="bg1"/>
                </a:solidFill>
                <a:latin typeface="微软雅黑" panose="020B0503020204020204" pitchFamily="34" charset="-122"/>
                <a:ea typeface="微软雅黑" panose="020B0503020204020204" pitchFamily="34" charset="-122"/>
              </a:rPr>
              <a:t>我们的愿景</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1.3.</a:t>
            </a:r>
            <a:r>
              <a:rPr lang="zh-CN" altLang="en-US" sz="1600" dirty="0">
                <a:solidFill>
                  <a:schemeClr val="bg1"/>
                </a:solidFill>
                <a:latin typeface="微软雅黑" panose="020B0503020204020204" pitchFamily="34" charset="-122"/>
                <a:ea typeface="微软雅黑" panose="020B0503020204020204" pitchFamily="34" charset="-122"/>
              </a:rPr>
              <a:t>团队介绍</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1.4.</a:t>
            </a:r>
            <a:r>
              <a:rPr lang="zh-CN" altLang="en-US" sz="1600" dirty="0">
                <a:solidFill>
                  <a:schemeClr val="bg1"/>
                </a:solidFill>
                <a:latin typeface="微软雅黑" panose="020B0503020204020204" pitchFamily="34" charset="-122"/>
                <a:ea typeface="微软雅黑" panose="020B0503020204020204" pitchFamily="34" charset="-122"/>
              </a:rPr>
              <a:t>团队业务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10800000">
            <a:off x="1615175" y="1491630"/>
            <a:ext cx="2016224" cy="201622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0" y="2870"/>
            <a:ext cx="9163332" cy="5154374"/>
          </a:xfrm>
          <a:prstGeom prst="rect">
            <a:avLst/>
          </a:prstGeom>
        </p:spPr>
      </p:pic>
      <p:grpSp>
        <p:nvGrpSpPr>
          <p:cNvPr id="46" name="组合 45"/>
          <p:cNvGrpSpPr/>
          <p:nvPr/>
        </p:nvGrpSpPr>
        <p:grpSpPr>
          <a:xfrm>
            <a:off x="269327" y="1987700"/>
            <a:ext cx="2808311" cy="2272293"/>
            <a:chOff x="528437" y="1655216"/>
            <a:chExt cx="2808311" cy="2272293"/>
          </a:xfrm>
        </p:grpSpPr>
        <p:grpSp>
          <p:nvGrpSpPr>
            <p:cNvPr id="21" name="组合 20"/>
            <p:cNvGrpSpPr/>
            <p:nvPr/>
          </p:nvGrpSpPr>
          <p:grpSpPr>
            <a:xfrm>
              <a:off x="687956" y="1655216"/>
              <a:ext cx="927218" cy="742035"/>
              <a:chOff x="1188484" y="1645650"/>
              <a:chExt cx="1067240" cy="854092"/>
            </a:xfrm>
          </p:grpSpPr>
          <p:grpSp>
            <p:nvGrpSpPr>
              <p:cNvPr id="15" name="组合 14"/>
              <p:cNvGrpSpPr/>
              <p:nvPr/>
            </p:nvGrpSpPr>
            <p:grpSpPr>
              <a:xfrm>
                <a:off x="1188484" y="1645650"/>
                <a:ext cx="1067240" cy="854092"/>
                <a:chOff x="1083456" y="1491630"/>
                <a:chExt cx="2552440" cy="2042665"/>
              </a:xfrm>
            </p:grpSpPr>
            <p:grpSp>
              <p:nvGrpSpPr>
                <p:cNvPr id="10" name="组合 9"/>
                <p:cNvGrpSpPr/>
                <p:nvPr/>
              </p:nvGrpSpPr>
              <p:grpSpPr>
                <a:xfrm>
                  <a:off x="1083456" y="1491630"/>
                  <a:ext cx="2552440" cy="2016224"/>
                  <a:chOff x="1083456" y="1491630"/>
                  <a:chExt cx="2552440" cy="2016224"/>
                </a:xfrm>
              </p:grpSpPr>
              <p:sp>
                <p:nvSpPr>
                  <p:cNvPr id="4" name="直角三角形 3"/>
                  <p:cNvSpPr/>
                  <p:nvPr/>
                </p:nvSpPr>
                <p:spPr>
                  <a:xfrm>
                    <a:off x="1619672" y="1491630"/>
                    <a:ext cx="2016224" cy="2016224"/>
                  </a:xfrm>
                  <a:prstGeom prst="rtTriangle">
                    <a:avLst/>
                  </a:prstGeom>
                  <a:solidFill>
                    <a:srgbClr val="E3E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2572538">
                    <a:off x="1083456" y="1725762"/>
                    <a:ext cx="1414193" cy="1761642"/>
                  </a:xfrm>
                  <a:custGeom>
                    <a:avLst/>
                    <a:gdLst>
                      <a:gd name="connsiteX0" fmla="*/ 0 w 2003108"/>
                      <a:gd name="connsiteY0" fmla="*/ 1761642 h 1761642"/>
                      <a:gd name="connsiteX1" fmla="*/ 1001554 w 2003108"/>
                      <a:gd name="connsiteY1" fmla="*/ 0 h 1761642"/>
                      <a:gd name="connsiteX2" fmla="*/ 2003108 w 2003108"/>
                      <a:gd name="connsiteY2" fmla="*/ 1761642 h 1761642"/>
                      <a:gd name="connsiteX3" fmla="*/ 0 w 2003108"/>
                      <a:gd name="connsiteY3" fmla="*/ 1761642 h 1761642"/>
                      <a:gd name="connsiteX0-1" fmla="*/ 0 w 1278298"/>
                      <a:gd name="connsiteY0-2" fmla="*/ 1399181 h 1761642"/>
                      <a:gd name="connsiteX1-3" fmla="*/ 276744 w 1278298"/>
                      <a:gd name="connsiteY1-4" fmla="*/ 0 h 1761642"/>
                      <a:gd name="connsiteX2-5" fmla="*/ 1278298 w 1278298"/>
                      <a:gd name="connsiteY2-6" fmla="*/ 1761642 h 1761642"/>
                      <a:gd name="connsiteX3-7" fmla="*/ 0 w 1278298"/>
                      <a:gd name="connsiteY3-8" fmla="*/ 1399181 h 1761642"/>
                      <a:gd name="connsiteX0-9" fmla="*/ 0 w 1330421"/>
                      <a:gd name="connsiteY0-10" fmla="*/ 1392479 h 1761642"/>
                      <a:gd name="connsiteX1-11" fmla="*/ 328867 w 1330421"/>
                      <a:gd name="connsiteY1-12" fmla="*/ 0 h 1761642"/>
                      <a:gd name="connsiteX2-13" fmla="*/ 1330421 w 1330421"/>
                      <a:gd name="connsiteY2-14" fmla="*/ 1761642 h 1761642"/>
                      <a:gd name="connsiteX3-15" fmla="*/ 0 w 1330421"/>
                      <a:gd name="connsiteY3-16" fmla="*/ 1392479 h 1761642"/>
                      <a:gd name="connsiteX0-17" fmla="*/ 0 w 1297807"/>
                      <a:gd name="connsiteY0-18" fmla="*/ 1386075 h 1761642"/>
                      <a:gd name="connsiteX1-19" fmla="*/ 296253 w 1297807"/>
                      <a:gd name="connsiteY1-20" fmla="*/ 0 h 1761642"/>
                      <a:gd name="connsiteX2-21" fmla="*/ 1297807 w 1297807"/>
                      <a:gd name="connsiteY2-22" fmla="*/ 1761642 h 1761642"/>
                      <a:gd name="connsiteX3-23" fmla="*/ 0 w 1297807"/>
                      <a:gd name="connsiteY3-24" fmla="*/ 1386075 h 1761642"/>
                      <a:gd name="connsiteX0-25" fmla="*/ 0 w 1339565"/>
                      <a:gd name="connsiteY0-26" fmla="*/ 1397661 h 1761642"/>
                      <a:gd name="connsiteX1-27" fmla="*/ 338011 w 1339565"/>
                      <a:gd name="connsiteY1-28" fmla="*/ 0 h 1761642"/>
                      <a:gd name="connsiteX2-29" fmla="*/ 1339565 w 1339565"/>
                      <a:gd name="connsiteY2-30" fmla="*/ 1761642 h 1761642"/>
                      <a:gd name="connsiteX3-31" fmla="*/ 0 w 1339565"/>
                      <a:gd name="connsiteY3-32" fmla="*/ 1397661 h 1761642"/>
                      <a:gd name="connsiteX0-33" fmla="*/ 0 w 1377361"/>
                      <a:gd name="connsiteY0-34" fmla="*/ 1394920 h 1761642"/>
                      <a:gd name="connsiteX1-35" fmla="*/ 375807 w 1377361"/>
                      <a:gd name="connsiteY1-36" fmla="*/ 0 h 1761642"/>
                      <a:gd name="connsiteX2-37" fmla="*/ 1377361 w 1377361"/>
                      <a:gd name="connsiteY2-38" fmla="*/ 1761642 h 1761642"/>
                      <a:gd name="connsiteX3-39" fmla="*/ 0 w 1377361"/>
                      <a:gd name="connsiteY3-40" fmla="*/ 1394920 h 1761642"/>
                      <a:gd name="connsiteX0-41" fmla="*/ 0 w 1353890"/>
                      <a:gd name="connsiteY0-42" fmla="*/ 1393699 h 1761642"/>
                      <a:gd name="connsiteX1-43" fmla="*/ 352336 w 1353890"/>
                      <a:gd name="connsiteY1-44" fmla="*/ 0 h 1761642"/>
                      <a:gd name="connsiteX2-45" fmla="*/ 1353890 w 1353890"/>
                      <a:gd name="connsiteY2-46" fmla="*/ 1761642 h 1761642"/>
                      <a:gd name="connsiteX3-47" fmla="*/ 0 w 1353890"/>
                      <a:gd name="connsiteY3-48" fmla="*/ 1393699 h 1761642"/>
                      <a:gd name="connsiteX0-49" fmla="*/ 0 w 1409489"/>
                      <a:gd name="connsiteY0-50" fmla="*/ 1392319 h 1761642"/>
                      <a:gd name="connsiteX1-51" fmla="*/ 407935 w 1409489"/>
                      <a:gd name="connsiteY1-52" fmla="*/ 0 h 1761642"/>
                      <a:gd name="connsiteX2-53" fmla="*/ 1409489 w 1409489"/>
                      <a:gd name="connsiteY2-54" fmla="*/ 1761642 h 1761642"/>
                      <a:gd name="connsiteX3-55" fmla="*/ 0 w 1409489"/>
                      <a:gd name="connsiteY3-56" fmla="*/ 1392319 h 1761642"/>
                      <a:gd name="connsiteX0-57" fmla="*/ 0 w 1440194"/>
                      <a:gd name="connsiteY0-58" fmla="*/ 1376830 h 1761642"/>
                      <a:gd name="connsiteX1-59" fmla="*/ 438640 w 1440194"/>
                      <a:gd name="connsiteY1-60" fmla="*/ 0 h 1761642"/>
                      <a:gd name="connsiteX2-61" fmla="*/ 1440194 w 1440194"/>
                      <a:gd name="connsiteY2-62" fmla="*/ 1761642 h 1761642"/>
                      <a:gd name="connsiteX3-63" fmla="*/ 0 w 1440194"/>
                      <a:gd name="connsiteY3-64" fmla="*/ 1376830 h 1761642"/>
                      <a:gd name="connsiteX0-65" fmla="*/ 0 w 1414192"/>
                      <a:gd name="connsiteY0-66" fmla="*/ 1384020 h 1761642"/>
                      <a:gd name="connsiteX1-67" fmla="*/ 412638 w 1414192"/>
                      <a:gd name="connsiteY1-68" fmla="*/ 0 h 1761642"/>
                      <a:gd name="connsiteX2-69" fmla="*/ 1414192 w 1414192"/>
                      <a:gd name="connsiteY2-70" fmla="*/ 1761642 h 1761642"/>
                      <a:gd name="connsiteX3-71" fmla="*/ 0 w 1414192"/>
                      <a:gd name="connsiteY3-72" fmla="*/ 1384020 h 1761642"/>
                    </a:gdLst>
                    <a:ahLst/>
                    <a:cxnLst>
                      <a:cxn ang="0">
                        <a:pos x="connsiteX0-1" y="connsiteY0-2"/>
                      </a:cxn>
                      <a:cxn ang="0">
                        <a:pos x="connsiteX1-3" y="connsiteY1-4"/>
                      </a:cxn>
                      <a:cxn ang="0">
                        <a:pos x="connsiteX2-5" y="connsiteY2-6"/>
                      </a:cxn>
                      <a:cxn ang="0">
                        <a:pos x="connsiteX3-7" y="connsiteY3-8"/>
                      </a:cxn>
                    </a:cxnLst>
                    <a:rect l="l" t="t" r="r" b="b"/>
                    <a:pathLst>
                      <a:path w="1414192" h="1761642">
                        <a:moveTo>
                          <a:pt x="0" y="1384020"/>
                        </a:moveTo>
                        <a:lnTo>
                          <a:pt x="412638" y="0"/>
                        </a:lnTo>
                        <a:lnTo>
                          <a:pt x="1414192" y="1761642"/>
                        </a:lnTo>
                        <a:lnTo>
                          <a:pt x="0" y="1384020"/>
                        </a:lnTo>
                        <a:close/>
                      </a:path>
                    </a:pathLst>
                  </a:custGeom>
                  <a:solidFill>
                    <a:srgbClr val="FEF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591243" y="1497533"/>
                  <a:ext cx="2030413" cy="203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TextBox 19"/>
              <p:cNvSpPr txBox="1"/>
              <p:nvPr/>
            </p:nvSpPr>
            <p:spPr>
              <a:xfrm>
                <a:off x="1505491" y="1668745"/>
                <a:ext cx="639589"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528437" y="2036266"/>
              <a:ext cx="2808311" cy="1891243"/>
              <a:chOff x="528437" y="2036266"/>
              <a:chExt cx="2808311" cy="1891243"/>
            </a:xfrm>
          </p:grpSpPr>
          <p:sp>
            <p:nvSpPr>
              <p:cNvPr id="41" name="TextBox 40"/>
              <p:cNvSpPr txBox="1"/>
              <p:nvPr/>
            </p:nvSpPr>
            <p:spPr>
              <a:xfrm>
                <a:off x="1615174" y="2036266"/>
                <a:ext cx="1516666" cy="400110"/>
              </a:xfrm>
              <a:prstGeom prst="rect">
                <a:avLst/>
              </a:prstGeom>
              <a:noFill/>
            </p:spPr>
            <p:txBody>
              <a:bodyPr wrap="square" rtlCol="0">
                <a:spAutoFit/>
              </a:bodyPr>
              <a:lstStyle/>
              <a:p>
                <a:r>
                  <a:rPr lang="zh-CN" altLang="en-US" sz="2000" b="1" dirty="0">
                    <a:solidFill>
                      <a:srgbClr val="39B449"/>
                    </a:solidFill>
                    <a:latin typeface="微软雅黑" panose="020B0503020204020204" pitchFamily="34" charset="-122"/>
                    <a:ea typeface="微软雅黑" panose="020B0503020204020204" pitchFamily="34" charset="-122"/>
                  </a:rPr>
                  <a:t>项目亮点一</a:t>
                </a:r>
              </a:p>
            </p:txBody>
          </p:sp>
          <p:sp>
            <p:nvSpPr>
              <p:cNvPr id="55" name="TextBox 54"/>
              <p:cNvSpPr txBox="1"/>
              <p:nvPr/>
            </p:nvSpPr>
            <p:spPr>
              <a:xfrm>
                <a:off x="528437" y="2479677"/>
                <a:ext cx="2808311" cy="1447832"/>
              </a:xfrm>
              <a:prstGeom prst="rect">
                <a:avLst/>
              </a:prstGeom>
              <a:noFill/>
            </p:spPr>
            <p:txBody>
              <a:bodyPr wrap="square" rtlCol="0">
                <a:spAutoFit/>
              </a:bodyPr>
              <a:lstStyle/>
              <a:p>
                <a:pPr algn="ctr">
                  <a:lnSpc>
                    <a:spcPct val="150000"/>
                  </a:lnSpc>
                </a:pPr>
                <a:r>
                  <a:rPr lang="zh-CN" altLang="en-US" sz="1200" dirty="0">
                    <a:solidFill>
                      <a:schemeClr val="bg1"/>
                    </a:solidFill>
                    <a:ea typeface="微软雅黑" panose="020B0503020204020204" pitchFamily="34" charset="-122"/>
                  </a:rPr>
                  <a:t>有网银的少年们一般都收到过银行给的这样一个令牌，俗称动态口令，在支付的时候输入自己的密码和动态口令上的动态密码，就能完成验证，银行就相信你不是坏人了</a:t>
                </a:r>
                <a:endParaRPr lang="en-US" altLang="zh-CN" sz="1200" dirty="0">
                  <a:solidFill>
                    <a:schemeClr val="bg1"/>
                  </a:solidFill>
                  <a:ea typeface="微软雅黑" panose="020B0503020204020204" pitchFamily="34" charset="-122"/>
                </a:endParaRPr>
              </a:p>
            </p:txBody>
          </p:sp>
        </p:grpSp>
      </p:grpSp>
      <p:grpSp>
        <p:nvGrpSpPr>
          <p:cNvPr id="16" name="组合 15"/>
          <p:cNvGrpSpPr/>
          <p:nvPr/>
        </p:nvGrpSpPr>
        <p:grpSpPr>
          <a:xfrm>
            <a:off x="3267599" y="1986700"/>
            <a:ext cx="885909" cy="706026"/>
            <a:chOff x="816196" y="759111"/>
            <a:chExt cx="4099463" cy="3267075"/>
          </a:xfrm>
        </p:grpSpPr>
        <p:grpSp>
          <p:nvGrpSpPr>
            <p:cNvPr id="23" name="组合 22"/>
            <p:cNvGrpSpPr/>
            <p:nvPr/>
          </p:nvGrpSpPr>
          <p:grpSpPr>
            <a:xfrm>
              <a:off x="816196" y="771550"/>
              <a:ext cx="4099463" cy="3242198"/>
              <a:chOff x="1086561" y="1491630"/>
              <a:chExt cx="2549335" cy="2016224"/>
            </a:xfrm>
          </p:grpSpPr>
          <p:sp>
            <p:nvSpPr>
              <p:cNvPr id="25" name="直角三角形 24"/>
              <p:cNvSpPr/>
              <p:nvPr/>
            </p:nvSpPr>
            <p:spPr>
              <a:xfrm>
                <a:off x="1619672" y="1491630"/>
                <a:ext cx="2016224" cy="2016224"/>
              </a:xfrm>
              <a:prstGeom prst="rtTriangle">
                <a:avLst/>
              </a:prstGeom>
              <a:solidFill>
                <a:srgbClr val="55A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6"/>
              <p:cNvSpPr/>
              <p:nvPr/>
            </p:nvSpPr>
            <p:spPr>
              <a:xfrm rot="12572538">
                <a:off x="1086561" y="1713986"/>
                <a:ext cx="1366425" cy="1761642"/>
              </a:xfrm>
              <a:custGeom>
                <a:avLst/>
                <a:gdLst>
                  <a:gd name="connsiteX0" fmla="*/ 0 w 2003108"/>
                  <a:gd name="connsiteY0" fmla="*/ 1761642 h 1761642"/>
                  <a:gd name="connsiteX1" fmla="*/ 1001554 w 2003108"/>
                  <a:gd name="connsiteY1" fmla="*/ 0 h 1761642"/>
                  <a:gd name="connsiteX2" fmla="*/ 2003108 w 2003108"/>
                  <a:gd name="connsiteY2" fmla="*/ 1761642 h 1761642"/>
                  <a:gd name="connsiteX3" fmla="*/ 0 w 2003108"/>
                  <a:gd name="connsiteY3" fmla="*/ 1761642 h 1761642"/>
                  <a:gd name="connsiteX0-1" fmla="*/ 0 w 1278298"/>
                  <a:gd name="connsiteY0-2" fmla="*/ 1399181 h 1761642"/>
                  <a:gd name="connsiteX1-3" fmla="*/ 276744 w 1278298"/>
                  <a:gd name="connsiteY1-4" fmla="*/ 0 h 1761642"/>
                  <a:gd name="connsiteX2-5" fmla="*/ 1278298 w 1278298"/>
                  <a:gd name="connsiteY2-6" fmla="*/ 1761642 h 1761642"/>
                  <a:gd name="connsiteX3-7" fmla="*/ 0 w 1278298"/>
                  <a:gd name="connsiteY3-8" fmla="*/ 1399181 h 1761642"/>
                  <a:gd name="connsiteX0-9" fmla="*/ 0 w 1330421"/>
                  <a:gd name="connsiteY0-10" fmla="*/ 1392479 h 1761642"/>
                  <a:gd name="connsiteX1-11" fmla="*/ 328867 w 1330421"/>
                  <a:gd name="connsiteY1-12" fmla="*/ 0 h 1761642"/>
                  <a:gd name="connsiteX2-13" fmla="*/ 1330421 w 1330421"/>
                  <a:gd name="connsiteY2-14" fmla="*/ 1761642 h 1761642"/>
                  <a:gd name="connsiteX3-15" fmla="*/ 0 w 1330421"/>
                  <a:gd name="connsiteY3-16" fmla="*/ 1392479 h 1761642"/>
                  <a:gd name="connsiteX0-17" fmla="*/ 0 w 1297807"/>
                  <a:gd name="connsiteY0-18" fmla="*/ 1386075 h 1761642"/>
                  <a:gd name="connsiteX1-19" fmla="*/ 296253 w 1297807"/>
                  <a:gd name="connsiteY1-20" fmla="*/ 0 h 1761642"/>
                  <a:gd name="connsiteX2-21" fmla="*/ 1297807 w 1297807"/>
                  <a:gd name="connsiteY2-22" fmla="*/ 1761642 h 1761642"/>
                  <a:gd name="connsiteX3-23" fmla="*/ 0 w 1297807"/>
                  <a:gd name="connsiteY3-24" fmla="*/ 1386075 h 1761642"/>
                  <a:gd name="connsiteX0-25" fmla="*/ 0 w 1339565"/>
                  <a:gd name="connsiteY0-26" fmla="*/ 1397661 h 1761642"/>
                  <a:gd name="connsiteX1-27" fmla="*/ 338011 w 1339565"/>
                  <a:gd name="connsiteY1-28" fmla="*/ 0 h 1761642"/>
                  <a:gd name="connsiteX2-29" fmla="*/ 1339565 w 1339565"/>
                  <a:gd name="connsiteY2-30" fmla="*/ 1761642 h 1761642"/>
                  <a:gd name="connsiteX3-31" fmla="*/ 0 w 1339565"/>
                  <a:gd name="connsiteY3-32" fmla="*/ 1397661 h 1761642"/>
                  <a:gd name="connsiteX0-33" fmla="*/ 0 w 1377361"/>
                  <a:gd name="connsiteY0-34" fmla="*/ 1394920 h 1761642"/>
                  <a:gd name="connsiteX1-35" fmla="*/ 375807 w 1377361"/>
                  <a:gd name="connsiteY1-36" fmla="*/ 0 h 1761642"/>
                  <a:gd name="connsiteX2-37" fmla="*/ 1377361 w 1377361"/>
                  <a:gd name="connsiteY2-38" fmla="*/ 1761642 h 1761642"/>
                  <a:gd name="connsiteX3-39" fmla="*/ 0 w 1377361"/>
                  <a:gd name="connsiteY3-40" fmla="*/ 1394920 h 1761642"/>
                  <a:gd name="connsiteX0-41" fmla="*/ 0 w 1353890"/>
                  <a:gd name="connsiteY0-42" fmla="*/ 1393699 h 1761642"/>
                  <a:gd name="connsiteX1-43" fmla="*/ 352336 w 1353890"/>
                  <a:gd name="connsiteY1-44" fmla="*/ 0 h 1761642"/>
                  <a:gd name="connsiteX2-45" fmla="*/ 1353890 w 1353890"/>
                  <a:gd name="connsiteY2-46" fmla="*/ 1761642 h 1761642"/>
                  <a:gd name="connsiteX3-47" fmla="*/ 0 w 1353890"/>
                  <a:gd name="connsiteY3-48" fmla="*/ 1393699 h 1761642"/>
                  <a:gd name="connsiteX0-49" fmla="*/ 0 w 1409489"/>
                  <a:gd name="connsiteY0-50" fmla="*/ 1392319 h 1761642"/>
                  <a:gd name="connsiteX1-51" fmla="*/ 407935 w 1409489"/>
                  <a:gd name="connsiteY1-52" fmla="*/ 0 h 1761642"/>
                  <a:gd name="connsiteX2-53" fmla="*/ 1409489 w 1409489"/>
                  <a:gd name="connsiteY2-54" fmla="*/ 1761642 h 1761642"/>
                  <a:gd name="connsiteX3-55" fmla="*/ 0 w 1409489"/>
                  <a:gd name="connsiteY3-56" fmla="*/ 1392319 h 1761642"/>
                  <a:gd name="connsiteX0-57" fmla="*/ 0 w 1440194"/>
                  <a:gd name="connsiteY0-58" fmla="*/ 1376830 h 1761642"/>
                  <a:gd name="connsiteX1-59" fmla="*/ 438640 w 1440194"/>
                  <a:gd name="connsiteY1-60" fmla="*/ 0 h 1761642"/>
                  <a:gd name="connsiteX2-61" fmla="*/ 1440194 w 1440194"/>
                  <a:gd name="connsiteY2-62" fmla="*/ 1761642 h 1761642"/>
                  <a:gd name="connsiteX3-63" fmla="*/ 0 w 1440194"/>
                  <a:gd name="connsiteY3-64" fmla="*/ 1376830 h 1761642"/>
                  <a:gd name="connsiteX0-65" fmla="*/ 0 w 1414192"/>
                  <a:gd name="connsiteY0-66" fmla="*/ 1384020 h 1761642"/>
                  <a:gd name="connsiteX1-67" fmla="*/ 412638 w 1414192"/>
                  <a:gd name="connsiteY1-68" fmla="*/ 0 h 1761642"/>
                  <a:gd name="connsiteX2-69" fmla="*/ 1414192 w 1414192"/>
                  <a:gd name="connsiteY2-70" fmla="*/ 1761642 h 1761642"/>
                  <a:gd name="connsiteX3-71" fmla="*/ 0 w 1414192"/>
                  <a:gd name="connsiteY3-72" fmla="*/ 1384020 h 1761642"/>
                  <a:gd name="connsiteX0-73" fmla="*/ 0 w 1366424"/>
                  <a:gd name="connsiteY0-74" fmla="*/ 1402024 h 1761642"/>
                  <a:gd name="connsiteX1-75" fmla="*/ 364870 w 1366424"/>
                  <a:gd name="connsiteY1-76" fmla="*/ 0 h 1761642"/>
                  <a:gd name="connsiteX2-77" fmla="*/ 1366424 w 1366424"/>
                  <a:gd name="connsiteY2-78" fmla="*/ 1761642 h 1761642"/>
                  <a:gd name="connsiteX3-79" fmla="*/ 0 w 1366424"/>
                  <a:gd name="connsiteY3-80" fmla="*/ 1402024 h 1761642"/>
                </a:gdLst>
                <a:ahLst/>
                <a:cxnLst>
                  <a:cxn ang="0">
                    <a:pos x="connsiteX0-1" y="connsiteY0-2"/>
                  </a:cxn>
                  <a:cxn ang="0">
                    <a:pos x="connsiteX1-3" y="connsiteY1-4"/>
                  </a:cxn>
                  <a:cxn ang="0">
                    <a:pos x="connsiteX2-5" y="connsiteY2-6"/>
                  </a:cxn>
                  <a:cxn ang="0">
                    <a:pos x="connsiteX3-7" y="connsiteY3-8"/>
                  </a:cxn>
                </a:cxnLst>
                <a:rect l="l" t="t" r="r" b="b"/>
                <a:pathLst>
                  <a:path w="1366424" h="1761642">
                    <a:moveTo>
                      <a:pt x="0" y="1402024"/>
                    </a:moveTo>
                    <a:lnTo>
                      <a:pt x="364870" y="0"/>
                    </a:lnTo>
                    <a:lnTo>
                      <a:pt x="1366424" y="1761642"/>
                    </a:lnTo>
                    <a:lnTo>
                      <a:pt x="0" y="1402024"/>
                    </a:lnTo>
                    <a:close/>
                  </a:path>
                </a:pathLst>
              </a:cu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649974" y="759111"/>
              <a:ext cx="3262313"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8" name="TextBox 47"/>
          <p:cNvSpPr txBox="1"/>
          <p:nvPr/>
        </p:nvSpPr>
        <p:spPr>
          <a:xfrm>
            <a:off x="3543336" y="1983702"/>
            <a:ext cx="513886" cy="667675"/>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9" name="TextBox 58"/>
          <p:cNvSpPr txBox="1"/>
          <p:nvPr/>
        </p:nvSpPr>
        <p:spPr>
          <a:xfrm>
            <a:off x="4180208" y="2379558"/>
            <a:ext cx="1516666" cy="400110"/>
          </a:xfrm>
          <a:prstGeom prst="rect">
            <a:avLst/>
          </a:prstGeom>
          <a:noFill/>
        </p:spPr>
        <p:txBody>
          <a:bodyPr wrap="square" rtlCol="0">
            <a:spAutoFit/>
          </a:bodyPr>
          <a:lstStyle/>
          <a:p>
            <a:r>
              <a:rPr lang="zh-CN" altLang="en-US" sz="2000" b="1" dirty="0">
                <a:solidFill>
                  <a:srgbClr val="39B449"/>
                </a:solidFill>
                <a:latin typeface="微软雅黑" panose="020B0503020204020204" pitchFamily="34" charset="-122"/>
                <a:ea typeface="微软雅黑" panose="020B0503020204020204" pitchFamily="34" charset="-122"/>
              </a:rPr>
              <a:t>项目亮点二</a:t>
            </a:r>
          </a:p>
        </p:txBody>
      </p:sp>
      <p:sp>
        <p:nvSpPr>
          <p:cNvPr id="69" name="TextBox 68"/>
          <p:cNvSpPr txBox="1"/>
          <p:nvPr/>
        </p:nvSpPr>
        <p:spPr>
          <a:xfrm>
            <a:off x="3077638" y="2797754"/>
            <a:ext cx="2808311" cy="1477328"/>
          </a:xfrm>
          <a:prstGeom prst="rect">
            <a:avLst/>
          </a:prstGeom>
          <a:noFill/>
        </p:spPr>
        <p:txBody>
          <a:bodyPr wrap="square" rtlCol="0">
            <a:spAutoFit/>
          </a:bodyPr>
          <a:lstStyle/>
          <a:p>
            <a:pPr algn="ctr">
              <a:lnSpc>
                <a:spcPct val="150000"/>
              </a:lnSpc>
            </a:pPr>
            <a:r>
              <a:rPr lang="zh-CN" altLang="en-US" sz="1200" dirty="0">
                <a:solidFill>
                  <a:schemeClr val="bg1"/>
                </a:solidFill>
                <a:ea typeface="微软雅黑" panose="020B0503020204020204" pitchFamily="34" charset="-122"/>
              </a:rPr>
              <a:t>时间同步型动态口令对令牌卡和服务器的时间同步要求很高，时间误差会造成整个令牌的失灵，所以每一次用户成功使用令牌认证，服务器都会做相应的时间误差矫正。</a:t>
            </a:r>
          </a:p>
        </p:txBody>
      </p:sp>
      <p:grpSp>
        <p:nvGrpSpPr>
          <p:cNvPr id="53" name="组合 52"/>
          <p:cNvGrpSpPr/>
          <p:nvPr/>
        </p:nvGrpSpPr>
        <p:grpSpPr>
          <a:xfrm>
            <a:off x="5993769" y="1996219"/>
            <a:ext cx="2808311" cy="1138230"/>
            <a:chOff x="5885949" y="1683800"/>
            <a:chExt cx="2808311" cy="1138230"/>
          </a:xfrm>
        </p:grpSpPr>
        <p:grpSp>
          <p:nvGrpSpPr>
            <p:cNvPr id="51" name="组合 50"/>
            <p:cNvGrpSpPr/>
            <p:nvPr/>
          </p:nvGrpSpPr>
          <p:grpSpPr>
            <a:xfrm>
              <a:off x="6010840" y="1683800"/>
              <a:ext cx="2441328" cy="772641"/>
              <a:chOff x="6377770" y="1663735"/>
              <a:chExt cx="2441328" cy="772641"/>
            </a:xfrm>
          </p:grpSpPr>
          <p:grpSp>
            <p:nvGrpSpPr>
              <p:cNvPr id="31" name="组合 30"/>
              <p:cNvGrpSpPr/>
              <p:nvPr/>
            </p:nvGrpSpPr>
            <p:grpSpPr>
              <a:xfrm>
                <a:off x="6377770" y="1663735"/>
                <a:ext cx="922096" cy="742880"/>
                <a:chOff x="6124686" y="1620360"/>
                <a:chExt cx="1091529" cy="879382"/>
              </a:xfrm>
            </p:grpSpPr>
            <p:grpSp>
              <p:nvGrpSpPr>
                <p:cNvPr id="19" name="组合 18"/>
                <p:cNvGrpSpPr/>
                <p:nvPr/>
              </p:nvGrpSpPr>
              <p:grpSpPr>
                <a:xfrm>
                  <a:off x="6124686" y="1620360"/>
                  <a:ext cx="1091529" cy="868326"/>
                  <a:chOff x="2852024" y="1046526"/>
                  <a:chExt cx="3747678" cy="2981325"/>
                </a:xfrm>
              </p:grpSpPr>
              <p:grpSp>
                <p:nvGrpSpPr>
                  <p:cNvPr id="34" name="组合 33"/>
                  <p:cNvGrpSpPr/>
                  <p:nvPr/>
                </p:nvGrpSpPr>
                <p:grpSpPr>
                  <a:xfrm>
                    <a:off x="2852024" y="1046526"/>
                    <a:ext cx="3739086" cy="2957795"/>
                    <a:chOff x="1087089" y="1491630"/>
                    <a:chExt cx="2548807" cy="2016224"/>
                  </a:xfrm>
                </p:grpSpPr>
                <p:sp>
                  <p:nvSpPr>
                    <p:cNvPr id="36" name="直角三角形 35"/>
                    <p:cNvSpPr/>
                    <p:nvPr/>
                  </p:nvSpPr>
                  <p:spPr>
                    <a:xfrm>
                      <a:off x="1619672" y="1491630"/>
                      <a:ext cx="2016224" cy="2016224"/>
                    </a:xfrm>
                    <a:prstGeom prst="rtTriangle">
                      <a:avLst/>
                    </a:prstGeom>
                    <a:solidFill>
                      <a:srgbClr val="0A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6"/>
                    <p:cNvSpPr/>
                    <p:nvPr/>
                  </p:nvSpPr>
                  <p:spPr>
                    <a:xfrm rot="12572538">
                      <a:off x="1087089" y="1711982"/>
                      <a:ext cx="1358299" cy="1761642"/>
                    </a:xfrm>
                    <a:custGeom>
                      <a:avLst/>
                      <a:gdLst>
                        <a:gd name="connsiteX0" fmla="*/ 0 w 2003108"/>
                        <a:gd name="connsiteY0" fmla="*/ 1761642 h 1761642"/>
                        <a:gd name="connsiteX1" fmla="*/ 1001554 w 2003108"/>
                        <a:gd name="connsiteY1" fmla="*/ 0 h 1761642"/>
                        <a:gd name="connsiteX2" fmla="*/ 2003108 w 2003108"/>
                        <a:gd name="connsiteY2" fmla="*/ 1761642 h 1761642"/>
                        <a:gd name="connsiteX3" fmla="*/ 0 w 2003108"/>
                        <a:gd name="connsiteY3" fmla="*/ 1761642 h 1761642"/>
                        <a:gd name="connsiteX0-1" fmla="*/ 0 w 1278298"/>
                        <a:gd name="connsiteY0-2" fmla="*/ 1399181 h 1761642"/>
                        <a:gd name="connsiteX1-3" fmla="*/ 276744 w 1278298"/>
                        <a:gd name="connsiteY1-4" fmla="*/ 0 h 1761642"/>
                        <a:gd name="connsiteX2-5" fmla="*/ 1278298 w 1278298"/>
                        <a:gd name="connsiteY2-6" fmla="*/ 1761642 h 1761642"/>
                        <a:gd name="connsiteX3-7" fmla="*/ 0 w 1278298"/>
                        <a:gd name="connsiteY3-8" fmla="*/ 1399181 h 1761642"/>
                        <a:gd name="connsiteX0-9" fmla="*/ 0 w 1330421"/>
                        <a:gd name="connsiteY0-10" fmla="*/ 1392479 h 1761642"/>
                        <a:gd name="connsiteX1-11" fmla="*/ 328867 w 1330421"/>
                        <a:gd name="connsiteY1-12" fmla="*/ 0 h 1761642"/>
                        <a:gd name="connsiteX2-13" fmla="*/ 1330421 w 1330421"/>
                        <a:gd name="connsiteY2-14" fmla="*/ 1761642 h 1761642"/>
                        <a:gd name="connsiteX3-15" fmla="*/ 0 w 1330421"/>
                        <a:gd name="connsiteY3-16" fmla="*/ 1392479 h 1761642"/>
                        <a:gd name="connsiteX0-17" fmla="*/ 0 w 1297807"/>
                        <a:gd name="connsiteY0-18" fmla="*/ 1386075 h 1761642"/>
                        <a:gd name="connsiteX1-19" fmla="*/ 296253 w 1297807"/>
                        <a:gd name="connsiteY1-20" fmla="*/ 0 h 1761642"/>
                        <a:gd name="connsiteX2-21" fmla="*/ 1297807 w 1297807"/>
                        <a:gd name="connsiteY2-22" fmla="*/ 1761642 h 1761642"/>
                        <a:gd name="connsiteX3-23" fmla="*/ 0 w 1297807"/>
                        <a:gd name="connsiteY3-24" fmla="*/ 1386075 h 1761642"/>
                        <a:gd name="connsiteX0-25" fmla="*/ 0 w 1339565"/>
                        <a:gd name="connsiteY0-26" fmla="*/ 1397661 h 1761642"/>
                        <a:gd name="connsiteX1-27" fmla="*/ 338011 w 1339565"/>
                        <a:gd name="connsiteY1-28" fmla="*/ 0 h 1761642"/>
                        <a:gd name="connsiteX2-29" fmla="*/ 1339565 w 1339565"/>
                        <a:gd name="connsiteY2-30" fmla="*/ 1761642 h 1761642"/>
                        <a:gd name="connsiteX3-31" fmla="*/ 0 w 1339565"/>
                        <a:gd name="connsiteY3-32" fmla="*/ 1397661 h 1761642"/>
                        <a:gd name="connsiteX0-33" fmla="*/ 0 w 1377361"/>
                        <a:gd name="connsiteY0-34" fmla="*/ 1394920 h 1761642"/>
                        <a:gd name="connsiteX1-35" fmla="*/ 375807 w 1377361"/>
                        <a:gd name="connsiteY1-36" fmla="*/ 0 h 1761642"/>
                        <a:gd name="connsiteX2-37" fmla="*/ 1377361 w 1377361"/>
                        <a:gd name="connsiteY2-38" fmla="*/ 1761642 h 1761642"/>
                        <a:gd name="connsiteX3-39" fmla="*/ 0 w 1377361"/>
                        <a:gd name="connsiteY3-40" fmla="*/ 1394920 h 1761642"/>
                        <a:gd name="connsiteX0-41" fmla="*/ 0 w 1353890"/>
                        <a:gd name="connsiteY0-42" fmla="*/ 1393699 h 1761642"/>
                        <a:gd name="connsiteX1-43" fmla="*/ 352336 w 1353890"/>
                        <a:gd name="connsiteY1-44" fmla="*/ 0 h 1761642"/>
                        <a:gd name="connsiteX2-45" fmla="*/ 1353890 w 1353890"/>
                        <a:gd name="connsiteY2-46" fmla="*/ 1761642 h 1761642"/>
                        <a:gd name="connsiteX3-47" fmla="*/ 0 w 1353890"/>
                        <a:gd name="connsiteY3-48" fmla="*/ 1393699 h 1761642"/>
                        <a:gd name="connsiteX0-49" fmla="*/ 0 w 1409489"/>
                        <a:gd name="connsiteY0-50" fmla="*/ 1392319 h 1761642"/>
                        <a:gd name="connsiteX1-51" fmla="*/ 407935 w 1409489"/>
                        <a:gd name="connsiteY1-52" fmla="*/ 0 h 1761642"/>
                        <a:gd name="connsiteX2-53" fmla="*/ 1409489 w 1409489"/>
                        <a:gd name="connsiteY2-54" fmla="*/ 1761642 h 1761642"/>
                        <a:gd name="connsiteX3-55" fmla="*/ 0 w 1409489"/>
                        <a:gd name="connsiteY3-56" fmla="*/ 1392319 h 1761642"/>
                        <a:gd name="connsiteX0-57" fmla="*/ 0 w 1440194"/>
                        <a:gd name="connsiteY0-58" fmla="*/ 1376830 h 1761642"/>
                        <a:gd name="connsiteX1-59" fmla="*/ 438640 w 1440194"/>
                        <a:gd name="connsiteY1-60" fmla="*/ 0 h 1761642"/>
                        <a:gd name="connsiteX2-61" fmla="*/ 1440194 w 1440194"/>
                        <a:gd name="connsiteY2-62" fmla="*/ 1761642 h 1761642"/>
                        <a:gd name="connsiteX3-63" fmla="*/ 0 w 1440194"/>
                        <a:gd name="connsiteY3-64" fmla="*/ 1376830 h 1761642"/>
                        <a:gd name="connsiteX0-65" fmla="*/ 0 w 1414192"/>
                        <a:gd name="connsiteY0-66" fmla="*/ 1384020 h 1761642"/>
                        <a:gd name="connsiteX1-67" fmla="*/ 412638 w 1414192"/>
                        <a:gd name="connsiteY1-68" fmla="*/ 0 h 1761642"/>
                        <a:gd name="connsiteX2-69" fmla="*/ 1414192 w 1414192"/>
                        <a:gd name="connsiteY2-70" fmla="*/ 1761642 h 1761642"/>
                        <a:gd name="connsiteX3-71" fmla="*/ 0 w 1414192"/>
                        <a:gd name="connsiteY3-72" fmla="*/ 1384020 h 1761642"/>
                        <a:gd name="connsiteX0-73" fmla="*/ 0 w 1358298"/>
                        <a:gd name="connsiteY0-74" fmla="*/ 1409989 h 1761642"/>
                        <a:gd name="connsiteX1-75" fmla="*/ 356744 w 1358298"/>
                        <a:gd name="connsiteY1-76" fmla="*/ 0 h 1761642"/>
                        <a:gd name="connsiteX2-77" fmla="*/ 1358298 w 1358298"/>
                        <a:gd name="connsiteY2-78" fmla="*/ 1761642 h 1761642"/>
                        <a:gd name="connsiteX3-79" fmla="*/ 0 w 1358298"/>
                        <a:gd name="connsiteY3-80" fmla="*/ 1409989 h 1761642"/>
                      </a:gdLst>
                      <a:ahLst/>
                      <a:cxnLst>
                        <a:cxn ang="0">
                          <a:pos x="connsiteX0-1" y="connsiteY0-2"/>
                        </a:cxn>
                        <a:cxn ang="0">
                          <a:pos x="connsiteX1-3" y="connsiteY1-4"/>
                        </a:cxn>
                        <a:cxn ang="0">
                          <a:pos x="connsiteX2-5" y="connsiteY2-6"/>
                        </a:cxn>
                        <a:cxn ang="0">
                          <a:pos x="connsiteX3-7" y="connsiteY3-8"/>
                        </a:cxn>
                      </a:cxnLst>
                      <a:rect l="l" t="t" r="r" b="b"/>
                      <a:pathLst>
                        <a:path w="1358298" h="1761642">
                          <a:moveTo>
                            <a:pt x="0" y="1409989"/>
                          </a:moveTo>
                          <a:lnTo>
                            <a:pt x="356744" y="0"/>
                          </a:lnTo>
                          <a:lnTo>
                            <a:pt x="1358298" y="1761642"/>
                          </a:lnTo>
                          <a:lnTo>
                            <a:pt x="0" y="1409989"/>
                          </a:lnTo>
                          <a:close/>
                        </a:path>
                      </a:pathLst>
                    </a:custGeom>
                    <a:solidFill>
                      <a:srgbClr val="39B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3624727" y="1046526"/>
                    <a:ext cx="29749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TextBox 48"/>
                <p:cNvSpPr txBox="1"/>
                <p:nvPr/>
              </p:nvSpPr>
              <p:spPr>
                <a:xfrm>
                  <a:off x="6463182" y="1668745"/>
                  <a:ext cx="639589"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63" name="TextBox 62"/>
              <p:cNvSpPr txBox="1"/>
              <p:nvPr/>
            </p:nvSpPr>
            <p:spPr>
              <a:xfrm>
                <a:off x="7302432" y="2036266"/>
                <a:ext cx="1516666" cy="400110"/>
              </a:xfrm>
              <a:prstGeom prst="rect">
                <a:avLst/>
              </a:prstGeom>
              <a:noFill/>
            </p:spPr>
            <p:txBody>
              <a:bodyPr wrap="square" rtlCol="0">
                <a:spAutoFit/>
              </a:bodyPr>
              <a:lstStyle/>
              <a:p>
                <a:r>
                  <a:rPr lang="zh-CN" altLang="en-US" sz="2000" b="1" dirty="0">
                    <a:solidFill>
                      <a:srgbClr val="39B449"/>
                    </a:solidFill>
                    <a:latin typeface="微软雅黑" panose="020B0503020204020204" pitchFamily="34" charset="-122"/>
                    <a:ea typeface="微软雅黑" panose="020B0503020204020204" pitchFamily="34" charset="-122"/>
                  </a:rPr>
                  <a:t>项目亮点三</a:t>
                </a:r>
              </a:p>
            </p:txBody>
          </p:sp>
        </p:grpSp>
        <p:sp>
          <p:nvSpPr>
            <p:cNvPr id="70" name="TextBox 69"/>
            <p:cNvSpPr txBox="1"/>
            <p:nvPr/>
          </p:nvSpPr>
          <p:spPr>
            <a:xfrm>
              <a:off x="5885949" y="2485335"/>
              <a:ext cx="2808311" cy="336695"/>
            </a:xfrm>
            <a:prstGeom prst="rect">
              <a:avLst/>
            </a:prstGeom>
            <a:noFill/>
          </p:spPr>
          <p:txBody>
            <a:bodyPr wrap="square" rtlCol="0">
              <a:spAutoFit/>
            </a:bodyPr>
            <a:lstStyle/>
            <a:p>
              <a:pPr algn="ctr">
                <a:lnSpc>
                  <a:spcPct val="150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75" name="矩形 74"/>
          <p:cNvSpPr/>
          <p:nvPr/>
        </p:nvSpPr>
        <p:spPr>
          <a:xfrm>
            <a:off x="2836229" y="267494"/>
            <a:ext cx="3291128"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项目亮点</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2556439" y="1047195"/>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408A12F-77E2-4291-B559-69A7D87B6D94}"/>
              </a:ext>
            </a:extLst>
          </p:cNvPr>
          <p:cNvSpPr/>
          <p:nvPr/>
        </p:nvSpPr>
        <p:spPr>
          <a:xfrm>
            <a:off x="5993769" y="2820044"/>
            <a:ext cx="2835270" cy="1107996"/>
          </a:xfrm>
          <a:prstGeom prst="rect">
            <a:avLst/>
          </a:prstGeom>
        </p:spPr>
        <p:txBody>
          <a:bodyPr wrap="square">
            <a:spAutoFit/>
          </a:bodyPr>
          <a:lstStyle/>
          <a:p>
            <a:r>
              <a:rPr lang="zh-CN" altLang="en-US" sz="1200" dirty="0">
                <a:solidFill>
                  <a:schemeClr val="bg1"/>
                </a:solidFill>
                <a:ea typeface="微软雅黑" panose="020B0503020204020204" pitchFamily="34" charset="-122"/>
              </a:rPr>
              <a:t>用于鉴别的凭证（知识或实物）不易被复制和伪造，成本也不宜过高；</a:t>
            </a:r>
            <a:br>
              <a:rPr lang="zh-CN" altLang="en-US" sz="1200" dirty="0">
                <a:solidFill>
                  <a:schemeClr val="bg1"/>
                </a:solidFill>
                <a:ea typeface="微软雅黑" panose="020B0503020204020204" pitchFamily="34" charset="-122"/>
              </a:rPr>
            </a:br>
            <a:endParaRPr lang="zh-CN" altLang="en-US" sz="1200" dirty="0">
              <a:solidFill>
                <a:schemeClr val="bg1"/>
              </a:solidFill>
              <a:ea typeface="微软雅黑" panose="020B0503020204020204" pitchFamily="34" charset="-122"/>
            </a:endParaRPr>
          </a:p>
          <a:p>
            <a:r>
              <a:rPr lang="zh-CN" altLang="en-US" sz="1200" dirty="0">
                <a:solidFill>
                  <a:schemeClr val="bg1"/>
                </a:solidFill>
                <a:ea typeface="微软雅黑" panose="020B0503020204020204" pitchFamily="34" charset="-122"/>
              </a:rPr>
              <a:t>容易输入，而且能够进行秘密输入。</a:t>
            </a:r>
          </a:p>
          <a:p>
            <a:pPr algn="ctr">
              <a:lnSpc>
                <a:spcPct val="150000"/>
              </a:lnSpc>
            </a:pPr>
            <a:endParaRPr lang="zh-CN" altLang="en-US" sz="1200" dirty="0">
              <a:solidFill>
                <a:schemeClr val="bg1"/>
              </a:solidFill>
              <a:ea typeface="微软雅黑" panose="020B0503020204020204" pitchFamily="34" charset="-122"/>
            </a:endParaRPr>
          </a:p>
        </p:txBody>
      </p:sp>
      <p:sp>
        <p:nvSpPr>
          <p:cNvPr id="39" name="TextBox 40">
            <a:extLst>
              <a:ext uri="{FF2B5EF4-FFF2-40B4-BE49-F238E27FC236}">
                <a16:creationId xmlns:a16="http://schemas.microsoft.com/office/drawing/2014/main" id="{61FADF9D-080D-4055-B371-914E1EF2537B}"/>
              </a:ext>
            </a:extLst>
          </p:cNvPr>
          <p:cNvSpPr txBox="1"/>
          <p:nvPr/>
        </p:nvSpPr>
        <p:spPr>
          <a:xfrm>
            <a:off x="501604" y="1556566"/>
            <a:ext cx="1516666" cy="400110"/>
          </a:xfrm>
          <a:prstGeom prst="rect">
            <a:avLst/>
          </a:prstGeom>
          <a:noFill/>
        </p:spPr>
        <p:txBody>
          <a:bodyPr wrap="square" rtlCol="0">
            <a:spAutoFit/>
          </a:bodyPr>
          <a:lstStyle/>
          <a:p>
            <a:r>
              <a:rPr lang="zh-CN" altLang="en-US" sz="2000" b="1" dirty="0">
                <a:solidFill>
                  <a:srgbClr val="39B449"/>
                </a:solidFill>
                <a:latin typeface="微软雅黑" panose="020B0503020204020204" pitchFamily="34" charset="-122"/>
                <a:ea typeface="微软雅黑" panose="020B0503020204020204" pitchFamily="34" charset="-122"/>
              </a:rPr>
              <a:t>有效</a:t>
            </a:r>
          </a:p>
        </p:txBody>
      </p:sp>
      <p:sp>
        <p:nvSpPr>
          <p:cNvPr id="40" name="TextBox 40">
            <a:extLst>
              <a:ext uri="{FF2B5EF4-FFF2-40B4-BE49-F238E27FC236}">
                <a16:creationId xmlns:a16="http://schemas.microsoft.com/office/drawing/2014/main" id="{586EE083-F98C-4BFC-BF1F-F5992D11B788}"/>
              </a:ext>
            </a:extLst>
          </p:cNvPr>
          <p:cNvSpPr txBox="1"/>
          <p:nvPr/>
        </p:nvSpPr>
        <p:spPr>
          <a:xfrm>
            <a:off x="3298889" y="1556387"/>
            <a:ext cx="151666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39B449"/>
                </a:solidFill>
                <a:latin typeface="微软雅黑" panose="020B0503020204020204" pitchFamily="34" charset="-122"/>
                <a:ea typeface="微软雅黑" panose="020B0503020204020204" pitchFamily="34" charset="-122"/>
              </a:rPr>
              <a:t>安全</a:t>
            </a:r>
          </a:p>
        </p:txBody>
      </p:sp>
      <p:sp>
        <p:nvSpPr>
          <p:cNvPr id="42" name="TextBox 40">
            <a:extLst>
              <a:ext uri="{FF2B5EF4-FFF2-40B4-BE49-F238E27FC236}">
                <a16:creationId xmlns:a16="http://schemas.microsoft.com/office/drawing/2014/main" id="{E7333AB7-152D-46F0-A2F9-3E7DD20A4703}"/>
              </a:ext>
            </a:extLst>
          </p:cNvPr>
          <p:cNvSpPr txBox="1"/>
          <p:nvPr/>
        </p:nvSpPr>
        <p:spPr>
          <a:xfrm>
            <a:off x="6186589" y="1580040"/>
            <a:ext cx="151666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39B449"/>
                </a:solidFill>
                <a:latin typeface="微软雅黑" panose="020B0503020204020204" pitchFamily="34" charset="-122"/>
                <a:ea typeface="微软雅黑" panose="020B0503020204020204" pitchFamily="34" charset="-122"/>
              </a:rPr>
              <a:t>低成本</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
            <a:ext cx="9154708" cy="5149523"/>
          </a:xfrm>
          <a:prstGeom prst="rect">
            <a:avLst/>
          </a:prstGeom>
        </p:spPr>
      </p:pic>
      <p:sp>
        <p:nvSpPr>
          <p:cNvPr id="5" name="矩形 4"/>
          <p:cNvSpPr/>
          <p:nvPr/>
        </p:nvSpPr>
        <p:spPr>
          <a:xfrm rot="18768784">
            <a:off x="5194040" y="1477908"/>
            <a:ext cx="1573156" cy="1573156"/>
          </a:xfrm>
          <a:prstGeom prst="rect">
            <a:avLst/>
          </a:prstGeom>
          <a:solidFill>
            <a:srgbClr val="046538"/>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768784">
            <a:off x="3319340" y="1785214"/>
            <a:ext cx="1909652" cy="1909652"/>
          </a:xfrm>
          <a:prstGeom prst="rect">
            <a:avLst/>
          </a:prstGeom>
          <a:solidFill>
            <a:srgbClr val="39B449"/>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340647" y="2648065"/>
            <a:ext cx="6336704" cy="2735189"/>
          </a:xfrm>
          <a:prstGeom prst="line">
            <a:avLst/>
          </a:prstGeom>
          <a:ln w="38100">
            <a:solidFill>
              <a:schemeClr val="bg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768784">
            <a:off x="1275951" y="2299392"/>
            <a:ext cx="2153346" cy="2153346"/>
          </a:xfrm>
          <a:prstGeom prst="rect">
            <a:avLst/>
          </a:prstGeom>
          <a:solidFill>
            <a:srgbClr val="74C05E"/>
          </a:solidFill>
          <a:ln>
            <a:noFill/>
          </a:ln>
          <a:effectLst>
            <a:outerShdw blurRad="50800" dist="38100" algn="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268640" y="2304723"/>
            <a:ext cx="2232248" cy="1198026"/>
            <a:chOff x="1043609" y="1923087"/>
            <a:chExt cx="2232248" cy="1198026"/>
          </a:xfrm>
        </p:grpSpPr>
        <p:sp>
          <p:nvSpPr>
            <p:cNvPr id="16" name="TextBox 15"/>
            <p:cNvSpPr txBox="1"/>
            <p:nvPr/>
          </p:nvSpPr>
          <p:spPr>
            <a:xfrm>
              <a:off x="1417382" y="1923087"/>
              <a:ext cx="555675" cy="721970"/>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TextBox 16"/>
            <p:cNvSpPr txBox="1"/>
            <p:nvPr/>
          </p:nvSpPr>
          <p:spPr>
            <a:xfrm>
              <a:off x="1800505" y="2174650"/>
              <a:ext cx="104330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愿景一</a:t>
              </a:r>
            </a:p>
          </p:txBody>
        </p:sp>
        <p:sp>
          <p:nvSpPr>
            <p:cNvPr id="18" name="TextBox 17"/>
            <p:cNvSpPr txBox="1"/>
            <p:nvPr/>
          </p:nvSpPr>
          <p:spPr>
            <a:xfrm>
              <a:off x="1043609" y="2507419"/>
              <a:ext cx="2232248" cy="613694"/>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实现基本功能</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完成基本界面</a:t>
              </a:r>
            </a:p>
          </p:txBody>
        </p:sp>
      </p:grpSp>
      <p:grpSp>
        <p:nvGrpSpPr>
          <p:cNvPr id="26" name="组合 25"/>
          <p:cNvGrpSpPr/>
          <p:nvPr/>
        </p:nvGrpSpPr>
        <p:grpSpPr>
          <a:xfrm>
            <a:off x="3237881" y="1844645"/>
            <a:ext cx="2232248" cy="1161907"/>
            <a:chOff x="1043609" y="1959206"/>
            <a:chExt cx="2232248" cy="1161907"/>
          </a:xfrm>
        </p:grpSpPr>
        <p:sp>
          <p:nvSpPr>
            <p:cNvPr id="27" name="TextBox 26"/>
            <p:cNvSpPr txBox="1"/>
            <p:nvPr/>
          </p:nvSpPr>
          <p:spPr>
            <a:xfrm>
              <a:off x="1403189" y="1959206"/>
              <a:ext cx="555675"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27"/>
            <p:cNvSpPr txBox="1"/>
            <p:nvPr/>
          </p:nvSpPr>
          <p:spPr>
            <a:xfrm>
              <a:off x="1800505" y="2174650"/>
              <a:ext cx="104330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愿景二</a:t>
              </a:r>
            </a:p>
          </p:txBody>
        </p:sp>
        <p:sp>
          <p:nvSpPr>
            <p:cNvPr id="29" name="TextBox 28"/>
            <p:cNvSpPr txBox="1"/>
            <p:nvPr/>
          </p:nvSpPr>
          <p:spPr>
            <a:xfrm>
              <a:off x="1043609" y="2507419"/>
              <a:ext cx="2232248" cy="613694"/>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全方面考虑功能</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细化功能</a:t>
              </a:r>
            </a:p>
          </p:txBody>
        </p:sp>
      </p:grpSp>
      <p:grpSp>
        <p:nvGrpSpPr>
          <p:cNvPr id="30" name="组合 29"/>
          <p:cNvGrpSpPr/>
          <p:nvPr/>
        </p:nvGrpSpPr>
        <p:grpSpPr>
          <a:xfrm>
            <a:off x="5012995" y="1580142"/>
            <a:ext cx="2232248" cy="1161907"/>
            <a:chOff x="1043609" y="1959206"/>
            <a:chExt cx="2232248" cy="1161907"/>
          </a:xfrm>
        </p:grpSpPr>
        <p:sp>
          <p:nvSpPr>
            <p:cNvPr id="31" name="TextBox 30"/>
            <p:cNvSpPr txBox="1"/>
            <p:nvPr/>
          </p:nvSpPr>
          <p:spPr>
            <a:xfrm>
              <a:off x="1403190" y="1959206"/>
              <a:ext cx="555675"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TextBox 31"/>
            <p:cNvSpPr txBox="1"/>
            <p:nvPr/>
          </p:nvSpPr>
          <p:spPr>
            <a:xfrm>
              <a:off x="1800505" y="2174650"/>
              <a:ext cx="104330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愿景三</a:t>
              </a:r>
            </a:p>
          </p:txBody>
        </p:sp>
        <p:sp>
          <p:nvSpPr>
            <p:cNvPr id="33" name="TextBox 32"/>
            <p:cNvSpPr txBox="1"/>
            <p:nvPr/>
          </p:nvSpPr>
          <p:spPr>
            <a:xfrm>
              <a:off x="1043609" y="2507419"/>
              <a:ext cx="2232248" cy="613694"/>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优化美观界面</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提高安全性</a:t>
              </a:r>
            </a:p>
          </p:txBody>
        </p:sp>
      </p:grpSp>
      <p:sp>
        <p:nvSpPr>
          <p:cNvPr id="34" name="TextBox 33"/>
          <p:cNvSpPr txBox="1"/>
          <p:nvPr/>
        </p:nvSpPr>
        <p:spPr>
          <a:xfrm>
            <a:off x="4299927" y="3822914"/>
            <a:ext cx="4032448" cy="336695"/>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做优秀的作业</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6510697" y="3381497"/>
            <a:ext cx="1723549" cy="581057"/>
          </a:xfrm>
          <a:prstGeom prst="rect">
            <a:avLst/>
          </a:prstGeom>
        </p:spPr>
        <p:txBody>
          <a:bodyPr wrap="none">
            <a:spAutoFit/>
          </a:bodyPr>
          <a:lstStyle/>
          <a:p>
            <a:pPr>
              <a:lnSpc>
                <a:spcPct val="150000"/>
              </a:lnSpc>
            </a:pPr>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我们的愿景</a:t>
            </a:r>
            <a:endPar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矩形 37"/>
          <p:cNvSpPr/>
          <p:nvPr/>
        </p:nvSpPr>
        <p:spPr>
          <a:xfrm>
            <a:off x="2870864" y="250411"/>
            <a:ext cx="3291128"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a:t>
            </a: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我们的愿景</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矩形 38"/>
          <p:cNvSpPr/>
          <p:nvPr/>
        </p:nvSpPr>
        <p:spPr>
          <a:xfrm>
            <a:off x="2556439" y="1047195"/>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0708" y="18400"/>
            <a:ext cx="9154708" cy="5149523"/>
          </a:xfrm>
          <a:prstGeom prst="rect">
            <a:avLst/>
          </a:prstGeom>
        </p:spPr>
      </p:pic>
      <p:grpSp>
        <p:nvGrpSpPr>
          <p:cNvPr id="13" name="组合 12"/>
          <p:cNvGrpSpPr/>
          <p:nvPr/>
        </p:nvGrpSpPr>
        <p:grpSpPr>
          <a:xfrm>
            <a:off x="1918282" y="1806624"/>
            <a:ext cx="1686635" cy="2376265"/>
            <a:chOff x="3522530" y="1617964"/>
            <a:chExt cx="2088232" cy="2733955"/>
          </a:xfrm>
        </p:grpSpPr>
        <p:sp>
          <p:nvSpPr>
            <p:cNvPr id="11" name="矩形 10"/>
            <p:cNvSpPr/>
            <p:nvPr/>
          </p:nvSpPr>
          <p:spPr>
            <a:xfrm>
              <a:off x="3522530" y="2263687"/>
              <a:ext cx="2088232" cy="2088232"/>
            </a:xfrm>
            <a:prstGeom prst="rect">
              <a:avLst/>
            </a:prstGeom>
            <a:solidFill>
              <a:srgbClr val="39B449"/>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33300"/>
            <a:stretch>
              <a:fillRect/>
            </a:stretch>
          </p:blipFill>
          <p:spPr>
            <a:xfrm>
              <a:off x="3918574" y="1617964"/>
              <a:ext cx="1296144" cy="1296144"/>
            </a:xfrm>
            <a:prstGeom prst="flowChartConnector">
              <a:avLst/>
            </a:prstGeom>
            <a:ln w="57150">
              <a:solidFill>
                <a:schemeClr val="bg1"/>
              </a:solidFill>
            </a:ln>
            <a:effectLst>
              <a:outerShdw blurRad="50800" dist="38100" algn="l" rotWithShape="0">
                <a:prstClr val="black">
                  <a:alpha val="40000"/>
                </a:prstClr>
              </a:outerShdw>
            </a:effectLst>
          </p:spPr>
        </p:pic>
      </p:grpSp>
      <p:grpSp>
        <p:nvGrpSpPr>
          <p:cNvPr id="15" name="组合 14"/>
          <p:cNvGrpSpPr/>
          <p:nvPr/>
        </p:nvGrpSpPr>
        <p:grpSpPr>
          <a:xfrm>
            <a:off x="3606010" y="1800205"/>
            <a:ext cx="1706038" cy="2427730"/>
            <a:chOff x="5931311" y="1574743"/>
            <a:chExt cx="2088232" cy="2777176"/>
          </a:xfrm>
        </p:grpSpPr>
        <p:sp>
          <p:nvSpPr>
            <p:cNvPr id="12" name="矩形 11"/>
            <p:cNvSpPr/>
            <p:nvPr/>
          </p:nvSpPr>
          <p:spPr>
            <a:xfrm>
              <a:off x="5931311" y="2263687"/>
              <a:ext cx="2088232" cy="2088232"/>
            </a:xfrm>
            <a:prstGeom prst="rect">
              <a:avLst/>
            </a:prstGeom>
            <a:solidFill>
              <a:srgbClr val="04653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l="33300"/>
            <a:stretch>
              <a:fillRect/>
            </a:stretch>
          </p:blipFill>
          <p:spPr>
            <a:xfrm>
              <a:off x="6332907" y="1574743"/>
              <a:ext cx="1285039" cy="1285039"/>
            </a:xfrm>
            <a:prstGeom prst="flowChartConnector">
              <a:avLst/>
            </a:prstGeom>
            <a:ln w="57150">
              <a:solidFill>
                <a:schemeClr val="bg1"/>
              </a:solidFill>
            </a:ln>
            <a:effectLst>
              <a:outerShdw blurRad="50800" dist="38100" algn="l" rotWithShape="0">
                <a:prstClr val="black">
                  <a:alpha val="40000"/>
                </a:prstClr>
              </a:outerShdw>
            </a:effectLst>
          </p:spPr>
        </p:pic>
      </p:grpSp>
      <p:grpSp>
        <p:nvGrpSpPr>
          <p:cNvPr id="14" name="组合 13"/>
          <p:cNvGrpSpPr/>
          <p:nvPr/>
        </p:nvGrpSpPr>
        <p:grpSpPr>
          <a:xfrm>
            <a:off x="395262" y="1878633"/>
            <a:ext cx="1527317" cy="2304256"/>
            <a:chOff x="1043608" y="1679883"/>
            <a:chExt cx="2088232" cy="2677141"/>
          </a:xfrm>
        </p:grpSpPr>
        <p:sp>
          <p:nvSpPr>
            <p:cNvPr id="10" name="矩形 9"/>
            <p:cNvSpPr/>
            <p:nvPr/>
          </p:nvSpPr>
          <p:spPr>
            <a:xfrm>
              <a:off x="1043608" y="2268792"/>
              <a:ext cx="2088232" cy="2088232"/>
            </a:xfrm>
            <a:prstGeom prst="rect">
              <a:avLst/>
            </a:prstGeom>
            <a:solidFill>
              <a:srgbClr val="A4CE52"/>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t="10289" b="23011"/>
            <a:stretch>
              <a:fillRect/>
            </a:stretch>
          </p:blipFill>
          <p:spPr>
            <a:xfrm>
              <a:off x="1429049" y="1679883"/>
              <a:ext cx="1234445" cy="1234445"/>
            </a:xfrm>
            <a:prstGeom prst="flowChartConnector">
              <a:avLst/>
            </a:prstGeom>
            <a:ln w="57150">
              <a:solidFill>
                <a:schemeClr val="bg1"/>
              </a:solidFill>
            </a:ln>
            <a:effectLst>
              <a:outerShdw blurRad="50800" dist="38100" algn="l" rotWithShape="0">
                <a:prstClr val="black">
                  <a:alpha val="40000"/>
                </a:prstClr>
              </a:outerShdw>
            </a:effectLst>
          </p:spPr>
        </p:pic>
      </p:grpSp>
      <p:sp>
        <p:nvSpPr>
          <p:cNvPr id="16" name="TextBox 15"/>
          <p:cNvSpPr txBox="1"/>
          <p:nvPr/>
        </p:nvSpPr>
        <p:spPr>
          <a:xfrm>
            <a:off x="342744" y="2976187"/>
            <a:ext cx="1579835"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项目总监</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赵洲浩</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严谨可靠</a:t>
            </a:r>
          </a:p>
        </p:txBody>
      </p:sp>
      <p:sp>
        <p:nvSpPr>
          <p:cNvPr id="17" name="TextBox 16"/>
          <p:cNvSpPr txBox="1"/>
          <p:nvPr/>
        </p:nvSpPr>
        <p:spPr>
          <a:xfrm>
            <a:off x="2106691" y="2976187"/>
            <a:ext cx="1319016"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工程师</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蒋小雨</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踏实肯干</a:t>
            </a:r>
          </a:p>
        </p:txBody>
      </p:sp>
      <p:sp>
        <p:nvSpPr>
          <p:cNvPr id="18" name="TextBox 17"/>
          <p:cNvSpPr txBox="1"/>
          <p:nvPr/>
        </p:nvSpPr>
        <p:spPr>
          <a:xfrm>
            <a:off x="3789029" y="2976187"/>
            <a:ext cx="1338908"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工程师</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刘晓宇</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胆大心细</a:t>
            </a:r>
          </a:p>
        </p:txBody>
      </p:sp>
      <p:sp>
        <p:nvSpPr>
          <p:cNvPr id="21" name="矩形 20"/>
          <p:cNvSpPr/>
          <p:nvPr/>
        </p:nvSpPr>
        <p:spPr>
          <a:xfrm>
            <a:off x="2836981" y="339502"/>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团队介绍</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矩形 22"/>
          <p:cNvSpPr/>
          <p:nvPr/>
        </p:nvSpPr>
        <p:spPr>
          <a:xfrm>
            <a:off x="2481261" y="1136121"/>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B0E08BD4-BCD1-475F-A313-2A50302929D6}"/>
              </a:ext>
            </a:extLst>
          </p:cNvPr>
          <p:cNvGrpSpPr/>
          <p:nvPr/>
        </p:nvGrpSpPr>
        <p:grpSpPr>
          <a:xfrm>
            <a:off x="5308499" y="1800205"/>
            <a:ext cx="1706038" cy="2427730"/>
            <a:chOff x="5931311" y="1574743"/>
            <a:chExt cx="2088232" cy="2777176"/>
          </a:xfrm>
        </p:grpSpPr>
        <p:sp>
          <p:nvSpPr>
            <p:cNvPr id="25" name="矩形 24">
              <a:extLst>
                <a:ext uri="{FF2B5EF4-FFF2-40B4-BE49-F238E27FC236}">
                  <a16:creationId xmlns:a16="http://schemas.microsoft.com/office/drawing/2014/main" id="{5F03D9F9-7063-4EBA-8A74-95D3D6F1CDED}"/>
                </a:ext>
              </a:extLst>
            </p:cNvPr>
            <p:cNvSpPr/>
            <p:nvPr/>
          </p:nvSpPr>
          <p:spPr>
            <a:xfrm>
              <a:off x="5931311" y="2263687"/>
              <a:ext cx="2088232" cy="2088232"/>
            </a:xfrm>
            <a:prstGeom prst="rect">
              <a:avLst/>
            </a:prstGeom>
            <a:solidFill>
              <a:srgbClr val="04653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88B536E2-0B2E-4672-AE52-2A4DACC26F2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300"/>
            <a:stretch>
              <a:fillRect/>
            </a:stretch>
          </p:blipFill>
          <p:spPr>
            <a:xfrm>
              <a:off x="6332907" y="1574743"/>
              <a:ext cx="1285039" cy="1285039"/>
            </a:xfrm>
            <a:prstGeom prst="flowChartConnector">
              <a:avLst/>
            </a:prstGeom>
            <a:ln w="57150">
              <a:solidFill>
                <a:schemeClr val="bg1"/>
              </a:solidFill>
            </a:ln>
            <a:effectLst>
              <a:outerShdw blurRad="50800" dist="38100" algn="l" rotWithShape="0">
                <a:prstClr val="black">
                  <a:alpha val="40000"/>
                </a:prstClr>
              </a:outerShdw>
            </a:effectLst>
          </p:spPr>
        </p:pic>
      </p:grpSp>
      <p:sp>
        <p:nvSpPr>
          <p:cNvPr id="27" name="TextBox 17">
            <a:extLst>
              <a:ext uri="{FF2B5EF4-FFF2-40B4-BE49-F238E27FC236}">
                <a16:creationId xmlns:a16="http://schemas.microsoft.com/office/drawing/2014/main" id="{0289C211-D4AD-45A5-A554-49830BBD9B26}"/>
              </a:ext>
            </a:extLst>
          </p:cNvPr>
          <p:cNvSpPr txBox="1"/>
          <p:nvPr/>
        </p:nvSpPr>
        <p:spPr>
          <a:xfrm>
            <a:off x="5491518" y="2976187"/>
            <a:ext cx="1338908"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工程师</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孙林</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思维敏捷</a:t>
            </a:r>
          </a:p>
        </p:txBody>
      </p:sp>
      <p:grpSp>
        <p:nvGrpSpPr>
          <p:cNvPr id="28" name="组合 27">
            <a:extLst>
              <a:ext uri="{FF2B5EF4-FFF2-40B4-BE49-F238E27FC236}">
                <a16:creationId xmlns:a16="http://schemas.microsoft.com/office/drawing/2014/main" id="{22FA6E8B-E6A7-4BDE-81A4-59ADF931371E}"/>
              </a:ext>
            </a:extLst>
          </p:cNvPr>
          <p:cNvGrpSpPr/>
          <p:nvPr/>
        </p:nvGrpSpPr>
        <p:grpSpPr>
          <a:xfrm>
            <a:off x="7020272" y="1851670"/>
            <a:ext cx="1686635" cy="2376265"/>
            <a:chOff x="3522530" y="1617964"/>
            <a:chExt cx="2088232" cy="2733955"/>
          </a:xfrm>
        </p:grpSpPr>
        <p:sp>
          <p:nvSpPr>
            <p:cNvPr id="29" name="矩形 28">
              <a:extLst>
                <a:ext uri="{FF2B5EF4-FFF2-40B4-BE49-F238E27FC236}">
                  <a16:creationId xmlns:a16="http://schemas.microsoft.com/office/drawing/2014/main" id="{3D9AB1C3-6107-4013-A1E4-B0B0F770869D}"/>
                </a:ext>
              </a:extLst>
            </p:cNvPr>
            <p:cNvSpPr/>
            <p:nvPr/>
          </p:nvSpPr>
          <p:spPr>
            <a:xfrm>
              <a:off x="3522530" y="2263687"/>
              <a:ext cx="2088232" cy="2088232"/>
            </a:xfrm>
            <a:prstGeom prst="rect">
              <a:avLst/>
            </a:prstGeom>
            <a:solidFill>
              <a:srgbClr val="39B449"/>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00183DFB-1EF2-4143-BF79-B94CCEA8DFC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3300"/>
            <a:stretch>
              <a:fillRect/>
            </a:stretch>
          </p:blipFill>
          <p:spPr>
            <a:xfrm>
              <a:off x="3918574" y="1617964"/>
              <a:ext cx="1296144" cy="1296144"/>
            </a:xfrm>
            <a:prstGeom prst="flowChartConnector">
              <a:avLst/>
            </a:prstGeom>
            <a:ln w="57150">
              <a:solidFill>
                <a:schemeClr val="bg1"/>
              </a:solidFill>
            </a:ln>
            <a:effectLst>
              <a:outerShdw blurRad="50800" dist="38100" algn="l" rotWithShape="0">
                <a:prstClr val="black">
                  <a:alpha val="40000"/>
                </a:prstClr>
              </a:outerShdw>
            </a:effectLst>
          </p:spPr>
        </p:pic>
      </p:grpSp>
      <p:sp>
        <p:nvSpPr>
          <p:cNvPr id="31" name="TextBox 16">
            <a:extLst>
              <a:ext uri="{FF2B5EF4-FFF2-40B4-BE49-F238E27FC236}">
                <a16:creationId xmlns:a16="http://schemas.microsoft.com/office/drawing/2014/main" id="{0BF57388-52DE-4F2B-BB43-C755004D5769}"/>
              </a:ext>
            </a:extLst>
          </p:cNvPr>
          <p:cNvSpPr txBox="1"/>
          <p:nvPr/>
        </p:nvSpPr>
        <p:spPr>
          <a:xfrm>
            <a:off x="7208681" y="3021233"/>
            <a:ext cx="1319016" cy="1015663"/>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工程师</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王士昂</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精益求精</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36512" y="0"/>
            <a:ext cx="9154708" cy="5149523"/>
          </a:xfrm>
          <a:prstGeom prst="rect">
            <a:avLst/>
          </a:prstGeom>
        </p:spPr>
      </p:pic>
      <p:grpSp>
        <p:nvGrpSpPr>
          <p:cNvPr id="30" name="组合 29"/>
          <p:cNvGrpSpPr/>
          <p:nvPr/>
        </p:nvGrpSpPr>
        <p:grpSpPr>
          <a:xfrm>
            <a:off x="2927195" y="1444407"/>
            <a:ext cx="3078292" cy="3076757"/>
            <a:chOff x="2915817" y="1256824"/>
            <a:chExt cx="3078292" cy="3076757"/>
          </a:xfrm>
        </p:grpSpPr>
        <p:sp>
          <p:nvSpPr>
            <p:cNvPr id="24" name="直角三角形 23"/>
            <p:cNvSpPr/>
            <p:nvPr/>
          </p:nvSpPr>
          <p:spPr>
            <a:xfrm rot="16200000">
              <a:off x="2917352" y="1256824"/>
              <a:ext cx="1539052" cy="1539052"/>
            </a:xfrm>
            <a:prstGeom prst="rtTriangle">
              <a:avLst/>
            </a:pr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30"/>
            <p:cNvSpPr/>
            <p:nvPr/>
          </p:nvSpPr>
          <p:spPr>
            <a:xfrm>
              <a:off x="4455057" y="1263830"/>
              <a:ext cx="1539052" cy="1539052"/>
            </a:xfrm>
            <a:prstGeom prst="rtTriangle">
              <a:avLst/>
            </a:prstGeom>
            <a:solidFill>
              <a:srgbClr val="046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rot="10800000">
              <a:off x="2915817" y="2795876"/>
              <a:ext cx="1537705" cy="1537705"/>
            </a:xfrm>
            <a:prstGeom prst="rtTriangle">
              <a:avLst/>
            </a:prstGeom>
            <a:solidFill>
              <a:srgbClr val="74C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5400000">
              <a:off x="4443492" y="2795876"/>
              <a:ext cx="1537705" cy="1537705"/>
            </a:xfrm>
            <a:prstGeom prst="rtTriangle">
              <a:avLst/>
            </a:prstGeom>
            <a:solidFill>
              <a:srgbClr val="0A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310" y="2501391"/>
            <a:ext cx="12382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5994034" y="2150440"/>
            <a:ext cx="2025492" cy="923330"/>
          </a:xfrm>
          <a:prstGeom prst="rect">
            <a:avLst/>
          </a:prstGeom>
          <a:ln>
            <a:noFill/>
          </a:ln>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项目开发</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需求分析</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设计等</a:t>
            </a:r>
          </a:p>
        </p:txBody>
      </p:sp>
      <p:sp>
        <p:nvSpPr>
          <p:cNvPr id="21" name="矩形 20"/>
          <p:cNvSpPr/>
          <p:nvPr/>
        </p:nvSpPr>
        <p:spPr>
          <a:xfrm>
            <a:off x="6005487" y="3381460"/>
            <a:ext cx="2025492" cy="336695"/>
          </a:xfrm>
          <a:prstGeom prst="rect">
            <a:avLst/>
          </a:prstGeom>
          <a:ln>
            <a:noFill/>
          </a:ln>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测试与部署等</a:t>
            </a:r>
          </a:p>
        </p:txBody>
      </p:sp>
      <p:sp>
        <p:nvSpPr>
          <p:cNvPr id="2048" name="矩形 2047"/>
          <p:cNvSpPr/>
          <p:nvPr/>
        </p:nvSpPr>
        <p:spPr>
          <a:xfrm>
            <a:off x="5724053" y="1801284"/>
            <a:ext cx="1965603"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精化构架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rgbClr val="39B449"/>
              </a:solidFill>
              <a:latin typeface="微软雅黑" panose="020B0503020204020204" pitchFamily="34" charset="-122"/>
              <a:ea typeface="微软雅黑" panose="020B0503020204020204" pitchFamily="34" charset="-122"/>
            </a:endParaRPr>
          </a:p>
        </p:txBody>
      </p:sp>
      <p:sp>
        <p:nvSpPr>
          <p:cNvPr id="36" name="矩形 35"/>
          <p:cNvSpPr/>
          <p:nvPr/>
        </p:nvSpPr>
        <p:spPr>
          <a:xfrm>
            <a:off x="5724128" y="3064953"/>
            <a:ext cx="2196435" cy="507831"/>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产品化过渡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rgbClr val="39B449"/>
              </a:solidFill>
              <a:latin typeface="微软雅黑" panose="020B0503020204020204" pitchFamily="34" charset="-122"/>
              <a:ea typeface="微软雅黑" panose="020B0503020204020204" pitchFamily="34" charset="-122"/>
            </a:endParaRPr>
          </a:p>
        </p:txBody>
      </p:sp>
      <p:sp>
        <p:nvSpPr>
          <p:cNvPr id="38" name="矩形 37"/>
          <p:cNvSpPr/>
          <p:nvPr/>
        </p:nvSpPr>
        <p:spPr>
          <a:xfrm>
            <a:off x="1583908" y="2150800"/>
            <a:ext cx="2025492" cy="923330"/>
          </a:xfrm>
          <a:prstGeom prst="rect">
            <a:avLst/>
          </a:prstGeom>
          <a:ln>
            <a:noFill/>
          </a:ln>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项目开发</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需求分析</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设计等</a:t>
            </a:r>
          </a:p>
        </p:txBody>
      </p:sp>
      <p:sp>
        <p:nvSpPr>
          <p:cNvPr id="39" name="矩形 38"/>
          <p:cNvSpPr/>
          <p:nvPr/>
        </p:nvSpPr>
        <p:spPr>
          <a:xfrm>
            <a:off x="1585336" y="3381460"/>
            <a:ext cx="2025492" cy="613694"/>
          </a:xfrm>
          <a:prstGeom prst="rect">
            <a:avLst/>
          </a:prstGeom>
          <a:ln>
            <a:noFill/>
          </a:ln>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设计</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编码实现与测试等</a:t>
            </a:r>
          </a:p>
        </p:txBody>
      </p:sp>
      <p:sp>
        <p:nvSpPr>
          <p:cNvPr id="40" name="矩形 39"/>
          <p:cNvSpPr/>
          <p:nvPr/>
        </p:nvSpPr>
        <p:spPr>
          <a:xfrm>
            <a:off x="1313927" y="1801644"/>
            <a:ext cx="1965603"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项目先启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chemeClr val="bg2">
                  <a:lumMod val="9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1303977" y="3064953"/>
            <a:ext cx="1965603"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构建源码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rgbClr val="39B449"/>
              </a:solidFill>
              <a:latin typeface="微软雅黑" panose="020B0503020204020204" pitchFamily="34" charset="-122"/>
              <a:ea typeface="微软雅黑" panose="020B0503020204020204" pitchFamily="34" charset="-122"/>
            </a:endParaRPr>
          </a:p>
        </p:txBody>
      </p:sp>
      <p:sp>
        <p:nvSpPr>
          <p:cNvPr id="32" name="矩形 31"/>
          <p:cNvSpPr/>
          <p:nvPr/>
        </p:nvSpPr>
        <p:spPr>
          <a:xfrm>
            <a:off x="2921082" y="280268"/>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团队业务</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矩形 33"/>
          <p:cNvSpPr/>
          <p:nvPr/>
        </p:nvSpPr>
        <p:spPr>
          <a:xfrm>
            <a:off x="2556439" y="1047195"/>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54C8B7F1-500D-426E-AC71-1F81745C61D9}"/>
              </a:ext>
            </a:extLst>
          </p:cNvPr>
          <p:cNvSpPr/>
          <p:nvPr/>
        </p:nvSpPr>
        <p:spPr>
          <a:xfrm>
            <a:off x="332003" y="1275634"/>
            <a:ext cx="2031325" cy="507831"/>
          </a:xfrm>
          <a:prstGeom prst="rect">
            <a:avLst/>
          </a:prstGeom>
        </p:spPr>
        <p:txBody>
          <a:bodyPr wrap="none">
            <a:spAutoFit/>
          </a:bodyPr>
          <a:lstStyle/>
          <a:p>
            <a:pPr>
              <a:lnSpc>
                <a:spcPct val="150000"/>
              </a:lnSpc>
            </a:pPr>
            <a:r>
              <a:rPr lang="zh-CN" altLang="en-US"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团队按开发流程：</a:t>
            </a:r>
            <a:endPar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32CAD88-8730-4013-8322-872EBD24A2A6}"/>
              </a:ext>
            </a:extLst>
          </p:cNvPr>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0" y="2870"/>
            <a:ext cx="9163332" cy="5154374"/>
          </a:xfrm>
          <a:prstGeom prst="rect">
            <a:avLst/>
          </a:prstGeom>
        </p:spPr>
      </p:pic>
      <p:pic>
        <p:nvPicPr>
          <p:cNvPr id="4" name="图片 3">
            <a:extLst>
              <a:ext uri="{FF2B5EF4-FFF2-40B4-BE49-F238E27FC236}">
                <a16:creationId xmlns:a16="http://schemas.microsoft.com/office/drawing/2014/main" id="{E0385069-3073-49E5-992C-FBEF6E8BD4A6}"/>
              </a:ext>
            </a:extLst>
          </p:cNvPr>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2132" y="-6023"/>
            <a:ext cx="9154708" cy="5149523"/>
          </a:xfrm>
          <a:prstGeom prst="rect">
            <a:avLst/>
          </a:prstGeom>
        </p:spPr>
      </p:pic>
      <p:grpSp>
        <p:nvGrpSpPr>
          <p:cNvPr id="5" name="组合 4">
            <a:extLst>
              <a:ext uri="{FF2B5EF4-FFF2-40B4-BE49-F238E27FC236}">
                <a16:creationId xmlns:a16="http://schemas.microsoft.com/office/drawing/2014/main" id="{08F11FAF-2EEF-4C9E-A32D-6CEFAF831E9A}"/>
              </a:ext>
            </a:extLst>
          </p:cNvPr>
          <p:cNvGrpSpPr/>
          <p:nvPr/>
        </p:nvGrpSpPr>
        <p:grpSpPr>
          <a:xfrm>
            <a:off x="2927195" y="1444407"/>
            <a:ext cx="3078292" cy="3076757"/>
            <a:chOff x="2915817" y="1256824"/>
            <a:chExt cx="3078292" cy="3076757"/>
          </a:xfrm>
        </p:grpSpPr>
        <p:sp>
          <p:nvSpPr>
            <p:cNvPr id="6" name="直角三角形 5">
              <a:extLst>
                <a:ext uri="{FF2B5EF4-FFF2-40B4-BE49-F238E27FC236}">
                  <a16:creationId xmlns:a16="http://schemas.microsoft.com/office/drawing/2014/main" id="{1F322829-BFB9-44D8-954A-2B403A240C2F}"/>
                </a:ext>
              </a:extLst>
            </p:cNvPr>
            <p:cNvSpPr/>
            <p:nvPr/>
          </p:nvSpPr>
          <p:spPr>
            <a:xfrm rot="16200000">
              <a:off x="2917352" y="1256824"/>
              <a:ext cx="1539052" cy="1539052"/>
            </a:xfrm>
            <a:prstGeom prst="rtTriangle">
              <a:avLst/>
            </a:pr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ED671081-2038-44D5-973E-B9229E49F4EB}"/>
                </a:ext>
              </a:extLst>
            </p:cNvPr>
            <p:cNvSpPr/>
            <p:nvPr/>
          </p:nvSpPr>
          <p:spPr>
            <a:xfrm>
              <a:off x="4455057" y="1263830"/>
              <a:ext cx="1539052" cy="1539052"/>
            </a:xfrm>
            <a:prstGeom prst="rtTriangle">
              <a:avLst/>
            </a:prstGeom>
            <a:solidFill>
              <a:srgbClr val="046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F6210074-94CE-448E-9243-054F3B5CBD7F}"/>
                </a:ext>
              </a:extLst>
            </p:cNvPr>
            <p:cNvSpPr/>
            <p:nvPr/>
          </p:nvSpPr>
          <p:spPr>
            <a:xfrm rot="10800000">
              <a:off x="2915817" y="2795876"/>
              <a:ext cx="1537705" cy="1537705"/>
            </a:xfrm>
            <a:prstGeom prst="rtTriangle">
              <a:avLst/>
            </a:prstGeom>
            <a:solidFill>
              <a:srgbClr val="74C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84A23992-A859-46D0-906F-21E063B1E12E}"/>
                </a:ext>
              </a:extLst>
            </p:cNvPr>
            <p:cNvSpPr/>
            <p:nvPr/>
          </p:nvSpPr>
          <p:spPr>
            <a:xfrm rot="5400000">
              <a:off x="4443492" y="2795876"/>
              <a:ext cx="1537705" cy="1537705"/>
            </a:xfrm>
            <a:prstGeom prst="rtTriangle">
              <a:avLst/>
            </a:prstGeom>
            <a:solidFill>
              <a:srgbClr val="0A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Picture 3">
            <a:extLst>
              <a:ext uri="{FF2B5EF4-FFF2-40B4-BE49-F238E27FC236}">
                <a16:creationId xmlns:a16="http://schemas.microsoft.com/office/drawing/2014/main" id="{E9E19ECE-EB27-4720-8715-6495B4F94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310" y="2501391"/>
            <a:ext cx="12382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a:extLst>
              <a:ext uri="{FF2B5EF4-FFF2-40B4-BE49-F238E27FC236}">
                <a16:creationId xmlns:a16="http://schemas.microsoft.com/office/drawing/2014/main" id="{02BD465E-53C3-4692-83B1-DF0B1651295B}"/>
              </a:ext>
            </a:extLst>
          </p:cNvPr>
          <p:cNvSpPr/>
          <p:nvPr/>
        </p:nvSpPr>
        <p:spPr>
          <a:xfrm>
            <a:off x="5978742" y="1724631"/>
            <a:ext cx="2025492" cy="923330"/>
          </a:xfrm>
          <a:prstGeom prst="rect">
            <a:avLst/>
          </a:prstGeom>
          <a:ln>
            <a:noFill/>
          </a:ln>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数据库线程池</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服务器线程池</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服务器客户端之间通信</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755D2234-6376-4789-98AC-B667D4B8EE1C}"/>
              </a:ext>
            </a:extLst>
          </p:cNvPr>
          <p:cNvSpPr/>
          <p:nvPr/>
        </p:nvSpPr>
        <p:spPr>
          <a:xfrm>
            <a:off x="6274946" y="2868177"/>
            <a:ext cx="2025492" cy="923330"/>
          </a:xfrm>
          <a:prstGeom prst="rect">
            <a:avLst/>
          </a:prstGeom>
          <a:ln>
            <a:noFill/>
          </a:ln>
        </p:spPr>
        <p:txBody>
          <a:bodyPr wrap="square">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Web</a:t>
            </a:r>
            <a:r>
              <a:rPr lang="zh-CN" altLang="en-US" sz="1200" dirty="0">
                <a:solidFill>
                  <a:schemeClr val="bg1"/>
                </a:solidFill>
                <a:latin typeface="微软雅黑" panose="020B0503020204020204" pitchFamily="34" charset="-122"/>
                <a:ea typeface="微软雅黑" panose="020B0503020204020204" pitchFamily="34" charset="-122"/>
              </a:rPr>
              <a:t>端界面 </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http</a:t>
            </a:r>
            <a:r>
              <a:rPr lang="zh-CN" altLang="en-US" sz="1200" dirty="0">
                <a:solidFill>
                  <a:schemeClr val="bg1"/>
                </a:solidFill>
                <a:latin typeface="微软雅黑" panose="020B0503020204020204" pitchFamily="34" charset="-122"/>
                <a:ea typeface="微软雅黑" panose="020B0503020204020204" pitchFamily="34" charset="-122"/>
              </a:rPr>
              <a:t>报文生成与解析 </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加密解密算法 失步</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同步</a:t>
            </a:r>
          </a:p>
        </p:txBody>
      </p:sp>
      <p:sp>
        <p:nvSpPr>
          <p:cNvPr id="13" name="矩形 12">
            <a:extLst>
              <a:ext uri="{FF2B5EF4-FFF2-40B4-BE49-F238E27FC236}">
                <a16:creationId xmlns:a16="http://schemas.microsoft.com/office/drawing/2014/main" id="{F413DB54-B035-4945-B51C-2C98D90252F8}"/>
              </a:ext>
            </a:extLst>
          </p:cNvPr>
          <p:cNvSpPr/>
          <p:nvPr/>
        </p:nvSpPr>
        <p:spPr>
          <a:xfrm>
            <a:off x="5710561" y="1374781"/>
            <a:ext cx="1734770" cy="507831"/>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王士昂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rgbClr val="39B449"/>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9656A76-3E72-4648-93F7-CB19E24C6DFF}"/>
              </a:ext>
            </a:extLst>
          </p:cNvPr>
          <p:cNvSpPr/>
          <p:nvPr/>
        </p:nvSpPr>
        <p:spPr>
          <a:xfrm>
            <a:off x="6005429" y="2528615"/>
            <a:ext cx="1734770"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蒋小雨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rgbClr val="39B449"/>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D73BB4EF-4975-4A0B-94FA-943FA0C5FE54}"/>
              </a:ext>
            </a:extLst>
          </p:cNvPr>
          <p:cNvSpPr/>
          <p:nvPr/>
        </p:nvSpPr>
        <p:spPr>
          <a:xfrm>
            <a:off x="1583908" y="2150800"/>
            <a:ext cx="2025492" cy="1167692"/>
          </a:xfrm>
          <a:prstGeom prst="rect">
            <a:avLst/>
          </a:prstGeom>
          <a:ln>
            <a:noFill/>
          </a:ln>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服务器连接</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处理种子 注销种子 </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socket</a:t>
            </a:r>
            <a:r>
              <a:rPr lang="zh-CN" altLang="en-US" sz="1200" dirty="0">
                <a:solidFill>
                  <a:schemeClr val="bg1"/>
                </a:solidFill>
                <a:latin typeface="微软雅黑" panose="020B0503020204020204" pitchFamily="34" charset="-122"/>
                <a:ea typeface="微软雅黑" panose="020B0503020204020204" pitchFamily="34" charset="-122"/>
              </a:rPr>
              <a:t>通信 动态口令对比 反馈信息</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7D9EB5B5-3014-4C49-B6B7-617E40799B0B}"/>
              </a:ext>
            </a:extLst>
          </p:cNvPr>
          <p:cNvSpPr/>
          <p:nvPr/>
        </p:nvSpPr>
        <p:spPr>
          <a:xfrm>
            <a:off x="1581875" y="3641151"/>
            <a:ext cx="2025492" cy="1200329"/>
          </a:xfrm>
          <a:prstGeom prst="rect">
            <a:avLst/>
          </a:prstGeom>
          <a:ln>
            <a:noFill/>
          </a:ln>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注册</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登陆界面</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逻辑判断 令牌生成算法 </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动态口令生成算法 </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加密解密算法</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672A1711-D05F-42DE-84CA-2404E48C05A5}"/>
              </a:ext>
            </a:extLst>
          </p:cNvPr>
          <p:cNvSpPr/>
          <p:nvPr/>
        </p:nvSpPr>
        <p:spPr>
          <a:xfrm>
            <a:off x="1313927" y="1801644"/>
            <a:ext cx="1734770" cy="507831"/>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赵洲浩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chemeClr val="bg2">
                  <a:lumMod val="90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D7453352-E78C-42FA-9F45-4CB07FD21EC0}"/>
              </a:ext>
            </a:extLst>
          </p:cNvPr>
          <p:cNvSpPr/>
          <p:nvPr/>
        </p:nvSpPr>
        <p:spPr>
          <a:xfrm>
            <a:off x="1287559" y="3241251"/>
            <a:ext cx="1734770" cy="507831"/>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刘晓宇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rgbClr val="39B449"/>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903319E2-1681-46B6-9789-CC813660585E}"/>
              </a:ext>
            </a:extLst>
          </p:cNvPr>
          <p:cNvSpPr/>
          <p:nvPr/>
        </p:nvSpPr>
        <p:spPr>
          <a:xfrm>
            <a:off x="2921082" y="280268"/>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团队业务</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1D602CB-96EF-4AC1-8C8F-6FA6C98046AF}"/>
              </a:ext>
            </a:extLst>
          </p:cNvPr>
          <p:cNvSpPr/>
          <p:nvPr/>
        </p:nvSpPr>
        <p:spPr>
          <a:xfrm>
            <a:off x="2556439" y="1047195"/>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09EF06C-9557-44CE-8D15-0030DF8A5B97}"/>
              </a:ext>
            </a:extLst>
          </p:cNvPr>
          <p:cNvSpPr/>
          <p:nvPr/>
        </p:nvSpPr>
        <p:spPr>
          <a:xfrm>
            <a:off x="332003" y="1275634"/>
            <a:ext cx="2031325" cy="507831"/>
          </a:xfrm>
          <a:prstGeom prst="rect">
            <a:avLst/>
          </a:prstGeom>
        </p:spPr>
        <p:txBody>
          <a:bodyPr wrap="none">
            <a:spAutoFit/>
          </a:bodyPr>
          <a:lstStyle/>
          <a:p>
            <a:pPr>
              <a:lnSpc>
                <a:spcPct val="150000"/>
              </a:lnSpc>
            </a:pPr>
            <a:r>
              <a:rPr lang="zh-CN" altLang="en-US"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个人按模块功能：</a:t>
            </a:r>
            <a:endPar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98B75A9B-DDB0-440D-ACBC-CF286AF99B5E}"/>
              </a:ext>
            </a:extLst>
          </p:cNvPr>
          <p:cNvSpPr/>
          <p:nvPr/>
        </p:nvSpPr>
        <p:spPr>
          <a:xfrm>
            <a:off x="5978742" y="3660836"/>
            <a:ext cx="1503938" cy="507831"/>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孙林 </a:t>
            </a:r>
            <a:r>
              <a:rPr lang="zh-CN" altLang="en-US" sz="1300" b="1" dirty="0">
                <a:solidFill>
                  <a:schemeClr val="bg2">
                    <a:lumMod val="90000"/>
                  </a:schemeClr>
                </a:solidFill>
                <a:latin typeface="微软雅黑" panose="020B0503020204020204" pitchFamily="34" charset="-122"/>
                <a:ea typeface="微软雅黑" panose="020B0503020204020204" pitchFamily="34" charset="-122"/>
              </a:rPr>
              <a:t>集中于</a:t>
            </a:r>
            <a:endParaRPr lang="en-US" altLang="zh-CN" sz="1300" b="1" dirty="0">
              <a:solidFill>
                <a:srgbClr val="39B449"/>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B4D5425B-EEB7-431D-8B9C-50F269533478}"/>
              </a:ext>
            </a:extLst>
          </p:cNvPr>
          <p:cNvSpPr/>
          <p:nvPr/>
        </p:nvSpPr>
        <p:spPr>
          <a:xfrm>
            <a:off x="6323944" y="4026608"/>
            <a:ext cx="2502024" cy="923330"/>
          </a:xfrm>
          <a:prstGeom prst="rect">
            <a:avLst/>
          </a:prstGeom>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服务器连接数据库</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失步</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同步 偏移量</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数据库搭建</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785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A57505-2935-41D2-8AA9-336EAE70C629}"/>
              </a:ext>
            </a:extLst>
          </p:cNvPr>
          <p:cNvPicPr>
            <a:picLocks noChangeAspect="1"/>
          </p:cNvPicPr>
          <p:nvPr/>
        </p:nvPicPr>
        <p:blipFill rotWithShape="1">
          <a:blip r:embed="rId2">
            <a:extLst>
              <a:ext uri="{28A0092B-C50C-407E-A947-70E740481C1C}">
                <a14:useLocalDpi xmlns:a14="http://schemas.microsoft.com/office/drawing/2010/main" val="0"/>
              </a:ext>
            </a:extLst>
          </a:blip>
          <a:srcRect t="7834" b="7834"/>
          <a:stretch>
            <a:fillRect/>
          </a:stretch>
        </p:blipFill>
        <p:spPr>
          <a:xfrm>
            <a:off x="12132" y="14515"/>
            <a:ext cx="9154708" cy="5149523"/>
          </a:xfrm>
          <a:prstGeom prst="rect">
            <a:avLst/>
          </a:prstGeom>
        </p:spPr>
      </p:pic>
      <p:pic>
        <p:nvPicPr>
          <p:cNvPr id="4" name="图片 3">
            <a:extLst>
              <a:ext uri="{FF2B5EF4-FFF2-40B4-BE49-F238E27FC236}">
                <a16:creationId xmlns:a16="http://schemas.microsoft.com/office/drawing/2014/main" id="{3F792B9E-5E41-4DD2-832D-8CA46152F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086305" cy="5164038"/>
          </a:xfrm>
          <a:prstGeom prst="rect">
            <a:avLst/>
          </a:prstGeom>
        </p:spPr>
      </p:pic>
      <p:sp>
        <p:nvSpPr>
          <p:cNvPr id="5" name="文本框 4">
            <a:extLst>
              <a:ext uri="{FF2B5EF4-FFF2-40B4-BE49-F238E27FC236}">
                <a16:creationId xmlns:a16="http://schemas.microsoft.com/office/drawing/2014/main" id="{10E98C21-E2A7-4EEB-8716-90976D3D4982}"/>
              </a:ext>
            </a:extLst>
          </p:cNvPr>
          <p:cNvSpPr txBox="1"/>
          <p:nvPr/>
        </p:nvSpPr>
        <p:spPr>
          <a:xfrm>
            <a:off x="7341742" y="915566"/>
            <a:ext cx="1569660" cy="369332"/>
          </a:xfrm>
          <a:prstGeom prst="rect">
            <a:avLst/>
          </a:prstGeom>
          <a:noFill/>
        </p:spPr>
        <p:txBody>
          <a:bodyPr wrap="none" rtlCol="0">
            <a:spAutoFit/>
          </a:bodyPr>
          <a:lstStyle/>
          <a:p>
            <a:r>
              <a:rPr lang="zh-CN" altLang="en-US" dirty="0">
                <a:solidFill>
                  <a:schemeClr val="bg1"/>
                </a:solidFill>
                <a:ea typeface="微软雅黑" panose="020B0503020204020204" pitchFamily="34" charset="-122"/>
              </a:rPr>
              <a:t>模块功能划分</a:t>
            </a:r>
          </a:p>
        </p:txBody>
      </p:sp>
    </p:spTree>
    <p:extLst>
      <p:ext uri="{BB962C8B-B14F-4D97-AF65-F5344CB8AC3E}">
        <p14:creationId xmlns:p14="http://schemas.microsoft.com/office/powerpoint/2010/main" val="23734858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695</Words>
  <Application>Microsoft Office PowerPoint</Application>
  <PresentationFormat>全屏显示(16:9)</PresentationFormat>
  <Paragraphs>146</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蒋小雨</cp:lastModifiedBy>
  <cp:revision>88</cp:revision>
  <dcterms:created xsi:type="dcterms:W3CDTF">2015-07-30T12:27:00Z</dcterms:created>
  <dcterms:modified xsi:type="dcterms:W3CDTF">2017-07-05T17:53:50Z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