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3" autoAdjust="0"/>
    <p:restoredTop sz="94692" autoAdjust="0"/>
  </p:normalViewPr>
  <p:slideViewPr>
    <p:cSldViewPr snapToGrid="0">
      <p:cViewPr varScale="1">
        <p:scale>
          <a:sx n="74" d="100"/>
          <a:sy n="74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210" y="1926771"/>
            <a:ext cx="7766936" cy="1013722"/>
          </a:xfrm>
        </p:spPr>
        <p:txBody>
          <a:bodyPr/>
          <a:lstStyle/>
          <a:p>
            <a:r>
              <a:rPr lang="en-US" sz="8000" dirty="0" smtClean="0"/>
              <a:t>Data Scientist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210" y="2940493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Text Analysis on required job skills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0267" y="4593771"/>
            <a:ext cx="2908240" cy="1457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By;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leri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Onabanjo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James Dodson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7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06" y="174168"/>
            <a:ext cx="8596668" cy="664029"/>
          </a:xfrm>
        </p:spPr>
        <p:txBody>
          <a:bodyPr/>
          <a:lstStyle/>
          <a:p>
            <a:r>
              <a:rPr lang="en-US" dirty="0"/>
              <a:t>General Text Data Analysis 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06" y="1001485"/>
            <a:ext cx="10807095" cy="551905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Project Objective:</a:t>
            </a:r>
          </a:p>
          <a:p>
            <a:pPr lvl="1"/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Compare Data Scientist skills requirements across the country;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• What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we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want to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learn: </a:t>
            </a:r>
          </a:p>
          <a:p>
            <a:pPr marL="857250" lvl="2" indent="0">
              <a:buNone/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• </a:t>
            </a: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Are Data Scientist job requirements defined same across the country? 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•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Classification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analyses will help to achieve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this objective?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collection 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• Data Scientist Job listings from kaggle.com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8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3" y="908732"/>
            <a:ext cx="8967410" cy="5481182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preparation: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• Text normalization: 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314450" lvl="3" indent="0">
              <a:buNone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lemmatization </a:t>
            </a:r>
          </a:p>
          <a:p>
            <a:pPr marL="1314450" lvl="3" indent="0">
              <a:buNone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removing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</a:rPr>
              <a:t>special characters</a:t>
            </a: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, stop words, contractions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• Feature extraction: 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314450" lvl="3" indent="0">
              <a:buNone/>
            </a:pPr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converting job desc to job skills data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Perform Analysis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Deriving project insights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and learning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points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6591" y="185056"/>
            <a:ext cx="8596668" cy="642257"/>
          </a:xfrm>
        </p:spPr>
        <p:txBody>
          <a:bodyPr/>
          <a:lstStyle/>
          <a:p>
            <a:r>
              <a:rPr lang="en-US" dirty="0"/>
              <a:t>General Text Data Analysis Road Map</a:t>
            </a:r>
          </a:p>
        </p:txBody>
      </p:sp>
    </p:spTree>
    <p:extLst>
      <p:ext uri="{BB962C8B-B14F-4D97-AF65-F5344CB8AC3E}">
        <p14:creationId xmlns:p14="http://schemas.microsoft.com/office/powerpoint/2010/main" val="22434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89" y="133082"/>
            <a:ext cx="8596668" cy="691166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Sample Data Scientist Job Description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999" y="834065"/>
            <a:ext cx="8596668" cy="5772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/>
              <a:t>Growing company located in the Atlanta, GA area is currently looking to add a Data Scientist to their team. The Data Scientist will analyze business level data to produce actionable insights utilizing analytics tools and languages, etc. R, Python and/or C++: The Data Scientist will serve as the </a:t>
            </a:r>
            <a:r>
              <a:rPr lang="en-US" sz="1050" dirty="0" err="1"/>
              <a:t>organizationâ</a:t>
            </a:r>
            <a:r>
              <a:rPr lang="en-US" sz="1050" dirty="0"/>
              <a:t>€™s leader, helping to grow their data science initiative from a green state. The Data Scientist will also be responsible for advancement of analytical projects from inception to delivery and beyond.</a:t>
            </a:r>
          </a:p>
          <a:p>
            <a:pPr marL="0" indent="0">
              <a:buNone/>
            </a:pPr>
            <a:r>
              <a:rPr lang="en-US" sz="1050" dirty="0"/>
              <a:t>RESPONSIBLITIES;</a:t>
            </a:r>
          </a:p>
          <a:p>
            <a:pPr marL="0" indent="0">
              <a:buNone/>
            </a:pPr>
            <a:r>
              <a:rPr lang="en-US" sz="1050" dirty="0"/>
              <a:t> 1. Leverage Big Data to discover patterns and solve strategic and tactical business problems using massive structured and unstructured data sets across multiple environments</a:t>
            </a:r>
          </a:p>
          <a:p>
            <a:pPr marL="0" indent="0">
              <a:buNone/>
            </a:pPr>
            <a:r>
              <a:rPr lang="en-US" sz="1050" dirty="0"/>
              <a:t> 2. Develop analytical capabilities (modeling and processes) that drive better outcomes for both customers and the company</a:t>
            </a:r>
          </a:p>
          <a:p>
            <a:pPr marL="0" indent="0">
              <a:buNone/>
            </a:pPr>
            <a:r>
              <a:rPr lang="en-US" sz="1050" dirty="0"/>
              <a:t> 3. Drive the collection, cleansing, processing and analysis of new and existing data sources.</a:t>
            </a:r>
          </a:p>
          <a:p>
            <a:pPr marL="0" indent="0">
              <a:buNone/>
            </a:pPr>
            <a:r>
              <a:rPr lang="en-US" sz="1050" dirty="0"/>
              <a:t> 4. Research industry topics impacting opportunities relevant for data analysis projects</a:t>
            </a:r>
          </a:p>
          <a:p>
            <a:pPr marL="0" indent="0">
              <a:buNone/>
            </a:pPr>
            <a:r>
              <a:rPr lang="en-US" sz="1050" dirty="0"/>
              <a:t> 5. Execute complex analyses to aid in reporting and interpretation of analytical findings to build a comprehensive solution.</a:t>
            </a:r>
          </a:p>
          <a:p>
            <a:pPr marL="0" indent="0">
              <a:buNone/>
            </a:pPr>
            <a:r>
              <a:rPr lang="en-US" sz="1050" dirty="0"/>
              <a:t> 6. Demonstrates good judgment and analytical skills to conduct option analysis and present recommendations</a:t>
            </a:r>
          </a:p>
          <a:p>
            <a:pPr marL="0" indent="0">
              <a:buNone/>
            </a:pPr>
            <a:r>
              <a:rPr lang="en-US" sz="1050" dirty="0"/>
              <a:t> 7. Support and resolve issues related to analyses or deliverable in production</a:t>
            </a:r>
          </a:p>
          <a:p>
            <a:pPr marL="0" indent="0">
              <a:buNone/>
            </a:pPr>
            <a:r>
              <a:rPr lang="en-US" sz="1050" dirty="0"/>
              <a:t> 8. Works with internal and external clients to understand, clarify, and analyze requirements to understand the business, and potential, impactful solutions</a:t>
            </a:r>
          </a:p>
          <a:p>
            <a:pPr marL="0" indent="0">
              <a:buNone/>
            </a:pPr>
            <a:r>
              <a:rPr lang="en-US" sz="1050" dirty="0"/>
              <a:t> 9. Mapping of processes to understand opportunities for advanced analytics and product enhancement</a:t>
            </a:r>
          </a:p>
          <a:p>
            <a:pPr marL="0" indent="0">
              <a:buNone/>
            </a:pPr>
            <a:r>
              <a:rPr lang="en-US" sz="1050" dirty="0" smtClean="0"/>
              <a:t>Requirements</a:t>
            </a:r>
            <a:r>
              <a:rPr lang="en-US" sz="1050" dirty="0"/>
              <a:t>:</a:t>
            </a:r>
          </a:p>
          <a:p>
            <a:pPr marL="0" indent="0">
              <a:buNone/>
            </a:pPr>
            <a:r>
              <a:rPr lang="en-US" sz="1050" dirty="0"/>
              <a:t>5. 1. BA/BS Degree in Business Analysis, Computer Science, Economics, Data Science. Masters degree preferred</a:t>
            </a:r>
          </a:p>
          <a:p>
            <a:pPr marL="0" indent="0">
              <a:buNone/>
            </a:pPr>
            <a:r>
              <a:rPr lang="en-US" sz="1050" dirty="0"/>
              <a:t> 2. 5+ years of Predictive Analytics, Statistical Modeling, Machine Learning a plus</a:t>
            </a:r>
          </a:p>
          <a:p>
            <a:pPr marL="0" indent="0">
              <a:buNone/>
            </a:pPr>
            <a:r>
              <a:rPr lang="en-US" sz="1050" dirty="0"/>
              <a:t> 3. Expect level understanding of analytics tools and language (R, Python, or C++ etc.)</a:t>
            </a:r>
          </a:p>
          <a:p>
            <a:pPr marL="0" indent="0">
              <a:buNone/>
            </a:pPr>
            <a:r>
              <a:rPr lang="en-US" sz="1050" dirty="0"/>
              <a:t> 4. Experienced in Business Analysis, requirement definition</a:t>
            </a:r>
          </a:p>
          <a:p>
            <a:pPr marL="0" indent="0">
              <a:buNone/>
            </a:pPr>
            <a:r>
              <a:rPr lang="en-US" sz="1050" dirty="0"/>
              <a:t> 5. Proven and recent experience working with Sales, Marketing, Supply Chain, and/or Manufacturing Data</a:t>
            </a:r>
          </a:p>
          <a:p>
            <a:pPr marL="0" indent="0">
              <a:buNone/>
            </a:pPr>
            <a:r>
              <a:rPr lang="en-US" sz="1050" dirty="0"/>
              <a:t> 6. Able to navigate and access structured and unstructured data environments (i.e. Hadoop, Oracle, SQL </a:t>
            </a:r>
            <a:r>
              <a:rPr lang="en-US" sz="1050" dirty="0" err="1"/>
              <a:t>etc</a:t>
            </a:r>
            <a:r>
              <a:rPr lang="en-US" sz="1050" dirty="0"/>
              <a:t>)</a:t>
            </a:r>
          </a:p>
          <a:p>
            <a:pPr marL="0" indent="0">
              <a:buNone/>
            </a:pPr>
            <a:r>
              <a:rPr lang="en-US" sz="1050" dirty="0"/>
              <a:t> 7. Experience utilizing internal and external data sources to identify otherwise hidden industry trends to impact product development</a:t>
            </a:r>
          </a:p>
          <a:p>
            <a:pPr marL="0" indent="0">
              <a:buNone/>
            </a:pPr>
            <a:r>
              <a:rPr lang="en-US" sz="1050" dirty="0"/>
              <a:t> 8. Exposure to visualization tools, Tableau/</a:t>
            </a:r>
            <a:r>
              <a:rPr lang="en-US" sz="1050" dirty="0" err="1"/>
              <a:t>QlikSense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 9. Must be solution-oriented and focused on innovation.</a:t>
            </a:r>
          </a:p>
          <a:p>
            <a:pPr marL="0" indent="0">
              <a:buNone/>
            </a:pPr>
            <a:r>
              <a:rPr lang="en-US" sz="1050" dirty="0"/>
              <a:t> 10. Familiar with scripting language: e.g. Perl, Python or a programming language: e.g. Java</a:t>
            </a:r>
          </a:p>
          <a:p>
            <a:pPr marL="0" indent="0">
              <a:buNone/>
            </a:pPr>
            <a:r>
              <a:rPr lang="en-US" sz="1050" dirty="0"/>
              <a:t>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To express interest in this position, please Email Resume in MS-Word or .pdf format and attach cover letter with Salary requirements and contact information. Please be sure to reference Job #2093.</a:t>
            </a:r>
          </a:p>
          <a:p>
            <a:pPr marL="0" indent="0">
              <a:buNone/>
            </a:pPr>
            <a:r>
              <a:rPr lang="en-US" sz="1050" dirty="0"/>
              <a:t> NO SPONSORSHIP AVAILABLE!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Location: Atlanta, GA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Type: Permanent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Salary: $$,$$$ / DOE</a:t>
            </a:r>
          </a:p>
        </p:txBody>
      </p:sp>
    </p:spTree>
    <p:extLst>
      <p:ext uri="{BB962C8B-B14F-4D97-AF65-F5344CB8AC3E}">
        <p14:creationId xmlns:p14="http://schemas.microsoft.com/office/powerpoint/2010/main" val="10273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Bag-of-words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model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 this model, a text (such as a sentence or a document) is represented as the bag (multiset) of its words, disregarding grammar and even word order but keeping multiplicity.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sz="1100" dirty="0" smtClean="0">
                <a:solidFill>
                  <a:schemeClr val="accent2">
                    <a:lumMod val="75000"/>
                  </a:schemeClr>
                </a:solidFill>
              </a:rPr>
              <a:t>SOURCE: Wikipedia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Term Frequency - Inverse Document Frequency (</a:t>
            </a:r>
            <a:r>
              <a:rPr lang="en-US" sz="3200" b="1" dirty="0"/>
              <a:t>TF-IDF</a:t>
            </a:r>
            <a:r>
              <a:rPr lang="en-US" sz="3200" dirty="0"/>
              <a:t>):</a:t>
            </a:r>
          </a:p>
          <a:p>
            <a:pPr marL="800100" lvl="2" indent="0">
              <a:buNone/>
            </a:pPr>
            <a:r>
              <a:rPr lang="en-US" sz="2400" dirty="0"/>
              <a:t>•</a:t>
            </a:r>
            <a:r>
              <a:rPr lang="en-US" dirty="0"/>
              <a:t> </a:t>
            </a:r>
            <a:r>
              <a:rPr lang="en-US" sz="2400" dirty="0"/>
              <a:t>Measure of importance of term t in a corpus</a:t>
            </a:r>
          </a:p>
          <a:p>
            <a:pPr marL="400050" lvl="1" indent="0">
              <a:buNone/>
            </a:pPr>
            <a:r>
              <a:rPr lang="en-US" sz="2400" b="1" dirty="0" smtClean="0"/>
              <a:t>TF-IDF(</a:t>
            </a:r>
            <a:r>
              <a:rPr lang="en-US" sz="2400" b="1" dirty="0" err="1" smtClean="0"/>
              <a:t>t,d,D</a:t>
            </a:r>
            <a:r>
              <a:rPr lang="en-US" sz="2400" b="1" dirty="0"/>
              <a:t>) </a:t>
            </a:r>
            <a:r>
              <a:rPr lang="en-US" sz="2400" dirty="0"/>
              <a:t>= TF(</a:t>
            </a:r>
            <a:r>
              <a:rPr lang="en-US" sz="2400" dirty="0" err="1"/>
              <a:t>t,d</a:t>
            </a:r>
            <a:r>
              <a:rPr lang="en-US" sz="2400" dirty="0"/>
              <a:t>) × IDF(</a:t>
            </a:r>
            <a:r>
              <a:rPr lang="en-US" sz="2400" dirty="0" err="1"/>
              <a:t>t,D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9" y="90616"/>
            <a:ext cx="8596668" cy="62607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Bag-Of-Words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3" y="716692"/>
            <a:ext cx="8596668" cy="5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685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Scientist</vt:lpstr>
      <vt:lpstr>General Text Data Analysis Road Map</vt:lpstr>
      <vt:lpstr>General Text Data Analysis Road Map</vt:lpstr>
      <vt:lpstr>Sample Data Scientist Job Description</vt:lpstr>
      <vt:lpstr>Machine Learning Methods</vt:lpstr>
      <vt:lpstr>Machine Learning Methods</vt:lpstr>
      <vt:lpstr>Bag-Of-Words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</dc:title>
  <dc:creator>Dodson (US), James</dc:creator>
  <cp:lastModifiedBy>Dodson (US), James</cp:lastModifiedBy>
  <cp:revision>16</cp:revision>
  <dcterms:created xsi:type="dcterms:W3CDTF">2019-10-05T10:28:19Z</dcterms:created>
  <dcterms:modified xsi:type="dcterms:W3CDTF">2019-10-05T16:52:01Z</dcterms:modified>
</cp:coreProperties>
</file>