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E90F15-0CBD-4E69-8656-B6106409D912}">
  <a:tblStyle styleId="{2DE90F15-0CBD-4E69-8656-B6106409D9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slide" Target="slides/slide44.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5cb1ff88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5cb1ff88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5cb1ff88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5cb1ff88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5cb1ff88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5cb1ff88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5cb1ff88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5cb1ff88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5cb1ff88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5cb1ff88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5cb1ff88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5cb1ff88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5cb1ff88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5cb1ff88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5cb1ff88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5cb1ff88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5cb1ff88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5cb1ff88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5cb1ff88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5cb1ff88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5cb1ff88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5cb1ff88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5cb1ff88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5cb1ff88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 PCA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5cb1ff88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5cb1ff88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5cb1ff88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55cb1ff88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 PCA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5cb1ff88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5cb1ff88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 PCA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5cb1ff88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5cb1ff88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Sin PCA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5cb1ff88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5cb1ff88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Sin PCA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5cb1ff88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5cb1ff88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Sin PCA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5cb1ff88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5cb1ff88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Sin PCA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5cb1ff88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5cb1ff88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5cb1ff88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5cb1ff88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5cb1ff88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5cb1ff88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5cb1ff88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5cb1ff88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5cb1ff88b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5cb1ff88b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5cb1ff88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5cb1ff88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5cb1ff88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5cb1ff88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5cb1ff88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5cb1ff88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5cb1ff88b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5cb1ff88b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55cb1ff88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55cb1ff88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5cb1ff88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5cb1ff88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5cb1ff88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5cb1ff88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5cb1ff88b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5cb1ff88b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5cb1ff88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5cb1ff88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5cb1ff88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5cb1ff88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5cb1ff88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5cb1ff88b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5cb1ff88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5cb1ff88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5cb1ff88b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5cb1ff88b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5cb1ff88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5cb1ff88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5cb1ff88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5cb1ff88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5cb1ff88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5cb1ff8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5cb1ff88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5cb1ff88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5cb1ff88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5cb1ff8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5cb1ff88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5cb1ff88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3.png"/><Relationship Id="rId5" Type="http://schemas.openxmlformats.org/officeDocument/2006/relationships/image" Target="../media/image9.png"/><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20.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37.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35.png"/><Relationship Id="rId5"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Prediciendo y Comprendiendo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ca" sz="4000">
                <a:latin typeface="Montserrat"/>
                <a:ea typeface="Montserrat"/>
                <a:cs typeface="Montserrat"/>
                <a:sym typeface="Montserrat"/>
              </a:rPr>
              <a:t>Machine Learning en la Exploración de Datos Socioeconómicos</a:t>
            </a:r>
            <a:endParaRPr sz="4000">
              <a:latin typeface="Montserrat"/>
              <a:ea typeface="Montserrat"/>
              <a:cs typeface="Montserrat"/>
              <a:sym typeface="Montserrat"/>
            </a:endParaRPr>
          </a:p>
          <a:p>
            <a:pPr indent="0" lvl="0" marL="0" rtl="0" algn="l">
              <a:spcBef>
                <a:spcPts val="0"/>
              </a:spcBef>
              <a:spcAft>
                <a:spcPts val="0"/>
              </a:spcAft>
              <a:buNone/>
            </a:pPr>
            <a:r>
              <a:t/>
            </a:r>
            <a:endParaRPr sz="4000">
              <a:latin typeface="Montserrat"/>
              <a:ea typeface="Montserrat"/>
              <a:cs typeface="Montserrat"/>
              <a:sym typeface="Montserrat"/>
            </a:endParaRPr>
          </a:p>
          <a:p>
            <a:pPr indent="0" lvl="0" marL="0" rtl="0" algn="l">
              <a:spcBef>
                <a:spcPts val="0"/>
              </a:spcBef>
              <a:spcAft>
                <a:spcPts val="0"/>
              </a:spcAft>
              <a:buNone/>
            </a:pPr>
            <a:r>
              <a:rPr lang="ca" sz="4000">
                <a:latin typeface="Montserrat"/>
                <a:ea typeface="Montserrat"/>
                <a:cs typeface="Montserrat"/>
                <a:sym typeface="Montserrat"/>
              </a:rPr>
              <a:t>Por Ivan Vendrell</a:t>
            </a:r>
            <a:endParaRPr sz="40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060"/>
              <a:t>El histograma muestra una distribución con </a:t>
            </a:r>
            <a:r>
              <a:rPr b="1" i="1" lang="ca" sz="1060"/>
              <a:t>varios picos</a:t>
            </a:r>
            <a:r>
              <a:rPr lang="ca" sz="1060"/>
              <a:t>, indicando grupos distintos en el 'Porcentaje de Educación General'. Esto sugiere que la población no tiene un nivel educativo general único predominante. Los picos podrían </a:t>
            </a:r>
            <a:r>
              <a:rPr b="1" i="1" lang="ca" sz="1060"/>
              <a:t>reflejar diferentes generaciones, sistemas educativos o factores socioeconómicos</a:t>
            </a:r>
            <a:r>
              <a:rPr lang="ca" sz="1060"/>
              <a:t>. Esta distribución compleja implica que la relación con otras variables podría ser no lineal, haciendo que modelos como </a:t>
            </a:r>
            <a:r>
              <a:rPr b="1" i="1" lang="ca" sz="1060"/>
              <a:t>Random Forest</a:t>
            </a:r>
            <a:r>
              <a:rPr lang="ca" sz="1060"/>
              <a:t> sean potencialmente más adecuados para la predicción.</a:t>
            </a:r>
            <a:endParaRPr sz="1060"/>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1297500" y="1567550"/>
            <a:ext cx="7038901" cy="307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260"/>
              <a:t>El histograma muestra múltiples picos en el 'Porcentaje por Estado de Empleo', indicando grupos distintos con diferentes niveles de empleo. Estos grupos podrían estar influenciados por edad, educación, país o economía. Dado que esta variable predice el nivel educativo, su distribución compleja sugiere una relación no uniforme en la población, lo que requiere un análisis detallado.</a:t>
            </a:r>
            <a:endParaRPr sz="1260"/>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1297500" y="1567550"/>
            <a:ext cx="7038901" cy="311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460"/>
              <a:t>Se observan variaciones significativas entre situaciones laborales y niveles educativos. El nivel educativo influye en el porcentaje de empleo dentro de cada situación laboral. Los valores atípicos señalan casos particulares a considerar.</a:t>
            </a:r>
            <a:endParaRPr sz="1460"/>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1297500" y="1388525"/>
            <a:ext cx="7038898" cy="342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460"/>
              <a:t>Se aprecian diferencias significativas entre países de nacimiento y la distribución de niveles educativos dentro de cada uno. Los outliers señalan casos atípicos en la relación entre origen y procedencia educativa.</a:t>
            </a:r>
            <a:endParaRPr sz="1460"/>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1297500" y="1446175"/>
            <a:ext cx="7038899" cy="3286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460"/>
              <a:t>Los niveles educativos más altos generalmente se asocian con mayores porcentajes de educación general, pero la distribución varía según la situación laboral. Los outliers indican casos atípicos en esta relación.</a:t>
            </a:r>
            <a:endParaRPr sz="1460"/>
          </a:p>
        </p:txBody>
      </p:sp>
      <p:sp>
        <p:nvSpPr>
          <p:cNvPr id="220" name="Google Shape;22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1297500" y="1307850"/>
            <a:ext cx="7038898" cy="3494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160"/>
              <a:t>Matriz de correlación de Pearson que muestra fuertes correlaciones positivas entre el porcentaje de educación general, el porcentaje de educación por lugar de nacimiento y el porcentaje por estado de empleo. La variable 'year' muestra una correlación casi nula con las demás variables numéricas. La alta correlación entre las variables socioeconómicas justifica su uso en el modelado, pero también advierte sobre la posible multicolinealidad.</a:t>
            </a:r>
            <a:endParaRPr sz="1160"/>
          </a:p>
        </p:txBody>
      </p:sp>
      <p:pic>
        <p:nvPicPr>
          <p:cNvPr id="227" name="Google Shape;227;p27"/>
          <p:cNvPicPr preferRelativeResize="0"/>
          <p:nvPr/>
        </p:nvPicPr>
        <p:blipFill>
          <a:blip r:embed="rId3">
            <a:alphaModFix/>
          </a:blip>
          <a:stretch>
            <a:fillRect/>
          </a:stretch>
        </p:blipFill>
        <p:spPr>
          <a:xfrm>
            <a:off x="1297500" y="1434650"/>
            <a:ext cx="6535376" cy="3505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Conclusiones Generales del Análisis Exploratorio de Datos (EDA)</a:t>
            </a:r>
            <a:endParaRPr/>
          </a:p>
        </p:txBody>
      </p:sp>
      <p:sp>
        <p:nvSpPr>
          <p:cNvPr id="233" name="Google Shape;233;p28"/>
          <p:cNvSpPr txBox="1"/>
          <p:nvPr>
            <p:ph idx="1" type="body"/>
          </p:nvPr>
        </p:nvSpPr>
        <p:spPr>
          <a:xfrm>
            <a:off x="1297500" y="1192450"/>
            <a:ext cx="7038900" cy="3667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ca" sz="1100">
                <a:latin typeface="Arial"/>
                <a:ea typeface="Arial"/>
                <a:cs typeface="Arial"/>
                <a:sym typeface="Arial"/>
              </a:rPr>
              <a:t>Distribuciones Multimodales:</a:t>
            </a:r>
            <a:r>
              <a:rPr lang="ca" sz="1100">
                <a:latin typeface="Arial"/>
                <a:ea typeface="Arial"/>
                <a:cs typeface="Arial"/>
                <a:sym typeface="Arial"/>
              </a:rPr>
              <a:t> Hemos observado distribuciones complejas y multimodales en variables clave como el 'Porcentaje de Educación General' y el 'Porcentaje por Estado de Empleo', lo que sugiere la presencia de distintos grupos o patrones dentro de la población. Esto implica que las relaciones con otras variables podrían no ser lineales.</a:t>
            </a:r>
            <a:endParaRPr sz="1100">
              <a:latin typeface="Arial"/>
              <a:ea typeface="Arial"/>
              <a:cs typeface="Arial"/>
              <a:sym typeface="Arial"/>
            </a:endParaRPr>
          </a:p>
          <a:p>
            <a:pPr indent="0" lvl="0" marL="0" rtl="0" algn="just">
              <a:spcBef>
                <a:spcPts val="1200"/>
              </a:spcBef>
              <a:spcAft>
                <a:spcPts val="0"/>
              </a:spcAft>
              <a:buNone/>
            </a:pPr>
            <a:r>
              <a:rPr b="1" lang="ca" sz="1100">
                <a:latin typeface="Arial"/>
                <a:ea typeface="Arial"/>
                <a:cs typeface="Arial"/>
                <a:sym typeface="Arial"/>
              </a:rPr>
              <a:t>Fuerte Interrelación Socioeconómica:</a:t>
            </a:r>
            <a:r>
              <a:rPr lang="ca" sz="1100">
                <a:latin typeface="Arial"/>
                <a:ea typeface="Arial"/>
                <a:cs typeface="Arial"/>
                <a:sym typeface="Arial"/>
              </a:rPr>
              <a:t> Existe una fuerte correlación positiva entre el 'Porcentaje de Educación General', el 'Porcentaje de Educación por Lugar de Nacimiento' y el 'Porcentaje por Estado de Empleo', lo que indica que estos aspectos del éxito socioeconómico están estrechamente vinculados.</a:t>
            </a:r>
            <a:endParaRPr sz="1100">
              <a:latin typeface="Arial"/>
              <a:ea typeface="Arial"/>
              <a:cs typeface="Arial"/>
              <a:sym typeface="Arial"/>
            </a:endParaRPr>
          </a:p>
          <a:p>
            <a:pPr indent="0" lvl="0" marL="0" rtl="0" algn="just">
              <a:spcBef>
                <a:spcPts val="1200"/>
              </a:spcBef>
              <a:spcAft>
                <a:spcPts val="0"/>
              </a:spcAft>
              <a:buNone/>
            </a:pPr>
            <a:r>
              <a:rPr b="1" lang="ca" sz="1100">
                <a:latin typeface="Arial"/>
                <a:ea typeface="Arial"/>
                <a:cs typeface="Arial"/>
                <a:sym typeface="Arial"/>
              </a:rPr>
              <a:t>Influencia de Variables Categóricas:</a:t>
            </a:r>
            <a:r>
              <a:rPr lang="ca" sz="1100">
                <a:latin typeface="Arial"/>
                <a:ea typeface="Arial"/>
                <a:cs typeface="Arial"/>
                <a:sym typeface="Arial"/>
              </a:rPr>
              <a:t> El análisis a través de box plots reveló cómo variables categóricas como la 'Situación Laboral', el 'País de Nacimiento' y el 'Nivel Educativo (ISCED-11)' influyen significativamente en la distribución de las variables numéricas de interés.</a:t>
            </a:r>
            <a:endParaRPr sz="1100">
              <a:latin typeface="Arial"/>
              <a:ea typeface="Arial"/>
              <a:cs typeface="Arial"/>
              <a:sym typeface="Arial"/>
            </a:endParaRPr>
          </a:p>
          <a:p>
            <a:pPr indent="0" lvl="0" marL="0" rtl="0" algn="just">
              <a:spcBef>
                <a:spcPts val="1200"/>
              </a:spcBef>
              <a:spcAft>
                <a:spcPts val="0"/>
              </a:spcAft>
              <a:buNone/>
            </a:pPr>
            <a:r>
              <a:rPr b="1" lang="ca" sz="1100">
                <a:latin typeface="Arial"/>
                <a:ea typeface="Arial"/>
                <a:cs typeface="Arial"/>
                <a:sym typeface="Arial"/>
              </a:rPr>
              <a:t>Presencia de Outliers:</a:t>
            </a:r>
            <a:r>
              <a:rPr lang="ca" sz="1100">
                <a:latin typeface="Arial"/>
                <a:ea typeface="Arial"/>
                <a:cs typeface="Arial"/>
                <a:sym typeface="Arial"/>
              </a:rPr>
              <a:t> Se identificaron outliers en varias distribuciones, lo que sugiere la existencia de grupos con características atípicas que podrían requerir una consideración especial en el análisis o el modelado.</a:t>
            </a:r>
            <a:endParaRPr sz="1100">
              <a:latin typeface="Arial"/>
              <a:ea typeface="Arial"/>
              <a:cs typeface="Arial"/>
              <a:sym typeface="Arial"/>
            </a:endParaRPr>
          </a:p>
          <a:p>
            <a:pPr indent="0" lvl="0" marL="0" rtl="0" algn="just">
              <a:spcBef>
                <a:spcPts val="1200"/>
              </a:spcBef>
              <a:spcAft>
                <a:spcPts val="1200"/>
              </a:spcAft>
              <a:buNone/>
            </a:pPr>
            <a:r>
              <a:rPr b="1" lang="ca" sz="1100">
                <a:latin typeface="Arial"/>
                <a:ea typeface="Arial"/>
                <a:cs typeface="Arial"/>
                <a:sym typeface="Arial"/>
              </a:rPr>
              <a:t>Estabilidad Temporal Limitada:</a:t>
            </a:r>
            <a:r>
              <a:rPr lang="ca" sz="1100">
                <a:latin typeface="Arial"/>
                <a:ea typeface="Arial"/>
                <a:cs typeface="Arial"/>
                <a:sym typeface="Arial"/>
              </a:rPr>
              <a:t> La variable 'year' mostró una correlación muy baja con las otras variables numéricas, sugiriendo que las tendencias principales observadas podrían ser relativamente estables durante el periodo cubierto por los datos.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Justificación de modelado</a:t>
            </a:r>
            <a:endParaRPr/>
          </a:p>
        </p:txBody>
      </p:sp>
      <p:sp>
        <p:nvSpPr>
          <p:cNvPr id="239" name="Google Shape;239;p29"/>
          <p:cNvSpPr txBox="1"/>
          <p:nvPr>
            <p:ph idx="1" type="body"/>
          </p:nvPr>
        </p:nvSpPr>
        <p:spPr>
          <a:xfrm>
            <a:off x="1297500" y="938750"/>
            <a:ext cx="7038900" cy="3851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ca" sz="1100">
                <a:latin typeface="Arial"/>
                <a:ea typeface="Arial"/>
                <a:cs typeface="Arial"/>
                <a:sym typeface="Arial"/>
              </a:rPr>
              <a:t>Modelos No Lineales:</a:t>
            </a:r>
            <a:r>
              <a:rPr lang="ca" sz="1100">
                <a:latin typeface="Arial"/>
                <a:ea typeface="Arial"/>
                <a:cs typeface="Arial"/>
                <a:sym typeface="Arial"/>
              </a:rPr>
              <a:t> Dada la multimodalidad de las distribuciones y las posibles interacciones complejas entre las variables categóricas y numéricas, los modelos que puedan capturar relaciones no lineales (como los basados en árboles: Random Forest, Gradient Boosting) son candidatos prometedores para la tarea de predicción. El rendimiento del modelo Random Forest en la tarea de regresión inicial apoya esta dirección.</a:t>
            </a:r>
            <a:endParaRPr sz="1100">
              <a:latin typeface="Arial"/>
              <a:ea typeface="Arial"/>
              <a:cs typeface="Arial"/>
              <a:sym typeface="Arial"/>
            </a:endParaRPr>
          </a:p>
          <a:p>
            <a:pPr indent="0" lvl="0" marL="0" rtl="0" algn="just">
              <a:spcBef>
                <a:spcPts val="1200"/>
              </a:spcBef>
              <a:spcAft>
                <a:spcPts val="0"/>
              </a:spcAft>
              <a:buNone/>
            </a:pPr>
            <a:r>
              <a:rPr b="1" lang="ca" sz="1100">
                <a:latin typeface="Arial"/>
                <a:ea typeface="Arial"/>
                <a:cs typeface="Arial"/>
                <a:sym typeface="Arial"/>
              </a:rPr>
              <a:t>Consideración de la Multicolinealidad:</a:t>
            </a:r>
            <a:r>
              <a:rPr lang="ca" sz="1100">
                <a:latin typeface="Arial"/>
                <a:ea typeface="Arial"/>
                <a:cs typeface="Arial"/>
                <a:sym typeface="Arial"/>
              </a:rPr>
              <a:t> La fuerte correlación entre las variables predictoras ('percentage_education_by_birth' y 'percentage_by_employment_status') y la variable objetivo ('percentage_education_general') justifica su uso, pero también advierte sobre la posible multicolinealidad. Esto podría influir en la estabilidad e interpretabilidad de modelos lineales como la regresión lineal, sugiriendo que modelos más robustos a la multicolinealidad o técnicas de selección de características podrían ser necesarios.</a:t>
            </a:r>
            <a:endParaRPr sz="1100">
              <a:latin typeface="Arial"/>
              <a:ea typeface="Arial"/>
              <a:cs typeface="Arial"/>
              <a:sym typeface="Arial"/>
            </a:endParaRPr>
          </a:p>
          <a:p>
            <a:pPr indent="0" lvl="0" marL="0" rtl="0" algn="just">
              <a:spcBef>
                <a:spcPts val="1200"/>
              </a:spcBef>
              <a:spcAft>
                <a:spcPts val="0"/>
              </a:spcAft>
              <a:buNone/>
            </a:pPr>
            <a:r>
              <a:rPr b="1" lang="ca" sz="1100">
                <a:latin typeface="Arial"/>
                <a:ea typeface="Arial"/>
                <a:cs typeface="Arial"/>
                <a:sym typeface="Arial"/>
              </a:rPr>
              <a:t>Importancia de las Variables Categóricas:</a:t>
            </a:r>
            <a:r>
              <a:rPr lang="ca" sz="1100">
                <a:latin typeface="Arial"/>
                <a:ea typeface="Arial"/>
                <a:cs typeface="Arial"/>
                <a:sym typeface="Arial"/>
              </a:rPr>
              <a:t> La influencia significativa de las variables categóricas observada en los box plots sugiere que estas deben ser incorporadas de manera efectiva en los modelos. Técnicas de codificación de variables categóricas (one-hot encoding, label encoding) serán necesarias para su inclusión en algoritmos que solo manejan entradas numéricas.</a:t>
            </a:r>
            <a:endParaRPr sz="1100">
              <a:latin typeface="Arial"/>
              <a:ea typeface="Arial"/>
              <a:cs typeface="Arial"/>
              <a:sym typeface="Arial"/>
            </a:endParaRPr>
          </a:p>
          <a:p>
            <a:pPr indent="0" lvl="0" marL="0" rtl="0" algn="just">
              <a:spcBef>
                <a:spcPts val="1200"/>
              </a:spcBef>
              <a:spcAft>
                <a:spcPts val="1200"/>
              </a:spcAft>
              <a:buNone/>
            </a:pPr>
            <a:r>
              <a:rPr b="1" lang="ca" sz="1100">
                <a:latin typeface="Arial"/>
                <a:ea typeface="Arial"/>
                <a:cs typeface="Arial"/>
                <a:sym typeface="Arial"/>
              </a:rPr>
              <a:t>Manejo de Outliers (Decisión para la Fase de Modelado):</a:t>
            </a:r>
            <a:r>
              <a:rPr lang="ca" sz="1100">
                <a:latin typeface="Arial"/>
                <a:ea typeface="Arial"/>
                <a:cs typeface="Arial"/>
                <a:sym typeface="Arial"/>
              </a:rPr>
              <a:t> La decisión sobre cómo manejar los outliers (eliminación, transformación, modelos robustos) se tomará durante la fase de modelado, evaluando su impacto en el rendimiento y la generalización de los modelos.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Selección e </a:t>
            </a:r>
            <a:r>
              <a:rPr lang="ca"/>
              <a:t>ingeniería</a:t>
            </a:r>
            <a:r>
              <a:rPr lang="ca"/>
              <a:t> de características</a:t>
            </a:r>
            <a:endParaRPr/>
          </a:p>
        </p:txBody>
      </p:sp>
      <p:sp>
        <p:nvSpPr>
          <p:cNvPr id="245" name="Google Shape;245;p30"/>
          <p:cNvSpPr txBox="1"/>
          <p:nvPr>
            <p:ph idx="1" type="body"/>
          </p:nvPr>
        </p:nvSpPr>
        <p:spPr>
          <a:xfrm>
            <a:off x="1297500" y="1031000"/>
            <a:ext cx="7038900" cy="3748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ca" sz="1200">
                <a:latin typeface="Arial"/>
                <a:ea typeface="Arial"/>
                <a:cs typeface="Arial"/>
                <a:sym typeface="Arial"/>
              </a:rPr>
              <a:t>Nuestra selección de características se basará en la evidencia del EDA:</a:t>
            </a:r>
            <a:endParaRPr sz="1200">
              <a:latin typeface="Arial"/>
              <a:ea typeface="Arial"/>
              <a:cs typeface="Arial"/>
              <a:sym typeface="Arial"/>
            </a:endParaRPr>
          </a:p>
          <a:p>
            <a:pPr indent="-311150" lvl="0" marL="457200" rtl="0" algn="just">
              <a:spcBef>
                <a:spcPts val="1200"/>
              </a:spcBef>
              <a:spcAft>
                <a:spcPts val="0"/>
              </a:spcAft>
              <a:buClr>
                <a:schemeClr val="lt1"/>
              </a:buClr>
              <a:buSzPts val="1300"/>
              <a:buFont typeface="Arial"/>
              <a:buChar char="●"/>
            </a:pPr>
            <a:r>
              <a:rPr b="1" lang="ca">
                <a:latin typeface="Arial"/>
                <a:ea typeface="Arial"/>
                <a:cs typeface="Arial"/>
                <a:sym typeface="Arial"/>
              </a:rPr>
              <a:t>Variables Numéricas Correlacionadas:</a:t>
            </a:r>
            <a:r>
              <a:rPr lang="ca">
                <a:latin typeface="Arial"/>
                <a:ea typeface="Arial"/>
                <a:cs typeface="Arial"/>
                <a:sym typeface="Arial"/>
              </a:rPr>
              <a:t> Incluiremos 'percentage_education_general', 'percentage_education_by_birth' y 'percentage_by_employment_status' como candidatas a predictoras, conscientes de la posible multicolinealidad que podría requerir técnicas de reducción de dimensionalidad o selección de características. Su fuerte correlación con la variable objetivo (ya sea directamente en regresión o potencialmente relacionada con las clases en clasificación) sugiere un alto poder predictivo.</a:t>
            </a:r>
            <a:endParaRPr>
              <a:latin typeface="Arial"/>
              <a:ea typeface="Arial"/>
              <a:cs typeface="Arial"/>
              <a:sym typeface="Arial"/>
            </a:endParaRPr>
          </a:p>
          <a:p>
            <a:pPr indent="-311150" lvl="0" marL="457200" rtl="0" algn="just">
              <a:spcBef>
                <a:spcPts val="0"/>
              </a:spcBef>
              <a:spcAft>
                <a:spcPts val="0"/>
              </a:spcAft>
              <a:buClr>
                <a:schemeClr val="lt1"/>
              </a:buClr>
              <a:buSzPts val="1300"/>
              <a:buFont typeface="Arial"/>
              <a:buChar char="●"/>
            </a:pPr>
            <a:r>
              <a:rPr b="1" lang="ca">
                <a:latin typeface="Arial"/>
                <a:ea typeface="Arial"/>
                <a:cs typeface="Arial"/>
                <a:sym typeface="Arial"/>
              </a:rPr>
              <a:t>Variables Categóricas Significativas:</a:t>
            </a:r>
            <a:r>
              <a:rPr lang="ca">
                <a:latin typeface="Arial"/>
                <a:ea typeface="Arial"/>
                <a:cs typeface="Arial"/>
                <a:sym typeface="Arial"/>
              </a:rPr>
              <a:t> 'labour_force', 'country_birth' e 'isced11' serán incorporadas debido a su clara influencia en las variables numéricas, lo que indica que contienen información importante para discriminar entre los niveles de éxito o para predecir el porcentaje de educación general.</a:t>
            </a:r>
            <a:endParaRPr>
              <a:latin typeface="Arial"/>
              <a:ea typeface="Arial"/>
              <a:cs typeface="Arial"/>
              <a:sym typeface="Arial"/>
            </a:endParaRPr>
          </a:p>
          <a:p>
            <a:pPr indent="-311150" lvl="0" marL="457200" rtl="0" algn="just">
              <a:spcBef>
                <a:spcPts val="0"/>
              </a:spcBef>
              <a:spcAft>
                <a:spcPts val="0"/>
              </a:spcAft>
              <a:buClr>
                <a:schemeClr val="lt1"/>
              </a:buClr>
              <a:buSzPts val="1300"/>
              <a:buFont typeface="Arial"/>
              <a:buChar char="●"/>
            </a:pPr>
            <a:r>
              <a:rPr b="1" lang="ca">
                <a:latin typeface="Arial"/>
                <a:ea typeface="Arial"/>
                <a:cs typeface="Arial"/>
                <a:sym typeface="Arial"/>
              </a:rPr>
              <a:t>'year':</a:t>
            </a:r>
            <a:r>
              <a:rPr lang="ca">
                <a:latin typeface="Arial"/>
                <a:ea typeface="Arial"/>
                <a:cs typeface="Arial"/>
                <a:sym typeface="Arial"/>
              </a:rPr>
              <a:t> Inicialmente, podríamos incluir 'year' y evaluar su importancia a través de modelos o técnicas de selección de características más avanzadas, dada su baja correlación lineal directa.</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Entrenamiento y Evaluación de Modelos de Clasificación</a:t>
            </a:r>
            <a:endParaRPr/>
          </a:p>
        </p:txBody>
      </p:sp>
      <p:sp>
        <p:nvSpPr>
          <p:cNvPr id="251" name="Google Shape;251;p31"/>
          <p:cNvSpPr txBox="1"/>
          <p:nvPr>
            <p:ph idx="1" type="body"/>
          </p:nvPr>
        </p:nvSpPr>
        <p:spPr>
          <a:xfrm>
            <a:off x="2389525" y="1907475"/>
            <a:ext cx="5946900" cy="28371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Arial"/>
              <a:buChar char="●"/>
            </a:pPr>
            <a:r>
              <a:rPr b="1" lang="ca" sz="2000">
                <a:latin typeface="Arial"/>
                <a:ea typeface="Arial"/>
                <a:cs typeface="Arial"/>
                <a:sym typeface="Arial"/>
              </a:rPr>
              <a:t>Regresión logística</a:t>
            </a:r>
            <a:endParaRPr b="1" sz="2000">
              <a:latin typeface="Arial"/>
              <a:ea typeface="Arial"/>
              <a:cs typeface="Arial"/>
              <a:sym typeface="Arial"/>
            </a:endParaRPr>
          </a:p>
          <a:p>
            <a:pPr indent="0" lvl="0" marL="457200" rtl="0" algn="just">
              <a:spcBef>
                <a:spcPts val="1200"/>
              </a:spcBef>
              <a:spcAft>
                <a:spcPts val="0"/>
              </a:spcAft>
              <a:buNone/>
            </a:pPr>
            <a:r>
              <a:t/>
            </a:r>
            <a:endParaRPr b="1" sz="2000">
              <a:latin typeface="Arial"/>
              <a:ea typeface="Arial"/>
              <a:cs typeface="Arial"/>
              <a:sym typeface="Arial"/>
            </a:endParaRPr>
          </a:p>
          <a:p>
            <a:pPr indent="-355600" lvl="0" marL="457200" rtl="0" algn="just">
              <a:spcBef>
                <a:spcPts val="1200"/>
              </a:spcBef>
              <a:spcAft>
                <a:spcPts val="0"/>
              </a:spcAft>
              <a:buSzPts val="2000"/>
              <a:buFont typeface="Arial"/>
              <a:buChar char="●"/>
            </a:pPr>
            <a:r>
              <a:rPr b="1" lang="ca" sz="2000">
                <a:latin typeface="Arial"/>
                <a:ea typeface="Arial"/>
                <a:cs typeface="Arial"/>
                <a:sym typeface="Arial"/>
              </a:rPr>
              <a:t>Random Forest Classifier</a:t>
            </a:r>
            <a:endParaRPr b="1" sz="2000">
              <a:latin typeface="Arial"/>
              <a:ea typeface="Arial"/>
              <a:cs typeface="Arial"/>
              <a:sym typeface="Arial"/>
            </a:endParaRPr>
          </a:p>
          <a:p>
            <a:pPr indent="0" lvl="0" marL="457200" rtl="0" algn="just">
              <a:spcBef>
                <a:spcPts val="1200"/>
              </a:spcBef>
              <a:spcAft>
                <a:spcPts val="0"/>
              </a:spcAft>
              <a:buNone/>
            </a:pPr>
            <a:r>
              <a:t/>
            </a:r>
            <a:endParaRPr b="1" sz="2000">
              <a:latin typeface="Arial"/>
              <a:ea typeface="Arial"/>
              <a:cs typeface="Arial"/>
              <a:sym typeface="Arial"/>
            </a:endParaRPr>
          </a:p>
          <a:p>
            <a:pPr indent="-355600" lvl="0" marL="457200" rtl="0" algn="just">
              <a:spcBef>
                <a:spcPts val="1200"/>
              </a:spcBef>
              <a:spcAft>
                <a:spcPts val="0"/>
              </a:spcAft>
              <a:buSzPts val="2000"/>
              <a:buFont typeface="Arial"/>
              <a:buChar char="●"/>
            </a:pPr>
            <a:r>
              <a:rPr b="1" lang="ca" sz="2000">
                <a:latin typeface="Arial"/>
                <a:ea typeface="Arial"/>
                <a:cs typeface="Arial"/>
                <a:sym typeface="Arial"/>
              </a:rPr>
              <a:t>PCA / NO-PCA</a:t>
            </a:r>
            <a:endParaRPr b="1"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Definición del problema</a:t>
            </a:r>
            <a:endParaRPr/>
          </a:p>
        </p:txBody>
      </p:sp>
      <p:sp>
        <p:nvSpPr>
          <p:cNvPr id="141" name="Google Shape;141;p14"/>
          <p:cNvSpPr txBox="1"/>
          <p:nvPr>
            <p:ph idx="1" type="body"/>
          </p:nvPr>
        </p:nvSpPr>
        <p:spPr>
          <a:xfrm>
            <a:off x="1297500" y="1123275"/>
            <a:ext cx="7038900" cy="335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ca" sz="1500"/>
              <a:t>El análisis de datos socioeconómicos y demográficos juega un papel crucial en la comprensión de las dinámicas de una población y en la identificación de factores que pueden influir en diversos aspectos de la vida de los individuos. </a:t>
            </a:r>
            <a:endParaRPr sz="1500"/>
          </a:p>
          <a:p>
            <a:pPr indent="0" lvl="0" marL="0" rtl="0" algn="just">
              <a:spcBef>
                <a:spcPts val="1200"/>
              </a:spcBef>
              <a:spcAft>
                <a:spcPts val="0"/>
              </a:spcAft>
              <a:buNone/>
            </a:pPr>
            <a:r>
              <a:rPr lang="ca" sz="1500"/>
              <a:t>En este trabajo, se aborda el problema tanto de </a:t>
            </a:r>
            <a:r>
              <a:rPr i="1" lang="ca" sz="1500"/>
              <a:t>predecir un nivel de éxito basado en diversas características socioeconómicas y demográficas</a:t>
            </a:r>
            <a:r>
              <a:rPr lang="ca" sz="1500"/>
              <a:t> y </a:t>
            </a:r>
            <a:r>
              <a:rPr i="1" lang="ca" sz="1500"/>
              <a:t>modelar la relación entre el estado de empleo y el nivel educativo de una población</a:t>
            </a:r>
            <a:r>
              <a:rPr lang="ca" sz="1500"/>
              <a:t>. </a:t>
            </a:r>
            <a:endParaRPr sz="1500"/>
          </a:p>
          <a:p>
            <a:pPr indent="0" lvl="0" marL="0" rtl="0" algn="just">
              <a:spcBef>
                <a:spcPts val="1200"/>
              </a:spcBef>
              <a:spcAft>
                <a:spcPts val="1200"/>
              </a:spcAft>
              <a:buNone/>
            </a:pPr>
            <a:r>
              <a:rPr lang="ca" sz="1500"/>
              <a:t>El objetivo principal de este análisis es </a:t>
            </a:r>
            <a:r>
              <a:rPr i="1" lang="ca" sz="1500"/>
              <a:t>construir un modelo predictivo capaz de clasificar individuos en diferentes niveles de éxito</a:t>
            </a:r>
            <a:r>
              <a:rPr lang="ca" sz="1500"/>
              <a:t> e </a:t>
            </a:r>
            <a:r>
              <a:rPr i="1" lang="ca" sz="1500"/>
              <a:t>identificar y cuantificar la influencia de diferentes factores en el porcentaje de educación general de una población</a:t>
            </a:r>
            <a:r>
              <a:rPr lang="ca" sz="1500"/>
              <a:t>, utilizando técnicas de Machine Learning para extraer información valiosa del dataset disponible.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2"/>
          <p:cNvPicPr preferRelativeResize="0"/>
          <p:nvPr/>
        </p:nvPicPr>
        <p:blipFill>
          <a:blip r:embed="rId3">
            <a:alphaModFix/>
          </a:blip>
          <a:stretch>
            <a:fillRect/>
          </a:stretch>
        </p:blipFill>
        <p:spPr>
          <a:xfrm>
            <a:off x="5985925" y="2235150"/>
            <a:ext cx="2889075" cy="2274275"/>
          </a:xfrm>
          <a:prstGeom prst="rect">
            <a:avLst/>
          </a:prstGeom>
          <a:noFill/>
          <a:ln>
            <a:noFill/>
          </a:ln>
        </p:spPr>
      </p:pic>
      <p:pic>
        <p:nvPicPr>
          <p:cNvPr id="257" name="Google Shape;257;p32"/>
          <p:cNvPicPr preferRelativeResize="0"/>
          <p:nvPr/>
        </p:nvPicPr>
        <p:blipFill>
          <a:blip r:embed="rId4">
            <a:alphaModFix/>
          </a:blip>
          <a:stretch>
            <a:fillRect/>
          </a:stretch>
        </p:blipFill>
        <p:spPr>
          <a:xfrm>
            <a:off x="2178775" y="301150"/>
            <a:ext cx="4766418" cy="1934000"/>
          </a:xfrm>
          <a:prstGeom prst="rect">
            <a:avLst/>
          </a:prstGeom>
          <a:noFill/>
          <a:ln>
            <a:noFill/>
          </a:ln>
        </p:spPr>
      </p:pic>
      <p:pic>
        <p:nvPicPr>
          <p:cNvPr id="258" name="Google Shape;258;p32"/>
          <p:cNvPicPr preferRelativeResize="0"/>
          <p:nvPr/>
        </p:nvPicPr>
        <p:blipFill>
          <a:blip r:embed="rId5">
            <a:alphaModFix/>
          </a:blip>
          <a:stretch>
            <a:fillRect/>
          </a:stretch>
        </p:blipFill>
        <p:spPr>
          <a:xfrm>
            <a:off x="422275" y="2235150"/>
            <a:ext cx="2735781" cy="2274276"/>
          </a:xfrm>
          <a:prstGeom prst="rect">
            <a:avLst/>
          </a:prstGeom>
          <a:noFill/>
          <a:ln>
            <a:noFill/>
          </a:ln>
        </p:spPr>
      </p:pic>
      <p:pic>
        <p:nvPicPr>
          <p:cNvPr id="259" name="Google Shape;259;p32"/>
          <p:cNvPicPr preferRelativeResize="0"/>
          <p:nvPr/>
        </p:nvPicPr>
        <p:blipFill>
          <a:blip r:embed="rId6">
            <a:alphaModFix/>
          </a:blip>
          <a:stretch>
            <a:fillRect/>
          </a:stretch>
        </p:blipFill>
        <p:spPr>
          <a:xfrm>
            <a:off x="3158057" y="2235150"/>
            <a:ext cx="2827880" cy="227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4571995" y="2571750"/>
            <a:ext cx="2786024" cy="2193150"/>
          </a:xfrm>
          <a:prstGeom prst="rect">
            <a:avLst/>
          </a:prstGeom>
          <a:noFill/>
          <a:ln>
            <a:noFill/>
          </a:ln>
        </p:spPr>
      </p:pic>
      <p:pic>
        <p:nvPicPr>
          <p:cNvPr id="265" name="Google Shape;265;p33"/>
          <p:cNvPicPr preferRelativeResize="0"/>
          <p:nvPr/>
        </p:nvPicPr>
        <p:blipFill>
          <a:blip r:embed="rId4">
            <a:alphaModFix/>
          </a:blip>
          <a:stretch>
            <a:fillRect/>
          </a:stretch>
        </p:blipFill>
        <p:spPr>
          <a:xfrm>
            <a:off x="1947663" y="231000"/>
            <a:ext cx="5248682" cy="2340750"/>
          </a:xfrm>
          <a:prstGeom prst="rect">
            <a:avLst/>
          </a:prstGeom>
          <a:noFill/>
          <a:ln>
            <a:noFill/>
          </a:ln>
        </p:spPr>
      </p:pic>
      <p:pic>
        <p:nvPicPr>
          <p:cNvPr id="266" name="Google Shape;266;p33"/>
          <p:cNvPicPr preferRelativeResize="0"/>
          <p:nvPr/>
        </p:nvPicPr>
        <p:blipFill>
          <a:blip r:embed="rId5">
            <a:alphaModFix/>
          </a:blip>
          <a:stretch>
            <a:fillRect/>
          </a:stretch>
        </p:blipFill>
        <p:spPr>
          <a:xfrm>
            <a:off x="1947651" y="2571750"/>
            <a:ext cx="2638198" cy="2193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4"/>
          <p:cNvPicPr preferRelativeResize="0"/>
          <p:nvPr/>
        </p:nvPicPr>
        <p:blipFill>
          <a:blip r:embed="rId3">
            <a:alphaModFix/>
          </a:blip>
          <a:stretch>
            <a:fillRect/>
          </a:stretch>
        </p:blipFill>
        <p:spPr>
          <a:xfrm>
            <a:off x="5906275" y="2319324"/>
            <a:ext cx="2814200" cy="2215324"/>
          </a:xfrm>
          <a:prstGeom prst="rect">
            <a:avLst/>
          </a:prstGeom>
          <a:noFill/>
          <a:ln>
            <a:noFill/>
          </a:ln>
        </p:spPr>
      </p:pic>
      <p:pic>
        <p:nvPicPr>
          <p:cNvPr id="272" name="Google Shape;272;p34"/>
          <p:cNvPicPr preferRelativeResize="0"/>
          <p:nvPr/>
        </p:nvPicPr>
        <p:blipFill>
          <a:blip r:embed="rId4">
            <a:alphaModFix/>
          </a:blip>
          <a:stretch>
            <a:fillRect/>
          </a:stretch>
        </p:blipFill>
        <p:spPr>
          <a:xfrm>
            <a:off x="1090388" y="304800"/>
            <a:ext cx="7692667" cy="2024775"/>
          </a:xfrm>
          <a:prstGeom prst="rect">
            <a:avLst/>
          </a:prstGeom>
          <a:noFill/>
          <a:ln>
            <a:noFill/>
          </a:ln>
        </p:spPr>
      </p:pic>
      <p:pic>
        <p:nvPicPr>
          <p:cNvPr id="273" name="Google Shape;273;p34"/>
          <p:cNvPicPr preferRelativeResize="0"/>
          <p:nvPr/>
        </p:nvPicPr>
        <p:blipFill>
          <a:blip r:embed="rId5">
            <a:alphaModFix/>
          </a:blip>
          <a:stretch>
            <a:fillRect/>
          </a:stretch>
        </p:blipFill>
        <p:spPr>
          <a:xfrm>
            <a:off x="529825" y="2329575"/>
            <a:ext cx="2664879" cy="2215325"/>
          </a:xfrm>
          <a:prstGeom prst="rect">
            <a:avLst/>
          </a:prstGeom>
          <a:noFill/>
          <a:ln>
            <a:noFill/>
          </a:ln>
        </p:spPr>
      </p:pic>
      <p:pic>
        <p:nvPicPr>
          <p:cNvPr id="274" name="Google Shape;274;p34"/>
          <p:cNvPicPr preferRelativeResize="0"/>
          <p:nvPr/>
        </p:nvPicPr>
        <p:blipFill>
          <a:blip r:embed="rId6">
            <a:alphaModFix/>
          </a:blip>
          <a:stretch>
            <a:fillRect/>
          </a:stretch>
        </p:blipFill>
        <p:spPr>
          <a:xfrm>
            <a:off x="3194700" y="2329575"/>
            <a:ext cx="2754585" cy="2215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5"/>
          <p:cNvPicPr preferRelativeResize="0"/>
          <p:nvPr/>
        </p:nvPicPr>
        <p:blipFill>
          <a:blip r:embed="rId3">
            <a:alphaModFix/>
          </a:blip>
          <a:stretch>
            <a:fillRect/>
          </a:stretch>
        </p:blipFill>
        <p:spPr>
          <a:xfrm>
            <a:off x="4572000" y="2687750"/>
            <a:ext cx="2752029" cy="2166399"/>
          </a:xfrm>
          <a:prstGeom prst="rect">
            <a:avLst/>
          </a:prstGeom>
          <a:noFill/>
          <a:ln>
            <a:noFill/>
          </a:ln>
        </p:spPr>
      </p:pic>
      <p:pic>
        <p:nvPicPr>
          <p:cNvPr id="280" name="Google Shape;280;p35"/>
          <p:cNvPicPr preferRelativeResize="0"/>
          <p:nvPr/>
        </p:nvPicPr>
        <p:blipFill>
          <a:blip r:embed="rId4">
            <a:alphaModFix/>
          </a:blip>
          <a:stretch>
            <a:fillRect/>
          </a:stretch>
        </p:blipFill>
        <p:spPr>
          <a:xfrm>
            <a:off x="2052638" y="233900"/>
            <a:ext cx="5038725" cy="2438400"/>
          </a:xfrm>
          <a:prstGeom prst="rect">
            <a:avLst/>
          </a:prstGeom>
          <a:noFill/>
          <a:ln>
            <a:noFill/>
          </a:ln>
        </p:spPr>
      </p:pic>
      <p:pic>
        <p:nvPicPr>
          <p:cNvPr id="281" name="Google Shape;281;p35"/>
          <p:cNvPicPr preferRelativeResize="0"/>
          <p:nvPr/>
        </p:nvPicPr>
        <p:blipFill>
          <a:blip r:embed="rId5">
            <a:alphaModFix/>
          </a:blip>
          <a:stretch>
            <a:fillRect/>
          </a:stretch>
        </p:blipFill>
        <p:spPr>
          <a:xfrm>
            <a:off x="1965975" y="2687750"/>
            <a:ext cx="2606017" cy="216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6"/>
          <p:cNvPicPr preferRelativeResize="0"/>
          <p:nvPr/>
        </p:nvPicPr>
        <p:blipFill>
          <a:blip r:embed="rId3">
            <a:alphaModFix/>
          </a:blip>
          <a:stretch>
            <a:fillRect/>
          </a:stretch>
        </p:blipFill>
        <p:spPr>
          <a:xfrm>
            <a:off x="4572005" y="2691700"/>
            <a:ext cx="2727397" cy="2146999"/>
          </a:xfrm>
          <a:prstGeom prst="rect">
            <a:avLst/>
          </a:prstGeom>
          <a:noFill/>
          <a:ln>
            <a:noFill/>
          </a:ln>
        </p:spPr>
      </p:pic>
      <p:pic>
        <p:nvPicPr>
          <p:cNvPr id="287" name="Google Shape;287;p36"/>
          <p:cNvPicPr preferRelativeResize="0"/>
          <p:nvPr/>
        </p:nvPicPr>
        <p:blipFill>
          <a:blip r:embed="rId4">
            <a:alphaModFix/>
          </a:blip>
          <a:stretch>
            <a:fillRect/>
          </a:stretch>
        </p:blipFill>
        <p:spPr>
          <a:xfrm>
            <a:off x="1294538" y="304800"/>
            <a:ext cx="6554935" cy="2386901"/>
          </a:xfrm>
          <a:prstGeom prst="rect">
            <a:avLst/>
          </a:prstGeom>
          <a:noFill/>
          <a:ln>
            <a:noFill/>
          </a:ln>
        </p:spPr>
      </p:pic>
      <p:pic>
        <p:nvPicPr>
          <p:cNvPr id="288" name="Google Shape;288;p36"/>
          <p:cNvPicPr preferRelativeResize="0"/>
          <p:nvPr/>
        </p:nvPicPr>
        <p:blipFill>
          <a:blip r:embed="rId5">
            <a:alphaModFix/>
          </a:blip>
          <a:stretch>
            <a:fillRect/>
          </a:stretch>
        </p:blipFill>
        <p:spPr>
          <a:xfrm>
            <a:off x="1989325" y="2691700"/>
            <a:ext cx="2582675" cy="214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7"/>
          <p:cNvPicPr preferRelativeResize="0"/>
          <p:nvPr/>
        </p:nvPicPr>
        <p:blipFill>
          <a:blip r:embed="rId3">
            <a:alphaModFix/>
          </a:blip>
          <a:stretch>
            <a:fillRect/>
          </a:stretch>
        </p:blipFill>
        <p:spPr>
          <a:xfrm>
            <a:off x="4571996" y="2728950"/>
            <a:ext cx="2680078" cy="2109750"/>
          </a:xfrm>
          <a:prstGeom prst="rect">
            <a:avLst/>
          </a:prstGeom>
          <a:noFill/>
          <a:ln>
            <a:noFill/>
          </a:ln>
        </p:spPr>
      </p:pic>
      <p:pic>
        <p:nvPicPr>
          <p:cNvPr id="294" name="Google Shape;294;p37"/>
          <p:cNvPicPr preferRelativeResize="0"/>
          <p:nvPr/>
        </p:nvPicPr>
        <p:blipFill>
          <a:blip r:embed="rId4">
            <a:alphaModFix/>
          </a:blip>
          <a:stretch>
            <a:fillRect/>
          </a:stretch>
        </p:blipFill>
        <p:spPr>
          <a:xfrm>
            <a:off x="1763875" y="304800"/>
            <a:ext cx="5616257" cy="2424150"/>
          </a:xfrm>
          <a:prstGeom prst="rect">
            <a:avLst/>
          </a:prstGeom>
          <a:noFill/>
          <a:ln>
            <a:noFill/>
          </a:ln>
        </p:spPr>
      </p:pic>
      <p:pic>
        <p:nvPicPr>
          <p:cNvPr id="295" name="Google Shape;295;p37"/>
          <p:cNvPicPr preferRelativeResize="0"/>
          <p:nvPr/>
        </p:nvPicPr>
        <p:blipFill>
          <a:blip r:embed="rId5">
            <a:alphaModFix/>
          </a:blip>
          <a:stretch>
            <a:fillRect/>
          </a:stretch>
        </p:blipFill>
        <p:spPr>
          <a:xfrm>
            <a:off x="2034125" y="2728950"/>
            <a:ext cx="2537875" cy="210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8"/>
          <p:cNvPicPr preferRelativeResize="0"/>
          <p:nvPr/>
        </p:nvPicPr>
        <p:blipFill>
          <a:blip r:embed="rId3">
            <a:alphaModFix/>
          </a:blip>
          <a:stretch>
            <a:fillRect/>
          </a:stretch>
        </p:blipFill>
        <p:spPr>
          <a:xfrm>
            <a:off x="1144025" y="507850"/>
            <a:ext cx="7709174" cy="1927300"/>
          </a:xfrm>
          <a:prstGeom prst="rect">
            <a:avLst/>
          </a:prstGeom>
          <a:noFill/>
          <a:ln>
            <a:noFill/>
          </a:ln>
        </p:spPr>
      </p:pic>
      <p:pic>
        <p:nvPicPr>
          <p:cNvPr id="301" name="Google Shape;301;p38"/>
          <p:cNvPicPr preferRelativeResize="0"/>
          <p:nvPr/>
        </p:nvPicPr>
        <p:blipFill>
          <a:blip r:embed="rId4">
            <a:alphaModFix/>
          </a:blip>
          <a:stretch>
            <a:fillRect/>
          </a:stretch>
        </p:blipFill>
        <p:spPr>
          <a:xfrm>
            <a:off x="1645550" y="2435150"/>
            <a:ext cx="2926442" cy="2403549"/>
          </a:xfrm>
          <a:prstGeom prst="rect">
            <a:avLst/>
          </a:prstGeom>
          <a:noFill/>
          <a:ln>
            <a:noFill/>
          </a:ln>
        </p:spPr>
      </p:pic>
      <p:pic>
        <p:nvPicPr>
          <p:cNvPr id="302" name="Google Shape;302;p38"/>
          <p:cNvPicPr preferRelativeResize="0"/>
          <p:nvPr/>
        </p:nvPicPr>
        <p:blipFill>
          <a:blip r:embed="rId5">
            <a:alphaModFix/>
          </a:blip>
          <a:stretch>
            <a:fillRect/>
          </a:stretch>
        </p:blipFill>
        <p:spPr>
          <a:xfrm>
            <a:off x="4571992" y="2435150"/>
            <a:ext cx="3053301" cy="2403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9"/>
          <p:cNvPicPr preferRelativeResize="0"/>
          <p:nvPr/>
        </p:nvPicPr>
        <p:blipFill>
          <a:blip r:embed="rId3">
            <a:alphaModFix/>
          </a:blip>
          <a:stretch>
            <a:fillRect/>
          </a:stretch>
        </p:blipFill>
        <p:spPr>
          <a:xfrm>
            <a:off x="4571988" y="2571750"/>
            <a:ext cx="2879774" cy="2266950"/>
          </a:xfrm>
          <a:prstGeom prst="rect">
            <a:avLst/>
          </a:prstGeom>
          <a:noFill/>
          <a:ln>
            <a:noFill/>
          </a:ln>
        </p:spPr>
      </p:pic>
      <p:pic>
        <p:nvPicPr>
          <p:cNvPr id="308" name="Google Shape;308;p39"/>
          <p:cNvPicPr preferRelativeResize="0"/>
          <p:nvPr/>
        </p:nvPicPr>
        <p:blipFill>
          <a:blip r:embed="rId4">
            <a:alphaModFix/>
          </a:blip>
          <a:stretch>
            <a:fillRect/>
          </a:stretch>
        </p:blipFill>
        <p:spPr>
          <a:xfrm>
            <a:off x="2030975" y="304800"/>
            <a:ext cx="5082055" cy="2266950"/>
          </a:xfrm>
          <a:prstGeom prst="rect">
            <a:avLst/>
          </a:prstGeom>
          <a:noFill/>
          <a:ln>
            <a:noFill/>
          </a:ln>
        </p:spPr>
      </p:pic>
      <p:pic>
        <p:nvPicPr>
          <p:cNvPr id="309" name="Google Shape;309;p39"/>
          <p:cNvPicPr preferRelativeResize="0"/>
          <p:nvPr/>
        </p:nvPicPr>
        <p:blipFill>
          <a:blip r:embed="rId5">
            <a:alphaModFix/>
          </a:blip>
          <a:stretch>
            <a:fillRect/>
          </a:stretch>
        </p:blipFill>
        <p:spPr>
          <a:xfrm>
            <a:off x="1845025" y="2571750"/>
            <a:ext cx="2726971" cy="2266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Importancia de características</a:t>
            </a:r>
            <a:endParaRPr/>
          </a:p>
        </p:txBody>
      </p:sp>
      <p:pic>
        <p:nvPicPr>
          <p:cNvPr id="315" name="Google Shape;315;p40"/>
          <p:cNvPicPr preferRelativeResize="0"/>
          <p:nvPr/>
        </p:nvPicPr>
        <p:blipFill>
          <a:blip r:embed="rId3">
            <a:alphaModFix/>
          </a:blip>
          <a:stretch>
            <a:fillRect/>
          </a:stretch>
        </p:blipFill>
        <p:spPr>
          <a:xfrm>
            <a:off x="1702275" y="1114275"/>
            <a:ext cx="6229350" cy="3524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Visualización de un árbol de decisión</a:t>
            </a:r>
            <a:endParaRPr/>
          </a:p>
        </p:txBody>
      </p:sp>
      <p:pic>
        <p:nvPicPr>
          <p:cNvPr id="321" name="Google Shape;321;p41"/>
          <p:cNvPicPr preferRelativeResize="0"/>
          <p:nvPr/>
        </p:nvPicPr>
        <p:blipFill>
          <a:blip r:embed="rId3">
            <a:alphaModFix/>
          </a:blip>
          <a:stretch>
            <a:fillRect/>
          </a:stretch>
        </p:blipFill>
        <p:spPr>
          <a:xfrm>
            <a:off x="1297500" y="1137350"/>
            <a:ext cx="7587849" cy="353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Descripción del Dataset</a:t>
            </a:r>
            <a:endParaRPr/>
          </a:p>
        </p:txBody>
      </p:sp>
      <p:sp>
        <p:nvSpPr>
          <p:cNvPr id="147" name="Google Shape;147;p15"/>
          <p:cNvSpPr txBox="1"/>
          <p:nvPr>
            <p:ph idx="1" type="body"/>
          </p:nvPr>
        </p:nvSpPr>
        <p:spPr>
          <a:xfrm>
            <a:off x="1297500" y="1204000"/>
            <a:ext cx="7038900" cy="32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500"/>
              <a:t>El dataset utilizado en este trabajo es una fusión de 3 datasets procedentes de la </a:t>
            </a:r>
            <a:r>
              <a:rPr lang="ca" sz="1500"/>
              <a:t>página</a:t>
            </a:r>
            <a:r>
              <a:rPr lang="ca" sz="1500"/>
              <a:t> de estadística Europea https://ec.europa.eu/eurostat/web/main/home  y contiene información sobre diversas características socioeconómicas y demográficas. </a:t>
            </a:r>
            <a:endParaRPr sz="1500"/>
          </a:p>
          <a:p>
            <a:pPr indent="0" lvl="0" marL="0" rtl="0" algn="l">
              <a:spcBef>
                <a:spcPts val="1200"/>
              </a:spcBef>
              <a:spcAft>
                <a:spcPts val="0"/>
              </a:spcAft>
              <a:buNone/>
            </a:pPr>
            <a:r>
              <a:rPr lang="ca" sz="1500"/>
              <a:t>Los datasets originales constan de:</a:t>
            </a:r>
            <a:endParaRPr sz="1500"/>
          </a:p>
          <a:p>
            <a:pPr indent="0" lvl="0" marL="0" rtl="0" algn="l">
              <a:spcBef>
                <a:spcPts val="1200"/>
              </a:spcBef>
              <a:spcAft>
                <a:spcPts val="1200"/>
              </a:spcAft>
              <a:buNone/>
            </a:pPr>
            <a:r>
              <a:t/>
            </a:r>
            <a:endParaRPr/>
          </a:p>
        </p:txBody>
      </p:sp>
      <p:graphicFrame>
        <p:nvGraphicFramePr>
          <p:cNvPr id="148" name="Google Shape;148;p15"/>
          <p:cNvGraphicFramePr/>
          <p:nvPr/>
        </p:nvGraphicFramePr>
        <p:xfrm>
          <a:off x="1297500" y="2836300"/>
          <a:ext cx="3000000" cy="3000000"/>
        </p:xfrm>
        <a:graphic>
          <a:graphicData uri="http://schemas.openxmlformats.org/drawingml/2006/table">
            <a:tbl>
              <a:tblPr>
                <a:noFill/>
                <a:tableStyleId>{2DE90F15-0CBD-4E69-8656-B6106409D912}</a:tableStyleId>
              </a:tblPr>
              <a:tblGrid>
                <a:gridCol w="2413000"/>
                <a:gridCol w="2413000"/>
                <a:gridCol w="2413000"/>
              </a:tblGrid>
              <a:tr h="381000">
                <a:tc>
                  <a:txBody>
                    <a:bodyPr/>
                    <a:lstStyle/>
                    <a:p>
                      <a:pPr indent="0" lvl="0" marL="0" rtl="0" algn="l">
                        <a:spcBef>
                          <a:spcPts val="0"/>
                        </a:spcBef>
                        <a:spcAft>
                          <a:spcPts val="0"/>
                        </a:spcAft>
                        <a:buNone/>
                      </a:pPr>
                      <a:r>
                        <a:rPr lang="ca">
                          <a:solidFill>
                            <a:schemeClr val="lt1"/>
                          </a:solidFill>
                        </a:rPr>
                        <a:t>Data set original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Filas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Columnas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ca">
                          <a:solidFill>
                            <a:schemeClr val="lt1"/>
                          </a:solidFill>
                        </a:rPr>
                        <a:t>estat_edat_lfse_03_en.csv</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131064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23</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ca">
                          <a:solidFill>
                            <a:schemeClr val="lt1"/>
                          </a:solidFill>
                        </a:rPr>
                        <a:t>estat_edat_lfs_9912_encsv</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894200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25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ca">
                          <a:solidFill>
                            <a:schemeClr val="lt1"/>
                          </a:solidFill>
                        </a:rPr>
                        <a:t>estat_edat_lfs_9904_en.csv</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1144732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ca">
                          <a:solidFill>
                            <a:schemeClr val="lt1"/>
                          </a:solidFill>
                        </a:rPr>
                        <a:t>25</a:t>
                      </a:r>
                      <a:endParaRPr>
                        <a:solidFill>
                          <a:schemeClr val="lt1"/>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Análisis de la Distribución del Nivel de Éxito por Variables Categóricas Clave</a:t>
            </a:r>
            <a:endParaRPr/>
          </a:p>
        </p:txBody>
      </p:sp>
      <p:pic>
        <p:nvPicPr>
          <p:cNvPr id="327" name="Google Shape;327;p42"/>
          <p:cNvPicPr preferRelativeResize="0"/>
          <p:nvPr/>
        </p:nvPicPr>
        <p:blipFill>
          <a:blip r:embed="rId3">
            <a:alphaModFix/>
          </a:blip>
          <a:stretch>
            <a:fillRect/>
          </a:stretch>
        </p:blipFill>
        <p:spPr>
          <a:xfrm>
            <a:off x="2553976" y="1215600"/>
            <a:ext cx="4036050" cy="38356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Entrenamiento y Evaluación de Modelos de Clasificación. Conclusiones.</a:t>
            </a:r>
            <a:endParaRPr/>
          </a:p>
        </p:txBody>
      </p:sp>
      <p:sp>
        <p:nvSpPr>
          <p:cNvPr id="333" name="Google Shape;333;p43"/>
          <p:cNvSpPr txBox="1"/>
          <p:nvPr>
            <p:ph idx="1" type="body"/>
          </p:nvPr>
        </p:nvSpPr>
        <p:spPr>
          <a:xfrm>
            <a:off x="1297500" y="1307850"/>
            <a:ext cx="7038900" cy="34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ca">
                <a:latin typeface="Arial"/>
                <a:ea typeface="Arial"/>
                <a:cs typeface="Arial"/>
                <a:sym typeface="Arial"/>
              </a:rPr>
              <a:t>El Random Forest sin PCA es el modelo más efectivo para clasificar el nivel de éxito.</a:t>
            </a:r>
            <a:r>
              <a:rPr lang="ca">
                <a:latin typeface="Arial"/>
                <a:ea typeface="Arial"/>
                <a:cs typeface="Arial"/>
                <a:sym typeface="Arial"/>
              </a:rPr>
              <a:t> Su alta accuracy tanto en la validación como en el conjunto de prueba lo convierte en la mejor opción.</a:t>
            </a:r>
            <a:endParaRPr>
              <a:latin typeface="Arial"/>
              <a:ea typeface="Arial"/>
              <a:cs typeface="Arial"/>
              <a:sym typeface="Arial"/>
            </a:endParaRPr>
          </a:p>
          <a:p>
            <a:pPr indent="0" lvl="0" marL="0" rtl="0" algn="just">
              <a:spcBef>
                <a:spcPts val="1200"/>
              </a:spcBef>
              <a:spcAft>
                <a:spcPts val="0"/>
              </a:spcAft>
              <a:buNone/>
            </a:pPr>
            <a:r>
              <a:rPr b="1" lang="ca">
                <a:latin typeface="Arial"/>
                <a:ea typeface="Arial"/>
                <a:cs typeface="Arial"/>
                <a:sym typeface="Arial"/>
              </a:rPr>
              <a:t>La reducción de dimensionalidad mediante PCA no mejoró el rendimiento y, de hecho, pareció perjudicar ligeramente a ambos modelos.</a:t>
            </a:r>
            <a:r>
              <a:rPr lang="ca">
                <a:latin typeface="Arial"/>
                <a:ea typeface="Arial"/>
                <a:cs typeface="Arial"/>
                <a:sym typeface="Arial"/>
              </a:rPr>
              <a:t> Esto podría indicar que las características originales, en su totalidad, contienen información importante para la clasificación.</a:t>
            </a:r>
            <a:endParaRPr>
              <a:latin typeface="Arial"/>
              <a:ea typeface="Arial"/>
              <a:cs typeface="Arial"/>
              <a:sym typeface="Arial"/>
            </a:endParaRPr>
          </a:p>
          <a:p>
            <a:pPr indent="0" lvl="0" marL="0" rtl="0" algn="just">
              <a:spcBef>
                <a:spcPts val="1200"/>
              </a:spcBef>
              <a:spcAft>
                <a:spcPts val="0"/>
              </a:spcAft>
              <a:buNone/>
            </a:pPr>
            <a:r>
              <a:rPr b="1" lang="ca">
                <a:latin typeface="Arial"/>
                <a:ea typeface="Arial"/>
                <a:cs typeface="Arial"/>
                <a:sym typeface="Arial"/>
              </a:rPr>
              <a:t>Los niveles educativos y el grupo de edad son predictores importantes del nivel de éxito</a:t>
            </a:r>
            <a:r>
              <a:rPr lang="ca">
                <a:latin typeface="Arial"/>
                <a:ea typeface="Arial"/>
                <a:cs typeface="Arial"/>
                <a:sym typeface="Arial"/>
              </a:rPr>
              <a:t>, según lo identificado por el Random Forest sin PCA.</a:t>
            </a:r>
            <a:endParaRPr>
              <a:latin typeface="Arial"/>
              <a:ea typeface="Arial"/>
              <a:cs typeface="Arial"/>
              <a:sym typeface="Arial"/>
            </a:endParaRPr>
          </a:p>
          <a:p>
            <a:pPr indent="0" lvl="0" marL="0" rtl="0" algn="just">
              <a:spcBef>
                <a:spcPts val="1200"/>
              </a:spcBef>
              <a:spcAft>
                <a:spcPts val="1200"/>
              </a:spcAft>
              <a:buNone/>
            </a:pPr>
            <a:r>
              <a:rPr b="1" lang="ca">
                <a:latin typeface="Arial"/>
                <a:ea typeface="Arial"/>
                <a:cs typeface="Arial"/>
                <a:sym typeface="Arial"/>
              </a:rPr>
              <a:t>El sexo parece ser una variable con alta varianza en la primera componente principal cuando se aplica PCA</a:t>
            </a:r>
            <a:r>
              <a:rPr lang="ca">
                <a:latin typeface="Arial"/>
                <a:ea typeface="Arial"/>
                <a:cs typeface="Arial"/>
                <a:sym typeface="Arial"/>
              </a:rPr>
              <a:t>, aunque su relación directa con la predicción del nivel de éxito es menos clara en los modelos sin PCA.</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Entrenamiento y Evaluación de Modelos de Regresión</a:t>
            </a:r>
            <a:endParaRPr/>
          </a:p>
        </p:txBody>
      </p:sp>
      <p:sp>
        <p:nvSpPr>
          <p:cNvPr id="339" name="Google Shape;339;p44"/>
          <p:cNvSpPr txBox="1"/>
          <p:nvPr>
            <p:ph idx="1" type="body"/>
          </p:nvPr>
        </p:nvSpPr>
        <p:spPr>
          <a:xfrm>
            <a:off x="2620175" y="1953600"/>
            <a:ext cx="5716200" cy="25251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Arial"/>
              <a:buChar char="●"/>
            </a:pPr>
            <a:r>
              <a:rPr b="1" lang="ca" sz="2000">
                <a:latin typeface="Arial"/>
                <a:ea typeface="Arial"/>
                <a:cs typeface="Arial"/>
                <a:sym typeface="Arial"/>
              </a:rPr>
              <a:t>Regresion lineal</a:t>
            </a:r>
            <a:endParaRPr b="1" sz="2000">
              <a:latin typeface="Arial"/>
              <a:ea typeface="Arial"/>
              <a:cs typeface="Arial"/>
              <a:sym typeface="Arial"/>
            </a:endParaRPr>
          </a:p>
          <a:p>
            <a:pPr indent="0" lvl="0" marL="457200" rtl="0" algn="just">
              <a:spcBef>
                <a:spcPts val="1200"/>
              </a:spcBef>
              <a:spcAft>
                <a:spcPts val="0"/>
              </a:spcAft>
              <a:buNone/>
            </a:pPr>
            <a:r>
              <a:t/>
            </a:r>
            <a:endParaRPr b="1" sz="2000">
              <a:latin typeface="Arial"/>
              <a:ea typeface="Arial"/>
              <a:cs typeface="Arial"/>
              <a:sym typeface="Arial"/>
            </a:endParaRPr>
          </a:p>
          <a:p>
            <a:pPr indent="-355600" lvl="0" marL="457200" rtl="0" algn="just">
              <a:spcBef>
                <a:spcPts val="1200"/>
              </a:spcBef>
              <a:spcAft>
                <a:spcPts val="0"/>
              </a:spcAft>
              <a:buSzPts val="2000"/>
              <a:buFont typeface="Arial"/>
              <a:buChar char="●"/>
            </a:pPr>
            <a:r>
              <a:rPr b="1" lang="ca" sz="2000">
                <a:latin typeface="Arial"/>
                <a:ea typeface="Arial"/>
                <a:cs typeface="Arial"/>
                <a:sym typeface="Arial"/>
              </a:rPr>
              <a:t>Random Forest Regressor</a:t>
            </a:r>
            <a:endParaRPr b="1" sz="20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5"/>
          <p:cNvPicPr preferRelativeResize="0"/>
          <p:nvPr/>
        </p:nvPicPr>
        <p:blipFill>
          <a:blip r:embed="rId3">
            <a:alphaModFix/>
          </a:blip>
          <a:stretch>
            <a:fillRect/>
          </a:stretch>
        </p:blipFill>
        <p:spPr>
          <a:xfrm>
            <a:off x="1319650" y="152400"/>
            <a:ext cx="7568223"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6"/>
          <p:cNvPicPr preferRelativeResize="0"/>
          <p:nvPr/>
        </p:nvPicPr>
        <p:blipFill>
          <a:blip r:embed="rId3">
            <a:alphaModFix/>
          </a:blip>
          <a:stretch>
            <a:fillRect/>
          </a:stretch>
        </p:blipFill>
        <p:spPr>
          <a:xfrm>
            <a:off x="1251550" y="564025"/>
            <a:ext cx="7329876" cy="401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7"/>
          <p:cNvPicPr preferRelativeResize="0"/>
          <p:nvPr/>
        </p:nvPicPr>
        <p:blipFill>
          <a:blip r:embed="rId3">
            <a:alphaModFix/>
          </a:blip>
          <a:stretch>
            <a:fillRect/>
          </a:stretch>
        </p:blipFill>
        <p:spPr>
          <a:xfrm>
            <a:off x="1905325" y="152400"/>
            <a:ext cx="6478938" cy="483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8"/>
          <p:cNvPicPr preferRelativeResize="0"/>
          <p:nvPr/>
        </p:nvPicPr>
        <p:blipFill>
          <a:blip r:embed="rId3">
            <a:alphaModFix/>
          </a:blip>
          <a:stretch>
            <a:fillRect/>
          </a:stretch>
        </p:blipFill>
        <p:spPr>
          <a:xfrm>
            <a:off x="1340738" y="152400"/>
            <a:ext cx="6462536" cy="48387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9"/>
          <p:cNvPicPr preferRelativeResize="0"/>
          <p:nvPr/>
        </p:nvPicPr>
        <p:blipFill>
          <a:blip r:embed="rId3">
            <a:alphaModFix/>
          </a:blip>
          <a:stretch>
            <a:fillRect/>
          </a:stretch>
        </p:blipFill>
        <p:spPr>
          <a:xfrm>
            <a:off x="1184900" y="564025"/>
            <a:ext cx="7506850" cy="4015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0"/>
          <p:cNvPicPr preferRelativeResize="0"/>
          <p:nvPr/>
        </p:nvPicPr>
        <p:blipFill>
          <a:blip r:embed="rId3">
            <a:alphaModFix/>
          </a:blip>
          <a:stretch>
            <a:fillRect/>
          </a:stretch>
        </p:blipFill>
        <p:spPr>
          <a:xfrm>
            <a:off x="1332525" y="152400"/>
            <a:ext cx="6478938" cy="4838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51"/>
          <p:cNvPicPr preferRelativeResize="0"/>
          <p:nvPr/>
        </p:nvPicPr>
        <p:blipFill>
          <a:blip r:embed="rId3">
            <a:alphaModFix/>
          </a:blip>
          <a:stretch>
            <a:fillRect/>
          </a:stretch>
        </p:blipFill>
        <p:spPr>
          <a:xfrm>
            <a:off x="1340725" y="152400"/>
            <a:ext cx="6462536"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85975" y="460425"/>
            <a:ext cx="7038900" cy="424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ca"/>
              <a:t>Aunque los datos parecen abrumadores hay que tener en cuenta que muchas de las columnas eran redundantes, empiezan en el 1983 en algunos casos y que consta la </a:t>
            </a:r>
            <a:r>
              <a:rPr lang="ca"/>
              <a:t>información</a:t>
            </a:r>
            <a:r>
              <a:rPr lang="ca"/>
              <a:t> de todos los países europeos. Tras una primera limpieza (y renombramiento de columnas) nos encontramos:</a:t>
            </a:r>
            <a:endParaRPr/>
          </a:p>
          <a:p>
            <a:pPr indent="0" lvl="0" marL="0" rtl="0" algn="just">
              <a:spcBef>
                <a:spcPts val="1200"/>
              </a:spcBef>
              <a:spcAft>
                <a:spcPts val="0"/>
              </a:spcAft>
              <a:buNone/>
            </a:pPr>
            <a:r>
              <a:rPr b="1" i="1" lang="ca"/>
              <a:t>Variables Numéricas</a:t>
            </a:r>
            <a:r>
              <a:rPr lang="ca"/>
              <a:t>: 'percentage_education_general' (porcentaje de población con educación general), 'percentage_by_employment_status' (porcentaje de población por estado de empleo), 'percentage_education_by_birth' (porcentaje de población con educación por lugar de nacimiento); estas tres corresponden al dato distintivo de cada dataset.</a:t>
            </a:r>
            <a:endParaRPr/>
          </a:p>
          <a:p>
            <a:pPr indent="0" lvl="0" marL="0" rtl="0" algn="just">
              <a:spcBef>
                <a:spcPts val="1200"/>
              </a:spcBef>
              <a:spcAft>
                <a:spcPts val="0"/>
              </a:spcAft>
              <a:buNone/>
            </a:pPr>
            <a:r>
              <a:rPr b="1" i="1" lang="ca"/>
              <a:t>Variables Categóricas:</a:t>
            </a:r>
            <a:r>
              <a:rPr lang="ca"/>
              <a:t> 'country' (país de origen), 'sex' (sexo), 'age_group' (grupo de edad), 'education_level' (nivel educativo alcanzado), 'year' (año de la encuesta o dato).</a:t>
            </a:r>
            <a:endParaRPr/>
          </a:p>
          <a:p>
            <a:pPr indent="0" lvl="0" marL="0" rtl="0" algn="just">
              <a:spcBef>
                <a:spcPts val="1200"/>
              </a:spcBef>
              <a:spcAft>
                <a:spcPts val="1200"/>
              </a:spcAft>
              <a:buNone/>
            </a:pPr>
            <a:r>
              <a:rPr lang="ca"/>
              <a:t>Durante la exploración inicial, se identificaron valores faltantes en algunas columnas, alta correlación entre 'percentage_education_general' y 'percentage_by_employment_status', variedad de categorías en 'education_level' que requirieron limpieza y posible agrupación. Se tomaron decisiones de limpieza como la eliminación de filas con valores faltantes en la variable objetivo de regresión ('percentage_education_general'), la agrupación de ciertos niveles educativos en la columna 'education_level' para preparar el dataset para el análisis de Machine Learning.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Entrenamiento y Evaluación de Modelos de Regresión</a:t>
            </a:r>
            <a:endParaRPr/>
          </a:p>
        </p:txBody>
      </p:sp>
      <p:sp>
        <p:nvSpPr>
          <p:cNvPr id="380" name="Google Shape;380;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1400">
                <a:latin typeface="Arial"/>
                <a:ea typeface="Arial"/>
                <a:cs typeface="Arial"/>
                <a:sym typeface="Arial"/>
              </a:rPr>
              <a:t>El </a:t>
            </a:r>
            <a:r>
              <a:rPr b="1" lang="ca" sz="1400">
                <a:latin typeface="Arial"/>
                <a:ea typeface="Arial"/>
                <a:cs typeface="Arial"/>
                <a:sym typeface="Arial"/>
              </a:rPr>
              <a:t>Random Forest Regressor</a:t>
            </a:r>
            <a:r>
              <a:rPr lang="ca" sz="1400">
                <a:latin typeface="Arial"/>
                <a:ea typeface="Arial"/>
                <a:cs typeface="Arial"/>
                <a:sym typeface="Arial"/>
              </a:rPr>
              <a:t> demostró ser significativamente mejor que la Regresión Lineal para predecir el porcentaje de educación general (R2 de 0.97 vs. 0.86).</a:t>
            </a:r>
            <a:endParaRPr sz="1400">
              <a:latin typeface="Arial"/>
              <a:ea typeface="Arial"/>
              <a:cs typeface="Arial"/>
              <a:sym typeface="Arial"/>
            </a:endParaRPr>
          </a:p>
          <a:p>
            <a:pPr indent="0" lvl="0" marL="0" rtl="0" algn="just">
              <a:spcBef>
                <a:spcPts val="1200"/>
              </a:spcBef>
              <a:spcAft>
                <a:spcPts val="0"/>
              </a:spcAft>
              <a:buNone/>
            </a:pPr>
            <a:r>
              <a:rPr lang="ca" sz="1400">
                <a:latin typeface="Arial"/>
                <a:ea typeface="Arial"/>
                <a:cs typeface="Arial"/>
                <a:sym typeface="Arial"/>
              </a:rPr>
              <a:t>La variable </a:t>
            </a:r>
            <a:r>
              <a:rPr b="1" lang="ca" sz="1400">
                <a:latin typeface="Arial"/>
                <a:ea typeface="Arial"/>
                <a:cs typeface="Arial"/>
                <a:sym typeface="Arial"/>
              </a:rPr>
              <a:t>'percentage_by_employment_status'</a:t>
            </a:r>
            <a:r>
              <a:rPr lang="ca" sz="1400">
                <a:latin typeface="Arial"/>
                <a:ea typeface="Arial"/>
                <a:cs typeface="Arial"/>
                <a:sym typeface="Arial"/>
              </a:rPr>
              <a:t> fue el predictor más importante para ambos modelos, sugiriendo una fuerte conexión entre el empleo y el nivel educativo de una población.</a:t>
            </a:r>
            <a:endParaRPr sz="1400">
              <a:latin typeface="Arial"/>
              <a:ea typeface="Arial"/>
              <a:cs typeface="Arial"/>
              <a:sym typeface="Arial"/>
            </a:endParaRPr>
          </a:p>
          <a:p>
            <a:pPr indent="0" lvl="0" marL="0" rtl="0" algn="just">
              <a:spcBef>
                <a:spcPts val="1200"/>
              </a:spcBef>
              <a:spcAft>
                <a:spcPts val="0"/>
              </a:spcAft>
              <a:buNone/>
            </a:pPr>
            <a:r>
              <a:rPr lang="ca" sz="1400">
                <a:latin typeface="Arial"/>
                <a:ea typeface="Arial"/>
                <a:cs typeface="Arial"/>
                <a:sym typeface="Arial"/>
              </a:rPr>
              <a:t>Los </a:t>
            </a:r>
            <a:r>
              <a:rPr b="1" lang="ca" sz="1400">
                <a:latin typeface="Arial"/>
                <a:ea typeface="Arial"/>
                <a:cs typeface="Arial"/>
                <a:sym typeface="Arial"/>
              </a:rPr>
              <a:t>niveles educativos</a:t>
            </a:r>
            <a:r>
              <a:rPr lang="ca" sz="1400">
                <a:latin typeface="Arial"/>
                <a:ea typeface="Arial"/>
                <a:cs typeface="Arial"/>
                <a:sym typeface="Arial"/>
              </a:rPr>
              <a:t> también fueron consistentemente identificados como características importantes.</a:t>
            </a:r>
            <a:endParaRPr sz="1400">
              <a:latin typeface="Arial"/>
              <a:ea typeface="Arial"/>
              <a:cs typeface="Arial"/>
              <a:sym typeface="Arial"/>
            </a:endParaRPr>
          </a:p>
          <a:p>
            <a:pPr indent="0" lvl="0" marL="0" rtl="0" algn="just">
              <a:spcBef>
                <a:spcPts val="1200"/>
              </a:spcBef>
              <a:spcAft>
                <a:spcPts val="1200"/>
              </a:spcAft>
              <a:buNone/>
            </a:pPr>
            <a:r>
              <a:rPr lang="ca" sz="1400">
                <a:latin typeface="Arial"/>
                <a:ea typeface="Arial"/>
                <a:cs typeface="Arial"/>
                <a:sym typeface="Arial"/>
              </a:rPr>
              <a:t>La capacidad del Random Forest para modelar relaciones no lineales probablemente contribuyó a su mejor rendimiento.</a:t>
            </a:r>
            <a:endParaRPr sz="18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Resumen, Conclusión y Trabajo Futuro</a:t>
            </a:r>
            <a:endParaRPr/>
          </a:p>
        </p:txBody>
      </p:sp>
      <p:sp>
        <p:nvSpPr>
          <p:cNvPr id="386" name="Google Shape;386;p53"/>
          <p:cNvSpPr txBox="1"/>
          <p:nvPr>
            <p:ph idx="1" type="body"/>
          </p:nvPr>
        </p:nvSpPr>
        <p:spPr>
          <a:xfrm>
            <a:off x="1297500" y="1307850"/>
            <a:ext cx="7038900" cy="3367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ca">
                <a:latin typeface="Arial"/>
                <a:ea typeface="Arial"/>
                <a:cs typeface="Arial"/>
                <a:sym typeface="Arial"/>
              </a:rPr>
              <a:t>Sección: Resumen de los Modelos</a:t>
            </a:r>
            <a:endParaRPr b="1">
              <a:latin typeface="Arial"/>
              <a:ea typeface="Arial"/>
              <a:cs typeface="Arial"/>
              <a:sym typeface="Arial"/>
            </a:endParaRPr>
          </a:p>
          <a:p>
            <a:pPr indent="-311150" lvl="0" marL="457200" rtl="0" algn="l">
              <a:lnSpc>
                <a:spcPct val="95000"/>
              </a:lnSpc>
              <a:spcBef>
                <a:spcPts val="1200"/>
              </a:spcBef>
              <a:spcAft>
                <a:spcPts val="0"/>
              </a:spcAft>
              <a:buClr>
                <a:schemeClr val="lt1"/>
              </a:buClr>
              <a:buSzPts val="1300"/>
              <a:buFont typeface="Arial"/>
              <a:buChar char="●"/>
            </a:pPr>
            <a:r>
              <a:rPr b="1" lang="ca">
                <a:latin typeface="Arial"/>
                <a:ea typeface="Arial"/>
                <a:cs typeface="Arial"/>
                <a:sym typeface="Arial"/>
              </a:rPr>
              <a:t>Clasificación (Predicción del Nivel de Éxito):</a:t>
            </a:r>
            <a:br>
              <a:rPr b="1" lang="ca">
                <a:latin typeface="Arial"/>
                <a:ea typeface="Arial"/>
                <a:cs typeface="Arial"/>
                <a:sym typeface="Arial"/>
              </a:rPr>
            </a:br>
            <a:endParaRPr b="1">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El </a:t>
            </a:r>
            <a:r>
              <a:rPr b="1" lang="ca" sz="1300">
                <a:latin typeface="Arial"/>
                <a:ea typeface="Arial"/>
                <a:cs typeface="Arial"/>
                <a:sym typeface="Arial"/>
              </a:rPr>
              <a:t>Random Forest sin PCA</a:t>
            </a:r>
            <a:r>
              <a:rPr lang="ca" sz="1300">
                <a:latin typeface="Arial"/>
                <a:ea typeface="Arial"/>
                <a:cs typeface="Arial"/>
                <a:sym typeface="Arial"/>
              </a:rPr>
              <a:t> fue el modelo con mejor rendimiento (Accuracy del 89% en el test set).</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La reducción de dimensionalidad con PCA no mejoró los resultados para los modelos de clasificación.</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Los niveles educativos y el grupo de edad fueron características importantes para predecir el nivel de éxito.</a:t>
            </a:r>
            <a:endParaRPr sz="1300">
              <a:latin typeface="Arial"/>
              <a:ea typeface="Arial"/>
              <a:cs typeface="Arial"/>
              <a:sym typeface="Arial"/>
            </a:endParaRPr>
          </a:p>
          <a:p>
            <a:pPr indent="-311150" lvl="0" marL="457200" rtl="0" algn="l">
              <a:lnSpc>
                <a:spcPct val="95000"/>
              </a:lnSpc>
              <a:spcBef>
                <a:spcPts val="0"/>
              </a:spcBef>
              <a:spcAft>
                <a:spcPts val="0"/>
              </a:spcAft>
              <a:buClr>
                <a:schemeClr val="lt1"/>
              </a:buClr>
              <a:buSzPts val="1300"/>
              <a:buFont typeface="Arial"/>
              <a:buChar char="●"/>
            </a:pPr>
            <a:r>
              <a:rPr b="1" lang="ca">
                <a:latin typeface="Arial"/>
                <a:ea typeface="Arial"/>
                <a:cs typeface="Arial"/>
                <a:sym typeface="Arial"/>
              </a:rPr>
              <a:t>Regresión (Predicción del Porcentaje de Educación General):</a:t>
            </a:r>
            <a:br>
              <a:rPr b="1" lang="ca">
                <a:latin typeface="Arial"/>
                <a:ea typeface="Arial"/>
                <a:cs typeface="Arial"/>
                <a:sym typeface="Arial"/>
              </a:rPr>
            </a:br>
            <a:endParaRPr b="1">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El </a:t>
            </a:r>
            <a:r>
              <a:rPr b="1" lang="ca" sz="1300">
                <a:latin typeface="Arial"/>
                <a:ea typeface="Arial"/>
                <a:cs typeface="Arial"/>
                <a:sym typeface="Arial"/>
              </a:rPr>
              <a:t>Random Forest Regressor</a:t>
            </a:r>
            <a:r>
              <a:rPr lang="ca" sz="1300">
                <a:latin typeface="Arial"/>
                <a:ea typeface="Arial"/>
                <a:cs typeface="Arial"/>
                <a:sym typeface="Arial"/>
              </a:rPr>
              <a:t> superó a la Regresión Lineal (R2 de 0.97 vs. 0.86 en el test set).</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El porcentaje de empleo fue el predictor más importante en ambos modelos.</a:t>
            </a:r>
            <a:endParaRPr sz="1300">
              <a:latin typeface="Arial"/>
              <a:ea typeface="Arial"/>
              <a:cs typeface="Arial"/>
              <a:sym typeface="Arial"/>
            </a:endParaRPr>
          </a:p>
          <a:p>
            <a:pPr indent="-311150" lvl="1" marL="914400" rtl="0" algn="l">
              <a:lnSpc>
                <a:spcPct val="95000"/>
              </a:lnSpc>
              <a:spcBef>
                <a:spcPts val="0"/>
              </a:spcBef>
              <a:spcAft>
                <a:spcPts val="0"/>
              </a:spcAft>
              <a:buClr>
                <a:schemeClr val="lt1"/>
              </a:buClr>
              <a:buSzPts val="1300"/>
              <a:buFont typeface="Arial"/>
              <a:buChar char="○"/>
            </a:pPr>
            <a:r>
              <a:rPr lang="ca" sz="1300">
                <a:latin typeface="Arial"/>
                <a:ea typeface="Arial"/>
                <a:cs typeface="Arial"/>
                <a:sym typeface="Arial"/>
              </a:rPr>
              <a:t>Los niveles educativos también fueron predictores relevantes.</a:t>
            </a:r>
            <a:endParaRPr sz="1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Resumen, Conclusión y Trabajo Futuro</a:t>
            </a:r>
            <a:endParaRPr/>
          </a:p>
          <a:p>
            <a:pPr indent="0" lvl="0" marL="0" rtl="0" algn="l">
              <a:spcBef>
                <a:spcPts val="0"/>
              </a:spcBef>
              <a:spcAft>
                <a:spcPts val="0"/>
              </a:spcAft>
              <a:buNone/>
            </a:pPr>
            <a:r>
              <a:t/>
            </a:r>
            <a:endParaRPr/>
          </a:p>
        </p:txBody>
      </p:sp>
      <p:sp>
        <p:nvSpPr>
          <p:cNvPr id="392" name="Google Shape;392;p5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ca" sz="1500">
                <a:latin typeface="Arial"/>
                <a:ea typeface="Arial"/>
                <a:cs typeface="Arial"/>
                <a:sym typeface="Arial"/>
              </a:rPr>
              <a:t>Sección: Conclusiones Generales</a:t>
            </a:r>
            <a:endParaRPr b="1" sz="1500">
              <a:latin typeface="Arial"/>
              <a:ea typeface="Arial"/>
              <a:cs typeface="Arial"/>
              <a:sym typeface="Arial"/>
            </a:endParaRPr>
          </a:p>
          <a:p>
            <a:pPr indent="-323850" lvl="0" marL="457200" rtl="0" algn="l">
              <a:spcBef>
                <a:spcPts val="1200"/>
              </a:spcBef>
              <a:spcAft>
                <a:spcPts val="0"/>
              </a:spcAft>
              <a:buClr>
                <a:schemeClr val="lt1"/>
              </a:buClr>
              <a:buSzPts val="1500"/>
              <a:buFont typeface="Arial"/>
              <a:buChar char="●"/>
            </a:pPr>
            <a:r>
              <a:rPr lang="ca" sz="1500">
                <a:latin typeface="Arial"/>
                <a:ea typeface="Arial"/>
                <a:cs typeface="Arial"/>
                <a:sym typeface="Arial"/>
              </a:rPr>
              <a:t>Los modelos de </a:t>
            </a:r>
            <a:r>
              <a:rPr b="1" lang="ca" sz="1500">
                <a:latin typeface="Arial"/>
                <a:ea typeface="Arial"/>
                <a:cs typeface="Arial"/>
                <a:sym typeface="Arial"/>
              </a:rPr>
              <a:t>Random Forest</a:t>
            </a:r>
            <a:r>
              <a:rPr lang="ca" sz="1500">
                <a:latin typeface="Arial"/>
                <a:ea typeface="Arial"/>
                <a:cs typeface="Arial"/>
                <a:sym typeface="Arial"/>
              </a:rPr>
              <a:t> (tanto para clasificación como para regresión) demostraron ser más efectivos para capturar las relaciones en los datos, probablemente debido a su capacidad para modelar no linealidades.</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ca" sz="1500">
                <a:latin typeface="Arial"/>
                <a:ea typeface="Arial"/>
                <a:cs typeface="Arial"/>
                <a:sym typeface="Arial"/>
              </a:rPr>
              <a:t>Las </a:t>
            </a:r>
            <a:r>
              <a:rPr b="1" lang="ca" sz="1500">
                <a:latin typeface="Arial"/>
                <a:ea typeface="Arial"/>
                <a:cs typeface="Arial"/>
                <a:sym typeface="Arial"/>
              </a:rPr>
              <a:t>características socioeconómicas y demográficas</a:t>
            </a:r>
            <a:r>
              <a:rPr lang="ca" sz="1500">
                <a:latin typeface="Arial"/>
                <a:ea typeface="Arial"/>
                <a:cs typeface="Arial"/>
                <a:sym typeface="Arial"/>
              </a:rPr>
              <a:t>, como el nivel educativo y el empleo, juegan un papel crucial en la predicción tanto del nivel de éxito como del porcentaje de educación general.</a:t>
            </a:r>
            <a:endParaRPr sz="1500">
              <a:latin typeface="Arial"/>
              <a:ea typeface="Arial"/>
              <a:cs typeface="Arial"/>
              <a:sym typeface="Arial"/>
            </a:endParaRPr>
          </a:p>
          <a:p>
            <a:pPr indent="-323850" lvl="0" marL="457200" rtl="0" algn="l">
              <a:spcBef>
                <a:spcPts val="0"/>
              </a:spcBef>
              <a:spcAft>
                <a:spcPts val="0"/>
              </a:spcAft>
              <a:buClr>
                <a:schemeClr val="lt1"/>
              </a:buClr>
              <a:buSzPts val="1500"/>
              <a:buFont typeface="Arial"/>
              <a:buChar char="●"/>
            </a:pPr>
            <a:r>
              <a:rPr lang="ca" sz="1500">
                <a:latin typeface="Arial"/>
                <a:ea typeface="Arial"/>
                <a:cs typeface="Arial"/>
                <a:sym typeface="Arial"/>
              </a:rPr>
              <a:t>La </a:t>
            </a:r>
            <a:r>
              <a:rPr b="1" lang="ca" sz="1500">
                <a:latin typeface="Arial"/>
                <a:ea typeface="Arial"/>
                <a:cs typeface="Arial"/>
                <a:sym typeface="Arial"/>
              </a:rPr>
              <a:t>reducción de dimensionalidad</a:t>
            </a:r>
            <a:r>
              <a:rPr lang="ca" sz="1500">
                <a:latin typeface="Arial"/>
                <a:ea typeface="Arial"/>
                <a:cs typeface="Arial"/>
                <a:sym typeface="Arial"/>
              </a:rPr>
              <a:t> (PCA) no siempre conduce a mejoras en el rendimiento y puede resultar en pérdida de información importante en ciertos casos (como en la clasificación).</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Resumen, Conclusión y Trabajo Futuro</a:t>
            </a:r>
            <a:endParaRPr/>
          </a:p>
          <a:p>
            <a:pPr indent="0" lvl="0" marL="0" rtl="0" algn="l">
              <a:spcBef>
                <a:spcPts val="0"/>
              </a:spcBef>
              <a:spcAft>
                <a:spcPts val="0"/>
              </a:spcAft>
              <a:buNone/>
            </a:pPr>
            <a:r>
              <a:t/>
            </a:r>
            <a:endParaRPr/>
          </a:p>
        </p:txBody>
      </p:sp>
      <p:sp>
        <p:nvSpPr>
          <p:cNvPr id="398" name="Google Shape;398;p55"/>
          <p:cNvSpPr txBox="1"/>
          <p:nvPr>
            <p:ph idx="1" type="body"/>
          </p:nvPr>
        </p:nvSpPr>
        <p:spPr>
          <a:xfrm>
            <a:off x="1297500" y="1065600"/>
            <a:ext cx="7038900" cy="3413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ca" sz="1100">
                <a:latin typeface="Arial"/>
                <a:ea typeface="Arial"/>
                <a:cs typeface="Arial"/>
                <a:sym typeface="Arial"/>
              </a:rPr>
              <a:t>Sección: Trabajo Futuro</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b="1" lang="ca" sz="1100">
                <a:latin typeface="Arial"/>
                <a:ea typeface="Arial"/>
                <a:cs typeface="Arial"/>
                <a:sym typeface="Arial"/>
              </a:rPr>
              <a:t>Explorar modelos más avanzados:</a:t>
            </a:r>
            <a:r>
              <a:rPr lang="ca" sz="1100">
                <a:latin typeface="Arial"/>
                <a:ea typeface="Arial"/>
                <a:cs typeface="Arial"/>
                <a:sym typeface="Arial"/>
              </a:rPr>
              <a:t> Investigar otros algoritmos de machine learning que puedan mejorar aún más la precisión de las predicciones (e.g., Gradient Boosting Machines, Redes Neuronales).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ca" sz="1100">
                <a:latin typeface="Arial"/>
                <a:ea typeface="Arial"/>
                <a:cs typeface="Arial"/>
                <a:sym typeface="Arial"/>
              </a:rPr>
              <a:t>Ingeniería de características más profunda:</a:t>
            </a:r>
            <a:r>
              <a:rPr lang="ca" sz="1100">
                <a:latin typeface="Arial"/>
                <a:ea typeface="Arial"/>
                <a:cs typeface="Arial"/>
                <a:sym typeface="Arial"/>
              </a:rPr>
              <a:t> Crear nuevas características a partir de las existentes o explorar interacciones entre ellas para ver si se puede extraer más información predictiva.</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ca" sz="1100">
                <a:latin typeface="Arial"/>
                <a:ea typeface="Arial"/>
                <a:cs typeface="Arial"/>
                <a:sym typeface="Arial"/>
              </a:rPr>
              <a:t>Recopilación de datos adicionales:</a:t>
            </a:r>
            <a:r>
              <a:rPr lang="ca" sz="1100">
                <a:latin typeface="Arial"/>
                <a:ea typeface="Arial"/>
                <a:cs typeface="Arial"/>
                <a:sym typeface="Arial"/>
              </a:rPr>
              <a:t> Incorporar otras fuentes de datos relevantes que puedan influir en el nivel de éxito o el porcentaje de educación general (e.g., datos económicos a nivel regional, políticas educativas).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ca" sz="1100">
                <a:latin typeface="Arial"/>
                <a:ea typeface="Arial"/>
                <a:cs typeface="Arial"/>
                <a:sym typeface="Arial"/>
              </a:rPr>
              <a:t>Análisis de interpretabilidad:</a:t>
            </a:r>
            <a:r>
              <a:rPr lang="ca" sz="1100">
                <a:latin typeface="Arial"/>
                <a:ea typeface="Arial"/>
                <a:cs typeface="Arial"/>
                <a:sym typeface="Arial"/>
              </a:rPr>
              <a:t> Profundizar en la interpretabilidad de los modelos más complejos para entender mejor las relaciones subyacentes (e.g., utilizando técnicas de interpretabilidad de modelos de caja negra).</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ca" sz="1100">
                <a:latin typeface="Arial"/>
                <a:ea typeface="Arial"/>
                <a:cs typeface="Arial"/>
                <a:sym typeface="Arial"/>
              </a:rPr>
              <a:t>Validación robusta:</a:t>
            </a:r>
            <a:r>
              <a:rPr lang="ca" sz="1100">
                <a:latin typeface="Arial"/>
                <a:ea typeface="Arial"/>
                <a:cs typeface="Arial"/>
                <a:sym typeface="Arial"/>
              </a:rPr>
              <a:t> Realizar una validación cruzada más exhaustiva para asegurar la generalización de los modelos a datos no vistos.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ca" sz="1100">
                <a:latin typeface="Arial"/>
                <a:ea typeface="Arial"/>
                <a:cs typeface="Arial"/>
                <a:sym typeface="Arial"/>
              </a:rPr>
              <a:t>Despliegue y monitorización:</a:t>
            </a:r>
            <a:r>
              <a:rPr lang="ca" sz="1100">
                <a:latin typeface="Arial"/>
                <a:ea typeface="Arial"/>
                <a:cs typeface="Arial"/>
                <a:sym typeface="Arial"/>
              </a:rPr>
              <a:t> Considerar cómo se podrían desplegar estos modelos en un entorno real y cómo se monitorizaría su rendimiento a lo largo del tiempo.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25000" lnSpcReduction="10000"/>
          </a:bodyPr>
          <a:lstStyle/>
          <a:p>
            <a:pPr indent="0" lvl="0" marL="0" rtl="0" algn="r">
              <a:spcBef>
                <a:spcPts val="0"/>
              </a:spcBef>
              <a:spcAft>
                <a:spcPts val="0"/>
              </a:spcAft>
              <a:buNone/>
            </a:pPr>
            <a:r>
              <a:rPr lang="ca" sz="4000">
                <a:latin typeface="Montserrat"/>
                <a:ea typeface="Montserrat"/>
                <a:cs typeface="Montserrat"/>
                <a:sym typeface="Montserrat"/>
              </a:rPr>
              <a:t>CODEOP - BARCELONA</a:t>
            </a:r>
            <a:endParaRPr sz="4000">
              <a:latin typeface="Montserrat"/>
              <a:ea typeface="Montserrat"/>
              <a:cs typeface="Montserrat"/>
              <a:sym typeface="Montserrat"/>
            </a:endParaRPr>
          </a:p>
          <a:p>
            <a:pPr indent="0" lvl="0" marL="0" rtl="0" algn="r">
              <a:spcBef>
                <a:spcPts val="0"/>
              </a:spcBef>
              <a:spcAft>
                <a:spcPts val="0"/>
              </a:spcAft>
              <a:buNone/>
            </a:pPr>
            <a:r>
              <a:rPr lang="ca" sz="4000">
                <a:latin typeface="Montserrat"/>
                <a:ea typeface="Montserrat"/>
                <a:cs typeface="Montserrat"/>
                <a:sym typeface="Montserrat"/>
              </a:rPr>
              <a:t>2025</a:t>
            </a:r>
            <a:endParaRPr sz="40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Contexto</a:t>
            </a:r>
            <a:endParaRPr/>
          </a:p>
        </p:txBody>
      </p:sp>
      <p:sp>
        <p:nvSpPr>
          <p:cNvPr id="159" name="Google Shape;159;p17"/>
          <p:cNvSpPr txBox="1"/>
          <p:nvPr>
            <p:ph idx="1" type="body"/>
          </p:nvPr>
        </p:nvSpPr>
        <p:spPr>
          <a:xfrm>
            <a:off x="1297500" y="915675"/>
            <a:ext cx="7038900" cy="3563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ca" sz="1500"/>
              <a:t>Tras la limpieza inicial y una vez fusionados los tres datasets iniciales, el dataset resultante consta de 2525570 líneas y 13 columnas .</a:t>
            </a:r>
            <a:endParaRPr sz="1500"/>
          </a:p>
          <a:p>
            <a:pPr indent="0" lvl="0" marL="0" rtl="0" algn="just">
              <a:lnSpc>
                <a:spcPct val="105000"/>
              </a:lnSpc>
              <a:spcBef>
                <a:spcPts val="1200"/>
              </a:spcBef>
              <a:spcAft>
                <a:spcPts val="1200"/>
              </a:spcAft>
              <a:buNone/>
            </a:pPr>
            <a:r>
              <a:rPr lang="ca" sz="1500">
                <a:latin typeface="Arial"/>
                <a:ea typeface="Arial"/>
                <a:cs typeface="Arial"/>
                <a:sym typeface="Arial"/>
              </a:rPr>
              <a:t>El análisis de los factores que determinan el nivel de éxito socioeconómico y el nivel educativo general de una población es crucial para abordar problemas de desigualdad, movilidad social y desarrollo. Los modelos de Machine Learning, tanto de clasificación (para predecir el nivel de éxito) como de regresión (para predecir el porcentaje de educación general), ofrecen herramientas valiosas para obtener información accionable que puede informar políticas públicas más efectivas, identificar poblaciones vulnerables, optimizar la asignación de recursos y comprender las dinámicas socioeconómicas y educativas subyacentes. Este trabajo se alinea con el creciente interés en aplicar el aprendizaje automático para generar </a:t>
            </a:r>
            <a:r>
              <a:rPr i="1" lang="ca" sz="1500">
                <a:latin typeface="Arial"/>
                <a:ea typeface="Arial"/>
                <a:cs typeface="Arial"/>
                <a:sym typeface="Arial"/>
              </a:rPr>
              <a:t>insights</a:t>
            </a:r>
            <a:r>
              <a:rPr lang="ca" sz="1500">
                <a:latin typeface="Arial"/>
                <a:ea typeface="Arial"/>
                <a:cs typeface="Arial"/>
                <a:sym typeface="Arial"/>
              </a:rPr>
              <a:t> significativos en las ciencias sociales y la planificación del desarrollo.</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5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EDA - Análisis Exploratorio de Datos</a:t>
            </a:r>
            <a:endParaRPr/>
          </a:p>
        </p:txBody>
      </p:sp>
      <p:sp>
        <p:nvSpPr>
          <p:cNvPr id="165" name="Google Shape;165;p18"/>
          <p:cNvSpPr txBox="1"/>
          <p:nvPr>
            <p:ph idx="1" type="body"/>
          </p:nvPr>
        </p:nvSpPr>
        <p:spPr>
          <a:xfrm>
            <a:off x="1297500" y="1376975"/>
            <a:ext cx="7038900" cy="3102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ca" sz="1500">
                <a:latin typeface="Arial"/>
                <a:ea typeface="Arial"/>
                <a:cs typeface="Arial"/>
                <a:sym typeface="Arial"/>
              </a:rPr>
              <a:t>Detectando los Cimientos del Modelo:</a:t>
            </a:r>
            <a:r>
              <a:rPr lang="ca" sz="1500">
                <a:latin typeface="Arial"/>
                <a:ea typeface="Arial"/>
                <a:cs typeface="Arial"/>
                <a:sym typeface="Arial"/>
              </a:rPr>
              <a:t> La calidad de nuestros modelos depende directamente de nuestra comprensión inicial de los datos.</a:t>
            </a:r>
            <a:endParaRPr sz="1500">
              <a:latin typeface="Arial"/>
              <a:ea typeface="Arial"/>
              <a:cs typeface="Arial"/>
              <a:sym typeface="Arial"/>
            </a:endParaRPr>
          </a:p>
          <a:p>
            <a:pPr indent="0" lvl="0" marL="0" rtl="0" algn="just">
              <a:spcBef>
                <a:spcPts val="1200"/>
              </a:spcBef>
              <a:spcAft>
                <a:spcPts val="0"/>
              </a:spcAft>
              <a:buNone/>
            </a:pPr>
            <a:r>
              <a:rPr b="1" lang="ca" sz="1500">
                <a:latin typeface="Arial"/>
                <a:ea typeface="Arial"/>
                <a:cs typeface="Arial"/>
                <a:sym typeface="Arial"/>
              </a:rPr>
              <a:t>Evitando Errores Costosos:</a:t>
            </a:r>
            <a:r>
              <a:rPr lang="ca" sz="1500">
                <a:latin typeface="Arial"/>
                <a:ea typeface="Arial"/>
                <a:cs typeface="Arial"/>
                <a:sym typeface="Arial"/>
              </a:rPr>
              <a:t> La exploración visual nos ayuda a identificar problemas como valores atípicos o desequilibrios que podrían sesgar nuestros modelos.</a:t>
            </a:r>
            <a:endParaRPr sz="1500">
              <a:latin typeface="Arial"/>
              <a:ea typeface="Arial"/>
              <a:cs typeface="Arial"/>
              <a:sym typeface="Arial"/>
            </a:endParaRPr>
          </a:p>
          <a:p>
            <a:pPr indent="0" lvl="0" marL="0" rtl="0" algn="just">
              <a:spcBef>
                <a:spcPts val="1200"/>
              </a:spcBef>
              <a:spcAft>
                <a:spcPts val="0"/>
              </a:spcAft>
              <a:buNone/>
            </a:pPr>
            <a:r>
              <a:rPr b="1" lang="ca" sz="1500">
                <a:latin typeface="Arial"/>
                <a:ea typeface="Arial"/>
                <a:cs typeface="Arial"/>
                <a:sym typeface="Arial"/>
              </a:rPr>
              <a:t>Maximizando el Potencial Predictivo:</a:t>
            </a:r>
            <a:r>
              <a:rPr lang="ca" sz="1500">
                <a:latin typeface="Arial"/>
                <a:ea typeface="Arial"/>
                <a:cs typeface="Arial"/>
                <a:sym typeface="Arial"/>
              </a:rPr>
              <a:t> Al comprender las relaciones visualmente, podemos seleccionar las características más relevantes y diseñar modelos más precisos.</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360"/>
              <a:t>Comprender la representación de cada país es esencial para evaluar la posible influencia de la nacionalidad en las variables objetivo (nivel de éxito, porcentaje de educación general) y para considerar si la muestra es representativa de una población más amplia.</a:t>
            </a:r>
            <a:endParaRPr sz="136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297500" y="1567550"/>
            <a:ext cx="7038901"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260"/>
              <a:t>Dado que el nivel educativo es una variable clave tanto para la definición del "nivel de éxito" como para la predicción del "porcentaje de educación general", conocer la composición educativa de la muestra es fundamental para interpretar los resultados del modelado en relación con las diferentes categorías educativas.</a:t>
            </a:r>
            <a:endParaRPr sz="1260"/>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1297500" y="1522850"/>
            <a:ext cx="7038901" cy="303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ca" sz="1560"/>
              <a:t>Es importante analizar si existe un equilibrio de género en el dataset, ya que el sexo podría ser un factor relevante en las dinámicas socioeconómicas y educativas que estamos investigando.</a:t>
            </a:r>
            <a:endParaRPr sz="1560"/>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295475" y="1567550"/>
            <a:ext cx="7038900" cy="3153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