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F"/>
    <a:srgbClr val="57DAE9"/>
    <a:srgbClr val="A85B4C"/>
    <a:srgbClr val="FFA250"/>
    <a:srgbClr val="FF9334"/>
    <a:srgbClr val="FF7F0E"/>
    <a:srgbClr val="17BECF"/>
    <a:srgbClr val="8C564B"/>
    <a:srgbClr val="C2C2C2"/>
    <a:srgbClr val="FF6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07"/>
    <p:restoredTop sz="94693"/>
  </p:normalViewPr>
  <p:slideViewPr>
    <p:cSldViewPr snapToGrid="0">
      <p:cViewPr>
        <p:scale>
          <a:sx n="60" d="100"/>
          <a:sy n="60" d="100"/>
        </p:scale>
        <p:origin x="600" y="-8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6C983-57B4-604D-88FA-36D5F0CA76D7}" type="datetimeFigureOut">
              <a:rPr lang="en-US" smtClean="0"/>
              <a:t>3/28/24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598BB-EB6A-1947-9ECD-69D99C6F19A3}" type="slidenum">
              <a:rPr lang="en-US" smtClean="0"/>
              <a:t>‹#›</a:t>
            </a:fld>
            <a:endParaRPr lang="en-US"/>
          </a:p>
        </p:txBody>
      </p:sp>
    </p:spTree>
    <p:extLst>
      <p:ext uri="{BB962C8B-B14F-4D97-AF65-F5344CB8AC3E}">
        <p14:creationId xmlns:p14="http://schemas.microsoft.com/office/powerpoint/2010/main" val="3262629948"/>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9598BB-EB6A-1947-9ECD-69D99C6F19A3}" type="slidenum">
              <a:rPr lang="en-US" smtClean="0"/>
              <a:t>1</a:t>
            </a:fld>
            <a:endParaRPr lang="en-US"/>
          </a:p>
        </p:txBody>
      </p:sp>
    </p:spTree>
    <p:extLst>
      <p:ext uri="{BB962C8B-B14F-4D97-AF65-F5344CB8AC3E}">
        <p14:creationId xmlns:p14="http://schemas.microsoft.com/office/powerpoint/2010/main" val="171727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B667F16-C189-EC4A-992C-5E40403319DE}"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38793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667F16-C189-EC4A-992C-5E40403319DE}"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16773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667F16-C189-EC4A-992C-5E40403319DE}"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203486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667F16-C189-EC4A-992C-5E40403319DE}"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109888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667F16-C189-EC4A-992C-5E40403319DE}"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37102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B667F16-C189-EC4A-992C-5E40403319DE}"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267005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B667F16-C189-EC4A-992C-5E40403319DE}" type="datetimeFigureOut">
              <a:rPr lang="en-US" smtClean="0"/>
              <a:t>3/28/24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291634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B667F16-C189-EC4A-992C-5E40403319DE}" type="datetimeFigureOut">
              <a:rPr lang="en-US" smtClean="0"/>
              <a:t>3/28/24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398806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67F16-C189-EC4A-992C-5E40403319DE}" type="datetimeFigureOut">
              <a:rPr lang="en-US" smtClean="0"/>
              <a:t>3/28/24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31393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1B667F16-C189-EC4A-992C-5E40403319DE}"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29816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1B667F16-C189-EC4A-992C-5E40403319DE}"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5EAFE-FA97-A840-BA1D-6AA1FC73A63F}" type="slidenum">
              <a:rPr lang="en-US" smtClean="0"/>
              <a:t>‹#›</a:t>
            </a:fld>
            <a:endParaRPr lang="en-US"/>
          </a:p>
        </p:txBody>
      </p:sp>
    </p:spTree>
    <p:extLst>
      <p:ext uri="{BB962C8B-B14F-4D97-AF65-F5344CB8AC3E}">
        <p14:creationId xmlns:p14="http://schemas.microsoft.com/office/powerpoint/2010/main" val="4950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B667F16-C189-EC4A-992C-5E40403319DE}" type="datetimeFigureOut">
              <a:rPr lang="en-US" smtClean="0"/>
              <a:t>3/28/24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3B5EAFE-FA97-A840-BA1D-6AA1FC73A63F}" type="slidenum">
              <a:rPr lang="en-US" smtClean="0"/>
              <a:t>‹#›</a:t>
            </a:fld>
            <a:endParaRPr lang="en-US"/>
          </a:p>
        </p:txBody>
      </p:sp>
    </p:spTree>
    <p:extLst>
      <p:ext uri="{BB962C8B-B14F-4D97-AF65-F5344CB8AC3E}">
        <p14:creationId xmlns:p14="http://schemas.microsoft.com/office/powerpoint/2010/main" val="276161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117" name="Picture 116" descr="A diagram of a brain&#10;&#10;Description automatically generated">
            <a:extLst>
              <a:ext uri="{FF2B5EF4-FFF2-40B4-BE49-F238E27FC236}">
                <a16:creationId xmlns:a16="http://schemas.microsoft.com/office/drawing/2014/main" id="{3B8E4CC5-ABEE-0627-BEC9-A72B122E5EB8}"/>
              </a:ext>
            </a:extLst>
          </p:cNvPr>
          <p:cNvPicPr>
            <a:picLocks noChangeAspect="1"/>
          </p:cNvPicPr>
          <p:nvPr/>
        </p:nvPicPr>
        <p:blipFill>
          <a:blip r:embed="rId3"/>
          <a:stretch>
            <a:fillRect/>
          </a:stretch>
        </p:blipFill>
        <p:spPr>
          <a:xfrm>
            <a:off x="960851" y="13772590"/>
            <a:ext cx="3723078" cy="4776069"/>
          </a:xfrm>
          <a:prstGeom prst="rect">
            <a:avLst/>
          </a:prstGeom>
        </p:spPr>
      </p:pic>
      <p:sp>
        <p:nvSpPr>
          <p:cNvPr id="2" name="Title 1">
            <a:extLst>
              <a:ext uri="{FF2B5EF4-FFF2-40B4-BE49-F238E27FC236}">
                <a16:creationId xmlns:a16="http://schemas.microsoft.com/office/drawing/2014/main" id="{3B0E7700-4FA9-DD10-AD2C-DCF84C8FF9F0}"/>
              </a:ext>
            </a:extLst>
          </p:cNvPr>
          <p:cNvSpPr>
            <a:spLocks noGrp="1"/>
          </p:cNvSpPr>
          <p:nvPr>
            <p:ph type="ctrTitle"/>
          </p:nvPr>
        </p:nvSpPr>
        <p:spPr>
          <a:xfrm>
            <a:off x="1436919" y="3281574"/>
            <a:ext cx="27401380" cy="2608968"/>
          </a:xfrm>
        </p:spPr>
        <p:txBody>
          <a:bodyPr>
            <a:noAutofit/>
          </a:bodyPr>
          <a:lstStyle/>
          <a:p>
            <a:r>
              <a:rPr lang="en-GB" sz="7200" dirty="0">
                <a:effectLst/>
                <a:latin typeface="Times New Roman" panose="02020603050405020304" pitchFamily="18" charset="0"/>
                <a:cs typeface="Times New Roman" panose="02020603050405020304" pitchFamily="18" charset="0"/>
              </a:rPr>
              <a:t>Investigating sexual dimorphism in the front leg circuits downstream of two descending neurons in </a:t>
            </a:r>
            <a:r>
              <a:rPr lang="en-GB" sz="7200" i="1" dirty="0">
                <a:effectLst/>
                <a:latin typeface="Times New Roman" panose="02020603050405020304" pitchFamily="18" charset="0"/>
                <a:cs typeface="Times New Roman" panose="02020603050405020304" pitchFamily="18" charset="0"/>
              </a:rPr>
              <a:t>Drosophila melanogaster</a:t>
            </a:r>
            <a:endParaRPr lang="en-US" sz="72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7C0423-D583-37A6-A9D2-324353C82752}"/>
              </a:ext>
            </a:extLst>
          </p:cNvPr>
          <p:cNvSpPr>
            <a:spLocks noGrp="1"/>
          </p:cNvSpPr>
          <p:nvPr>
            <p:ph type="subTitle" idx="1"/>
          </p:nvPr>
        </p:nvSpPr>
        <p:spPr>
          <a:xfrm>
            <a:off x="805583" y="6190668"/>
            <a:ext cx="28664044" cy="2040165"/>
          </a:xfrm>
        </p:spPr>
        <p:txBody>
          <a:bodyPr>
            <a:normAutofit/>
          </a:bodyPr>
          <a:lstStyle/>
          <a:p>
            <a:r>
              <a:rPr lang="en-GB" sz="2800" dirty="0">
                <a:effectLst/>
                <a:latin typeface="Times New Roman" panose="02020603050405020304" pitchFamily="18" charset="0"/>
                <a:cs typeface="Times New Roman" panose="02020603050405020304" pitchFamily="18" charset="0"/>
              </a:rPr>
              <a:t>Holly Whittome</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Paul Brooks</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Katharina Eichler</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a:t>
            </a:r>
            <a:r>
              <a:rPr lang="en-GB" sz="2800" dirty="0" err="1">
                <a:effectLst/>
                <a:latin typeface="Times New Roman" panose="02020603050405020304" pitchFamily="18" charset="0"/>
                <a:cs typeface="Times New Roman" panose="02020603050405020304" pitchFamily="18" charset="0"/>
              </a:rPr>
              <a:t>Tomke</a:t>
            </a:r>
            <a:r>
              <a:rPr lang="en-GB" sz="2800" dirty="0">
                <a:effectLst/>
                <a:latin typeface="Times New Roman" panose="02020603050405020304" pitchFamily="18" charset="0"/>
                <a:cs typeface="Times New Roman" panose="02020603050405020304" pitchFamily="18" charset="0"/>
              </a:rPr>
              <a:t> Stürner</a:t>
            </a:r>
            <a:r>
              <a:rPr lang="en-GB" sz="2800" baseline="30000" dirty="0">
                <a:effectLst/>
                <a:latin typeface="Times New Roman" panose="02020603050405020304" pitchFamily="18" charset="0"/>
                <a:cs typeface="Times New Roman" panose="02020603050405020304" pitchFamily="18" charset="0"/>
              </a:rPr>
              <a:t>1,2</a:t>
            </a:r>
            <a:r>
              <a:rPr lang="en-GB" sz="2800" dirty="0">
                <a:effectLst/>
                <a:latin typeface="Times New Roman" panose="02020603050405020304" pitchFamily="18" charset="0"/>
                <a:cs typeface="Times New Roman" panose="02020603050405020304" pitchFamily="18" charset="0"/>
              </a:rPr>
              <a:t>, Andrew Champion</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Sebastian Cachero</a:t>
            </a:r>
            <a:r>
              <a:rPr lang="en-GB" sz="2800" baseline="30000" dirty="0">
                <a:effectLst/>
                <a:latin typeface="Times New Roman" panose="02020603050405020304" pitchFamily="18" charset="0"/>
                <a:cs typeface="Times New Roman" panose="02020603050405020304" pitchFamily="18" charset="0"/>
              </a:rPr>
              <a:t>2</a:t>
            </a:r>
            <a:r>
              <a:rPr lang="en-GB" sz="2800" dirty="0">
                <a:effectLst/>
                <a:latin typeface="Times New Roman" panose="02020603050405020304" pitchFamily="18" charset="0"/>
                <a:cs typeface="Times New Roman" panose="02020603050405020304" pitchFamily="18" charset="0"/>
              </a:rPr>
              <a:t>, Isabella Beckett</a:t>
            </a:r>
            <a:r>
              <a:rPr lang="en-GB" sz="2800" baseline="30000" dirty="0">
                <a:effectLst/>
                <a:latin typeface="Times New Roman" panose="02020603050405020304" pitchFamily="18" charset="0"/>
                <a:cs typeface="Times New Roman" panose="02020603050405020304" pitchFamily="18" charset="0"/>
              </a:rPr>
              <a:t>2</a:t>
            </a:r>
            <a:r>
              <a:rPr lang="en-GB" sz="2800" dirty="0">
                <a:effectLst/>
                <a:latin typeface="Times New Roman" panose="02020603050405020304" pitchFamily="18" charset="0"/>
                <a:cs typeface="Times New Roman" panose="02020603050405020304" pitchFamily="18" charset="0"/>
              </a:rPr>
              <a:t>, Lisa Marin</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Han Cheong</a:t>
            </a:r>
            <a:r>
              <a:rPr lang="en-GB" sz="2800" baseline="30000" dirty="0">
                <a:effectLst/>
                <a:latin typeface="Times New Roman" panose="02020603050405020304" pitchFamily="18" charset="0"/>
                <a:cs typeface="Times New Roman" panose="02020603050405020304" pitchFamily="18" charset="0"/>
              </a:rPr>
              <a:t>3</a:t>
            </a:r>
            <a:r>
              <a:rPr lang="en-GB" sz="2800" dirty="0">
                <a:effectLst/>
                <a:latin typeface="Times New Roman" panose="02020603050405020304" pitchFamily="18" charset="0"/>
                <a:cs typeface="Times New Roman" panose="02020603050405020304" pitchFamily="18" charset="0"/>
              </a:rPr>
              <a:t>, Billy Morris</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Andrew Dacks</a:t>
            </a:r>
            <a:r>
              <a:rPr lang="en-GB" sz="2800" baseline="30000" dirty="0">
                <a:effectLst/>
                <a:latin typeface="Times New Roman" panose="02020603050405020304" pitchFamily="18" charset="0"/>
                <a:cs typeface="Times New Roman" panose="02020603050405020304" pitchFamily="18" charset="0"/>
              </a:rPr>
              <a:t>4</a:t>
            </a:r>
            <a:r>
              <a:rPr lang="en-GB" sz="2800" dirty="0">
                <a:effectLst/>
                <a:latin typeface="Times New Roman" panose="02020603050405020304" pitchFamily="18" charset="0"/>
                <a:cs typeface="Times New Roman" panose="02020603050405020304" pitchFamily="18" charset="0"/>
              </a:rPr>
              <a:t>, Arti Yadav</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a:t>
            </a:r>
            <a:r>
              <a:rPr lang="en-GB" sz="2800" dirty="0" err="1">
                <a:effectLst/>
                <a:latin typeface="Times New Roman" panose="02020603050405020304" pitchFamily="18" charset="0"/>
                <a:cs typeface="Times New Roman" panose="02020603050405020304" pitchFamily="18" charset="0"/>
              </a:rPr>
              <a:t>Ilina</a:t>
            </a:r>
            <a:r>
              <a:rPr lang="en-GB" sz="2800" dirty="0">
                <a:effectLst/>
                <a:latin typeface="Times New Roman" panose="02020603050405020304" pitchFamily="18" charset="0"/>
                <a:cs typeface="Times New Roman" panose="02020603050405020304" pitchFamily="18" charset="0"/>
              </a:rPr>
              <a:t> Moitra</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Stuart Berg</a:t>
            </a:r>
            <a:r>
              <a:rPr lang="en-GB" sz="2800" baseline="30000" dirty="0">
                <a:effectLst/>
                <a:latin typeface="Times New Roman" panose="02020603050405020304" pitchFamily="18" charset="0"/>
                <a:cs typeface="Times New Roman" panose="02020603050405020304" pitchFamily="18" charset="0"/>
              </a:rPr>
              <a:t>3</a:t>
            </a:r>
            <a:r>
              <a:rPr lang="en-GB" sz="2800" dirty="0">
                <a:effectLst/>
                <a:latin typeface="Times New Roman" panose="02020603050405020304" pitchFamily="18" charset="0"/>
                <a:cs typeface="Times New Roman" panose="02020603050405020304" pitchFamily="18" charset="0"/>
              </a:rPr>
              <a:t>, Marta Costa</a:t>
            </a:r>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 Gwyneth Card</a:t>
            </a:r>
            <a:r>
              <a:rPr lang="en-GB" sz="2800" baseline="30000" dirty="0">
                <a:effectLst/>
                <a:latin typeface="Times New Roman" panose="02020603050405020304" pitchFamily="18" charset="0"/>
                <a:cs typeface="Times New Roman" panose="02020603050405020304" pitchFamily="18" charset="0"/>
              </a:rPr>
              <a:t>3</a:t>
            </a:r>
            <a:r>
              <a:rPr lang="en-GB" sz="2800" dirty="0">
                <a:effectLst/>
                <a:latin typeface="Times New Roman" panose="02020603050405020304" pitchFamily="18" charset="0"/>
                <a:cs typeface="Times New Roman" panose="02020603050405020304" pitchFamily="18" charset="0"/>
              </a:rPr>
              <a:t>, Greg Jefferis</a:t>
            </a:r>
            <a:r>
              <a:rPr lang="en-GB" sz="2800" baseline="30000" dirty="0">
                <a:effectLst/>
                <a:latin typeface="Times New Roman" panose="02020603050405020304" pitchFamily="18" charset="0"/>
                <a:cs typeface="Times New Roman" panose="02020603050405020304" pitchFamily="18" charset="0"/>
              </a:rPr>
              <a:t>1,2</a:t>
            </a:r>
            <a:r>
              <a:rPr lang="en-GB" sz="2800" dirty="0">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46C27C2-A508-403B-A974-7C342B73C7B7}"/>
              </a:ext>
            </a:extLst>
          </p:cNvPr>
          <p:cNvSpPr txBox="1"/>
          <p:nvPr/>
        </p:nvSpPr>
        <p:spPr>
          <a:xfrm>
            <a:off x="857764" y="9259672"/>
            <a:ext cx="9170431" cy="4247317"/>
          </a:xfrm>
          <a:prstGeom prst="rect">
            <a:avLst/>
          </a:prstGeom>
          <a:noFill/>
        </p:spPr>
        <p:txBody>
          <a:bodyPr wrap="square" rtlCol="0">
            <a:spAutoFit/>
          </a:bodyPr>
          <a:lstStyle/>
          <a:p>
            <a:pPr>
              <a:spcAft>
                <a:spcPts val="1200"/>
              </a:spcAft>
            </a:pPr>
            <a:r>
              <a:rPr lang="en-GB" sz="2600" dirty="0">
                <a:effectLst/>
              </a:rPr>
              <a:t>A connectome is a high-res map of neurons, including synapses. The </a:t>
            </a:r>
            <a:r>
              <a:rPr lang="en-GB" sz="2600" i="1" dirty="0">
                <a:effectLst/>
              </a:rPr>
              <a:t>D. </a:t>
            </a:r>
            <a:r>
              <a:rPr lang="en-GB" sz="2600" i="1" dirty="0"/>
              <a:t>melanogaster </a:t>
            </a:r>
            <a:r>
              <a:rPr lang="en-GB" sz="2600" dirty="0"/>
              <a:t>connectome datasets have been made by taking electron microscope images of very thin slices of the fly’s CNS, which are </a:t>
            </a:r>
            <a:r>
              <a:rPr lang="en-GB" sz="2600" dirty="0">
                <a:effectLst/>
              </a:rPr>
              <a:t>reconstructed into 3D volumes </a:t>
            </a:r>
            <a:r>
              <a:rPr lang="en-GB" sz="2600" dirty="0"/>
              <a:t>using </a:t>
            </a:r>
            <a:r>
              <a:rPr lang="en-GB" sz="2600" dirty="0">
                <a:effectLst/>
              </a:rPr>
              <a:t>machine learning and human expertise.</a:t>
            </a:r>
            <a:endParaRPr lang="en-GB" sz="2600" dirty="0"/>
          </a:p>
          <a:p>
            <a:r>
              <a:rPr lang="en-GB" sz="2600" dirty="0"/>
              <a:t>The central nervous system of </a:t>
            </a:r>
            <a:r>
              <a:rPr lang="en-GB" sz="2600" i="1" dirty="0"/>
              <a:t>D. melanogaster </a:t>
            </a:r>
            <a:r>
              <a:rPr lang="en-GB" sz="2600" dirty="0"/>
              <a:t>consists of the brain and the ventral nerve cord (VNC) which is analogous to a mammalian spinal cord. </a:t>
            </a:r>
            <a:r>
              <a:rPr lang="en-GB" sz="2600" dirty="0">
                <a:effectLst/>
              </a:rPr>
              <a:t>Descending Neurons (DNs) receive input in the brain and relay signals to the ventral nerve cord, which is the fly’s motor centre.</a:t>
            </a:r>
          </a:p>
        </p:txBody>
      </p:sp>
      <p:sp>
        <p:nvSpPr>
          <p:cNvPr id="7" name="TextBox 6">
            <a:extLst>
              <a:ext uri="{FF2B5EF4-FFF2-40B4-BE49-F238E27FC236}">
                <a16:creationId xmlns:a16="http://schemas.microsoft.com/office/drawing/2014/main" id="{E8AB9D62-AFDC-5730-BF21-67525FA70FC9}"/>
              </a:ext>
            </a:extLst>
          </p:cNvPr>
          <p:cNvSpPr txBox="1"/>
          <p:nvPr/>
        </p:nvSpPr>
        <p:spPr>
          <a:xfrm>
            <a:off x="860385" y="29679803"/>
            <a:ext cx="8909808" cy="1292662"/>
          </a:xfrm>
          <a:prstGeom prst="rect">
            <a:avLst/>
          </a:prstGeom>
          <a:solidFill>
            <a:srgbClr val="7FC9FF"/>
          </a:solidFill>
        </p:spPr>
        <p:txBody>
          <a:bodyPr wrap="square" rtlCol="0">
            <a:spAutoFit/>
          </a:bodyPr>
          <a:lstStyle/>
          <a:p>
            <a:r>
              <a:rPr lang="en-GB" sz="2600" b="1" dirty="0">
                <a:effectLst/>
              </a:rPr>
              <a:t>DNp13</a:t>
            </a:r>
            <a:r>
              <a:rPr lang="en-GB" sz="2600" dirty="0">
                <a:effectLst/>
              </a:rPr>
              <a:t> in </a:t>
            </a:r>
            <a:r>
              <a:rPr lang="en-GB" sz="2600" b="1" dirty="0">
                <a:effectLst/>
              </a:rPr>
              <a:t>females</a:t>
            </a:r>
            <a:r>
              <a:rPr lang="en-GB" sz="2600" dirty="0">
                <a:effectLst/>
              </a:rPr>
              <a:t> controls ovipositor extrusion [7] which plays a role in sexual rejection/acceptance as well as being necessary for egg laying [2] </a:t>
            </a:r>
          </a:p>
        </p:txBody>
      </p:sp>
      <p:sp>
        <p:nvSpPr>
          <p:cNvPr id="9" name="TextBox 8">
            <a:extLst>
              <a:ext uri="{FF2B5EF4-FFF2-40B4-BE49-F238E27FC236}">
                <a16:creationId xmlns:a16="http://schemas.microsoft.com/office/drawing/2014/main" id="{1F4AD17D-5CC0-3FC2-230C-2A22BE15F8B3}"/>
              </a:ext>
            </a:extLst>
          </p:cNvPr>
          <p:cNvSpPr txBox="1"/>
          <p:nvPr/>
        </p:nvSpPr>
        <p:spPr>
          <a:xfrm>
            <a:off x="857764" y="19298808"/>
            <a:ext cx="9170431" cy="1692771"/>
          </a:xfrm>
          <a:prstGeom prst="rect">
            <a:avLst/>
          </a:prstGeom>
          <a:noFill/>
        </p:spPr>
        <p:txBody>
          <a:bodyPr wrap="square" rtlCol="0">
            <a:spAutoFit/>
          </a:bodyPr>
          <a:lstStyle/>
          <a:p>
            <a:r>
              <a:rPr lang="en-US" sz="2600" dirty="0"/>
              <a:t>Thoracic neuromeres T2 and T3 do likewise for the middle and back legs. The abdominal neuromere (A) of the VNC contains neurons controlling the movement of the abdomen.</a:t>
            </a:r>
          </a:p>
          <a:p>
            <a:endParaRPr lang="en-US" sz="2600" dirty="0"/>
          </a:p>
        </p:txBody>
      </p:sp>
      <p:sp>
        <p:nvSpPr>
          <p:cNvPr id="10" name="Rectangle 9">
            <a:extLst>
              <a:ext uri="{FF2B5EF4-FFF2-40B4-BE49-F238E27FC236}">
                <a16:creationId xmlns:a16="http://schemas.microsoft.com/office/drawing/2014/main" id="{5C13F646-2448-5E11-AA3E-48CED57E3D28}"/>
              </a:ext>
            </a:extLst>
          </p:cNvPr>
          <p:cNvSpPr/>
          <p:nvPr/>
        </p:nvSpPr>
        <p:spPr>
          <a:xfrm>
            <a:off x="0" y="-9681"/>
            <a:ext cx="30275213" cy="3326815"/>
          </a:xfrm>
          <a:prstGeom prst="rect">
            <a:avLst/>
          </a:prstGeom>
          <a:solidFill>
            <a:srgbClr val="0072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749262-B57E-05C8-931F-8A35C2E60106}"/>
              </a:ext>
            </a:extLst>
          </p:cNvPr>
          <p:cNvCxnSpPr>
            <a:cxnSpLocks/>
          </p:cNvCxnSpPr>
          <p:nvPr/>
        </p:nvCxnSpPr>
        <p:spPr>
          <a:xfrm>
            <a:off x="0" y="3041653"/>
            <a:ext cx="30275213" cy="0"/>
          </a:xfrm>
          <a:prstGeom prst="line">
            <a:avLst/>
          </a:prstGeom>
          <a:ln w="152400">
            <a:solidFill>
              <a:srgbClr val="EA7125"/>
            </a:solidFill>
          </a:ln>
        </p:spPr>
        <p:style>
          <a:lnRef idx="1">
            <a:schemeClr val="accent1"/>
          </a:lnRef>
          <a:fillRef idx="0">
            <a:schemeClr val="accent1"/>
          </a:fillRef>
          <a:effectRef idx="0">
            <a:schemeClr val="accent1"/>
          </a:effectRef>
          <a:fontRef idx="minor">
            <a:schemeClr val="tx1"/>
          </a:fontRef>
        </p:style>
      </p:cxnSp>
      <p:pic>
        <p:nvPicPr>
          <p:cNvPr id="17" name="Picture 16" descr="A white text on a black background&#10;&#10;Description automatically generated">
            <a:extLst>
              <a:ext uri="{FF2B5EF4-FFF2-40B4-BE49-F238E27FC236}">
                <a16:creationId xmlns:a16="http://schemas.microsoft.com/office/drawing/2014/main" id="{EB6A01C5-5F7A-BD41-302F-888B3D85426C}"/>
              </a:ext>
            </a:extLst>
          </p:cNvPr>
          <p:cNvPicPr>
            <a:picLocks noChangeAspect="1"/>
          </p:cNvPicPr>
          <p:nvPr/>
        </p:nvPicPr>
        <p:blipFill>
          <a:blip r:embed="rId4"/>
          <a:stretch>
            <a:fillRect/>
          </a:stretch>
        </p:blipFill>
        <p:spPr>
          <a:xfrm>
            <a:off x="1011686" y="902289"/>
            <a:ext cx="6274939" cy="1452767"/>
          </a:xfrm>
          <a:prstGeom prst="rect">
            <a:avLst/>
          </a:prstGeom>
        </p:spPr>
      </p:pic>
      <p:sp>
        <p:nvSpPr>
          <p:cNvPr id="22" name="TextBox 21">
            <a:extLst>
              <a:ext uri="{FF2B5EF4-FFF2-40B4-BE49-F238E27FC236}">
                <a16:creationId xmlns:a16="http://schemas.microsoft.com/office/drawing/2014/main" id="{7AF9FF93-1F88-A494-235C-687F70D5DAC2}"/>
              </a:ext>
            </a:extLst>
          </p:cNvPr>
          <p:cNvSpPr txBox="1"/>
          <p:nvPr/>
        </p:nvSpPr>
        <p:spPr>
          <a:xfrm>
            <a:off x="23914340" y="1917291"/>
            <a:ext cx="5623254" cy="584775"/>
          </a:xfrm>
          <a:prstGeom prst="rect">
            <a:avLst/>
          </a:prstGeom>
          <a:noFill/>
        </p:spPr>
        <p:txBody>
          <a:bodyPr wrap="square" rtlCol="0">
            <a:spAutoFit/>
          </a:bodyPr>
          <a:lstStyle/>
          <a:p>
            <a:r>
              <a:rPr lang="en-GB" sz="3200" dirty="0">
                <a:solidFill>
                  <a:schemeClr val="bg1"/>
                </a:solidFill>
                <a:latin typeface="LMSans10"/>
              </a:rPr>
              <a:t>Drosophila Connectomics Group</a:t>
            </a:r>
            <a:endParaRPr lang="en-GB" sz="3200" dirty="0">
              <a:solidFill>
                <a:schemeClr val="bg1"/>
              </a:solidFill>
              <a:effectLst/>
              <a:latin typeface="LMSans10"/>
            </a:endParaRPr>
          </a:p>
        </p:txBody>
      </p:sp>
      <p:sp>
        <p:nvSpPr>
          <p:cNvPr id="26" name="TextBox 25">
            <a:extLst>
              <a:ext uri="{FF2B5EF4-FFF2-40B4-BE49-F238E27FC236}">
                <a16:creationId xmlns:a16="http://schemas.microsoft.com/office/drawing/2014/main" id="{AC5E8654-E89E-7A4F-E3B6-E14B1CAA2E18}"/>
              </a:ext>
            </a:extLst>
          </p:cNvPr>
          <p:cNvSpPr txBox="1"/>
          <p:nvPr/>
        </p:nvSpPr>
        <p:spPr>
          <a:xfrm>
            <a:off x="1213072" y="7103342"/>
            <a:ext cx="27849065" cy="1231106"/>
          </a:xfrm>
          <a:prstGeom prst="rect">
            <a:avLst/>
          </a:prstGeom>
          <a:noFill/>
        </p:spPr>
        <p:txBody>
          <a:bodyPr wrap="square" rtlCol="0">
            <a:spAutoFit/>
          </a:bodyPr>
          <a:lstStyle/>
          <a:p>
            <a:r>
              <a:rPr lang="en-GB" sz="2800" baseline="30000" dirty="0">
                <a:effectLst/>
                <a:latin typeface="Times New Roman" panose="02020603050405020304" pitchFamily="18" charset="0"/>
                <a:cs typeface="Times New Roman" panose="02020603050405020304" pitchFamily="18" charset="0"/>
              </a:rPr>
              <a:t>1</a:t>
            </a:r>
            <a:r>
              <a:rPr lang="en-GB" sz="2800" dirty="0">
                <a:effectLst/>
                <a:latin typeface="Times New Roman" panose="02020603050405020304" pitchFamily="18" charset="0"/>
                <a:cs typeface="Times New Roman" panose="02020603050405020304" pitchFamily="18" charset="0"/>
              </a:rPr>
              <a:t>Department of Zoology, University of Cambridge, Cambridge, United Kingdom	</a:t>
            </a:r>
            <a:r>
              <a:rPr lang="en-GB" sz="2800" baseline="30000" dirty="0">
                <a:effectLst/>
                <a:latin typeface="Times New Roman" panose="02020603050405020304" pitchFamily="18" charset="0"/>
                <a:cs typeface="Times New Roman" panose="02020603050405020304" pitchFamily="18" charset="0"/>
              </a:rPr>
              <a:t>2</a:t>
            </a:r>
            <a:r>
              <a:rPr lang="en-GB" sz="2800" dirty="0">
                <a:effectLst/>
                <a:latin typeface="Times New Roman" panose="02020603050405020304" pitchFamily="18" charset="0"/>
                <a:cs typeface="Times New Roman" panose="02020603050405020304" pitchFamily="18" charset="0"/>
              </a:rPr>
              <a:t>Division of Neurobiology, MRC Laboratory of Molecular Biology, Cambridge, United Kingdom</a:t>
            </a:r>
            <a:br>
              <a:rPr lang="en-GB" sz="2800" dirty="0">
                <a:effectLst/>
                <a:latin typeface="Times New Roman" panose="02020603050405020304" pitchFamily="18" charset="0"/>
                <a:cs typeface="Times New Roman" panose="02020603050405020304" pitchFamily="18" charset="0"/>
              </a:rPr>
            </a:br>
            <a:r>
              <a:rPr lang="en-GB" sz="2800" baseline="30000" dirty="0">
                <a:effectLst/>
                <a:latin typeface="Times New Roman" panose="02020603050405020304" pitchFamily="18" charset="0"/>
                <a:cs typeface="Times New Roman" panose="02020603050405020304" pitchFamily="18" charset="0"/>
              </a:rPr>
              <a:t>3</a:t>
            </a:r>
            <a:r>
              <a:rPr lang="en-GB" sz="2800" dirty="0">
                <a:effectLst/>
                <a:latin typeface="Times New Roman" panose="02020603050405020304" pitchFamily="18" charset="0"/>
                <a:cs typeface="Times New Roman" panose="02020603050405020304" pitchFamily="18" charset="0"/>
              </a:rPr>
              <a:t>Janelia Research Campus, Howard Hughes Medical Institute, Ashburn, VA, USA	</a:t>
            </a:r>
            <a:r>
              <a:rPr lang="en-GB" sz="2800" baseline="30000" dirty="0">
                <a:effectLst/>
                <a:latin typeface="Times New Roman" panose="02020603050405020304" pitchFamily="18" charset="0"/>
                <a:cs typeface="Times New Roman" panose="02020603050405020304" pitchFamily="18" charset="0"/>
              </a:rPr>
              <a:t>4</a:t>
            </a:r>
            <a:r>
              <a:rPr lang="en-GB" sz="2800" dirty="0">
                <a:effectLst/>
                <a:latin typeface="Times New Roman" panose="02020603050405020304" pitchFamily="18" charset="0"/>
                <a:cs typeface="Times New Roman" panose="02020603050405020304" pitchFamily="18" charset="0"/>
              </a:rPr>
              <a:t>Department of Biology, Life Sciences Building, West Virginia University, Morgantown, WV, 26506, USA </a:t>
            </a:r>
          </a:p>
          <a:p>
            <a:endParaRPr lang="en-US" dirty="0"/>
          </a:p>
        </p:txBody>
      </p:sp>
      <p:sp>
        <p:nvSpPr>
          <p:cNvPr id="28" name="Rectangle 27">
            <a:extLst>
              <a:ext uri="{FF2B5EF4-FFF2-40B4-BE49-F238E27FC236}">
                <a16:creationId xmlns:a16="http://schemas.microsoft.com/office/drawing/2014/main" id="{3BAD5B1C-B9FB-9C9E-38AD-3D9B2D8BD4D4}"/>
              </a:ext>
            </a:extLst>
          </p:cNvPr>
          <p:cNvSpPr/>
          <p:nvPr/>
        </p:nvSpPr>
        <p:spPr>
          <a:xfrm>
            <a:off x="-3" y="39476948"/>
            <a:ext cx="30275213" cy="3326815"/>
          </a:xfrm>
          <a:prstGeom prst="rect">
            <a:avLst/>
          </a:prstGeom>
          <a:solidFill>
            <a:srgbClr val="0072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2CB7AE9-CF4D-8A1D-0514-2AAAA464B16E}"/>
              </a:ext>
            </a:extLst>
          </p:cNvPr>
          <p:cNvCxnSpPr>
            <a:cxnSpLocks/>
          </p:cNvCxnSpPr>
          <p:nvPr/>
        </p:nvCxnSpPr>
        <p:spPr>
          <a:xfrm>
            <a:off x="0" y="39762110"/>
            <a:ext cx="30275210" cy="0"/>
          </a:xfrm>
          <a:prstGeom prst="line">
            <a:avLst/>
          </a:prstGeom>
          <a:ln w="152400">
            <a:solidFill>
              <a:srgbClr val="EA7125"/>
            </a:solidFill>
          </a:ln>
        </p:spPr>
        <p:style>
          <a:lnRef idx="1">
            <a:schemeClr val="accent1"/>
          </a:lnRef>
          <a:fillRef idx="0">
            <a:schemeClr val="accent1"/>
          </a:fillRef>
          <a:effectRef idx="0">
            <a:schemeClr val="accent1"/>
          </a:effectRef>
          <a:fontRef idx="minor">
            <a:schemeClr val="tx1"/>
          </a:fontRef>
        </p:style>
      </p:cxnSp>
      <p:pic>
        <p:nvPicPr>
          <p:cNvPr id="21" name="Picture 20" descr="A black and white logo&#10;&#10;Description automatically generated">
            <a:extLst>
              <a:ext uri="{FF2B5EF4-FFF2-40B4-BE49-F238E27FC236}">
                <a16:creationId xmlns:a16="http://schemas.microsoft.com/office/drawing/2014/main" id="{DD016A08-1A13-9D3F-7555-2A1453328270}"/>
              </a:ext>
            </a:extLst>
          </p:cNvPr>
          <p:cNvPicPr>
            <a:picLocks noChangeAspect="1"/>
          </p:cNvPicPr>
          <p:nvPr/>
        </p:nvPicPr>
        <p:blipFill>
          <a:blip r:embed="rId5"/>
          <a:stretch>
            <a:fillRect/>
          </a:stretch>
        </p:blipFill>
        <p:spPr>
          <a:xfrm>
            <a:off x="9115138" y="40446910"/>
            <a:ext cx="1677971" cy="1677971"/>
          </a:xfrm>
          <a:prstGeom prst="rect">
            <a:avLst/>
          </a:prstGeom>
        </p:spPr>
      </p:pic>
      <p:pic>
        <p:nvPicPr>
          <p:cNvPr id="19" name="Picture 18" descr="A black and white logo&#10;&#10;Description automatically generated">
            <a:extLst>
              <a:ext uri="{FF2B5EF4-FFF2-40B4-BE49-F238E27FC236}">
                <a16:creationId xmlns:a16="http://schemas.microsoft.com/office/drawing/2014/main" id="{50E68DDA-1A20-E34B-F234-ECE55369B99C}"/>
              </a:ext>
            </a:extLst>
          </p:cNvPr>
          <p:cNvPicPr>
            <a:picLocks noChangeAspect="1"/>
          </p:cNvPicPr>
          <p:nvPr/>
        </p:nvPicPr>
        <p:blipFill>
          <a:blip r:embed="rId6"/>
          <a:stretch>
            <a:fillRect/>
          </a:stretch>
        </p:blipFill>
        <p:spPr>
          <a:xfrm>
            <a:off x="19870777" y="40442892"/>
            <a:ext cx="1818557" cy="1818557"/>
          </a:xfrm>
          <a:prstGeom prst="rect">
            <a:avLst/>
          </a:prstGeom>
        </p:spPr>
      </p:pic>
      <p:pic>
        <p:nvPicPr>
          <p:cNvPr id="33" name="Picture 32" descr="A blue and black square with a shadow&#10;&#10;Description automatically generated">
            <a:extLst>
              <a:ext uri="{FF2B5EF4-FFF2-40B4-BE49-F238E27FC236}">
                <a16:creationId xmlns:a16="http://schemas.microsoft.com/office/drawing/2014/main" id="{272A23CB-C6D7-1E6E-53AE-F08E2B2AB92A}"/>
              </a:ext>
            </a:extLst>
          </p:cNvPr>
          <p:cNvPicPr>
            <a:picLocks noChangeAspect="1"/>
          </p:cNvPicPr>
          <p:nvPr/>
        </p:nvPicPr>
        <p:blipFill>
          <a:blip r:embed="rId7"/>
          <a:stretch>
            <a:fillRect/>
          </a:stretch>
        </p:blipFill>
        <p:spPr>
          <a:xfrm>
            <a:off x="805583" y="40323657"/>
            <a:ext cx="5640937" cy="1880312"/>
          </a:xfrm>
          <a:prstGeom prst="rect">
            <a:avLst/>
          </a:prstGeom>
        </p:spPr>
      </p:pic>
      <p:pic>
        <p:nvPicPr>
          <p:cNvPr id="35" name="Picture 34" descr="A black and white logo&#10;&#10;Description automatically generated">
            <a:extLst>
              <a:ext uri="{FF2B5EF4-FFF2-40B4-BE49-F238E27FC236}">
                <a16:creationId xmlns:a16="http://schemas.microsoft.com/office/drawing/2014/main" id="{2C4478FA-A9A2-92A0-790B-985ACB18BAAB}"/>
              </a:ext>
            </a:extLst>
          </p:cNvPr>
          <p:cNvPicPr>
            <a:picLocks noChangeAspect="1"/>
          </p:cNvPicPr>
          <p:nvPr/>
        </p:nvPicPr>
        <p:blipFill>
          <a:blip r:embed="rId8"/>
          <a:stretch>
            <a:fillRect/>
          </a:stretch>
        </p:blipFill>
        <p:spPr>
          <a:xfrm>
            <a:off x="24389630" y="40308505"/>
            <a:ext cx="5080000" cy="1663700"/>
          </a:xfrm>
          <a:prstGeom prst="rect">
            <a:avLst/>
          </a:prstGeom>
        </p:spPr>
      </p:pic>
      <p:pic>
        <p:nvPicPr>
          <p:cNvPr id="37" name="Picture 36" descr="A black and white circuit board&#10;&#10;Description automatically generated">
            <a:extLst>
              <a:ext uri="{FF2B5EF4-FFF2-40B4-BE49-F238E27FC236}">
                <a16:creationId xmlns:a16="http://schemas.microsoft.com/office/drawing/2014/main" id="{06BCC85C-0546-3C00-6EB2-B4AAE6AAD954}"/>
              </a:ext>
            </a:extLst>
          </p:cNvPr>
          <p:cNvPicPr>
            <a:picLocks noChangeAspect="1"/>
          </p:cNvPicPr>
          <p:nvPr/>
        </p:nvPicPr>
        <p:blipFill>
          <a:blip r:embed="rId9"/>
          <a:stretch>
            <a:fillRect/>
          </a:stretch>
        </p:blipFill>
        <p:spPr>
          <a:xfrm>
            <a:off x="14298617" y="40372598"/>
            <a:ext cx="1677971" cy="1959144"/>
          </a:xfrm>
          <a:prstGeom prst="rect">
            <a:avLst/>
          </a:prstGeom>
        </p:spPr>
      </p:pic>
      <p:pic>
        <p:nvPicPr>
          <p:cNvPr id="38" name="Picture 37">
            <a:extLst>
              <a:ext uri="{FF2B5EF4-FFF2-40B4-BE49-F238E27FC236}">
                <a16:creationId xmlns:a16="http://schemas.microsoft.com/office/drawing/2014/main" id="{4CBEFCDF-39D7-F48C-46DF-0464FFB5E2A8}"/>
              </a:ext>
            </a:extLst>
          </p:cNvPr>
          <p:cNvPicPr>
            <a:picLocks noChangeAspect="1"/>
          </p:cNvPicPr>
          <p:nvPr/>
        </p:nvPicPr>
        <p:blipFill rotWithShape="1">
          <a:blip r:embed="rId10"/>
          <a:srcRect l="1" r="12565"/>
          <a:stretch/>
        </p:blipFill>
        <p:spPr>
          <a:xfrm rot="16200000">
            <a:off x="-581629" y="25803226"/>
            <a:ext cx="5034686" cy="1949726"/>
          </a:xfrm>
          <a:prstGeom prst="rect">
            <a:avLst/>
          </a:prstGeom>
        </p:spPr>
      </p:pic>
      <p:pic>
        <p:nvPicPr>
          <p:cNvPr id="39" name="Picture 38">
            <a:extLst>
              <a:ext uri="{FF2B5EF4-FFF2-40B4-BE49-F238E27FC236}">
                <a16:creationId xmlns:a16="http://schemas.microsoft.com/office/drawing/2014/main" id="{AAAA62D9-523C-B7D9-CED8-1B68D7D3241A}"/>
              </a:ext>
            </a:extLst>
          </p:cNvPr>
          <p:cNvPicPr>
            <a:picLocks noChangeAspect="1"/>
          </p:cNvPicPr>
          <p:nvPr/>
        </p:nvPicPr>
        <p:blipFill rotWithShape="1">
          <a:blip r:embed="rId11"/>
          <a:srcRect l="1" r="12565"/>
          <a:stretch/>
        </p:blipFill>
        <p:spPr>
          <a:xfrm rot="16200000">
            <a:off x="1428453" y="25803224"/>
            <a:ext cx="5034690" cy="1949726"/>
          </a:xfrm>
          <a:prstGeom prst="rect">
            <a:avLst/>
          </a:prstGeom>
        </p:spPr>
      </p:pic>
      <p:pic>
        <p:nvPicPr>
          <p:cNvPr id="42" name="Picture 41" descr="A red veins in a white background&#10;&#10;Description automatically generated">
            <a:extLst>
              <a:ext uri="{FF2B5EF4-FFF2-40B4-BE49-F238E27FC236}">
                <a16:creationId xmlns:a16="http://schemas.microsoft.com/office/drawing/2014/main" id="{A9F2EA89-59EE-B521-62E2-2A5A2A083FEF}"/>
              </a:ext>
            </a:extLst>
          </p:cNvPr>
          <p:cNvPicPr>
            <a:picLocks noChangeAspect="1"/>
          </p:cNvPicPr>
          <p:nvPr/>
        </p:nvPicPr>
        <p:blipFill rotWithShape="1">
          <a:blip r:embed="rId12"/>
          <a:srcRect l="1" r="12565"/>
          <a:stretch/>
        </p:blipFill>
        <p:spPr>
          <a:xfrm rot="16200000">
            <a:off x="3402450" y="25803224"/>
            <a:ext cx="5034690" cy="1949726"/>
          </a:xfrm>
          <a:prstGeom prst="rect">
            <a:avLst/>
          </a:prstGeom>
        </p:spPr>
      </p:pic>
      <p:sp>
        <p:nvSpPr>
          <p:cNvPr id="44" name="TextBox 43">
            <a:extLst>
              <a:ext uri="{FF2B5EF4-FFF2-40B4-BE49-F238E27FC236}">
                <a16:creationId xmlns:a16="http://schemas.microsoft.com/office/drawing/2014/main" id="{3077A842-4F14-8859-2BB0-DF184B809409}"/>
              </a:ext>
            </a:extLst>
          </p:cNvPr>
          <p:cNvSpPr txBox="1"/>
          <p:nvPr/>
        </p:nvSpPr>
        <p:spPr>
          <a:xfrm>
            <a:off x="10421663" y="18329586"/>
            <a:ext cx="9170429" cy="9356408"/>
          </a:xfrm>
          <a:prstGeom prst="rect">
            <a:avLst/>
          </a:prstGeom>
          <a:noFill/>
        </p:spPr>
        <p:txBody>
          <a:bodyPr wrap="square" rtlCol="0">
            <a:spAutoFit/>
          </a:bodyPr>
          <a:lstStyle/>
          <a:p>
            <a:pPr>
              <a:spcAft>
                <a:spcPts val="1200"/>
              </a:spcAft>
            </a:pPr>
            <a:r>
              <a:rPr lang="en-GB" sz="2600" dirty="0">
                <a:effectLst/>
              </a:rPr>
              <a:t>To access the FANC dataset, Python </a:t>
            </a:r>
            <a:r>
              <a:rPr lang="en-GB" sz="2600" dirty="0" err="1">
                <a:effectLst/>
              </a:rPr>
              <a:t>CAVEclient</a:t>
            </a:r>
            <a:r>
              <a:rPr lang="en-GB" sz="2600" dirty="0">
                <a:effectLst/>
              </a:rPr>
              <a:t>[5] was used to fetch synapses to downstream neurons, and then the neurons downstream of those, sequentially with a limit of three hops removed from the original neuron. Roughly equivalent functions were used in </a:t>
            </a:r>
            <a:r>
              <a:rPr lang="en-GB" sz="2600" dirty="0" err="1">
                <a:effectLst/>
              </a:rPr>
              <a:t>NeuPrint</a:t>
            </a:r>
            <a:r>
              <a:rPr lang="en-GB" sz="2600" dirty="0">
                <a:effectLst/>
              </a:rPr>
              <a:t>[4] to fetch neurons downstream of the descending neurons in the MANC dataset. </a:t>
            </a:r>
            <a:endParaRPr lang="en-GB" sz="2600" dirty="0"/>
          </a:p>
          <a:p>
            <a:pPr>
              <a:spcAft>
                <a:spcPts val="1200"/>
              </a:spcAft>
            </a:pPr>
            <a:r>
              <a:rPr lang="en-GB" sz="2600" dirty="0">
                <a:effectLst/>
              </a:rPr>
              <a:t>The data was restricted to connections in the T1 area of the ventral nerve cord, and thresholds applied to limit the minimum number of synapses that constitute a connection</a:t>
            </a:r>
          </a:p>
          <a:p>
            <a:pPr>
              <a:spcAft>
                <a:spcPts val="1200"/>
              </a:spcAft>
            </a:pPr>
            <a:r>
              <a:rPr lang="en-GB" sz="2600" dirty="0">
                <a:effectLst/>
              </a:rPr>
              <a:t>Due to the difference in imaging methods and accuracy of reconstruction, the FANC dataset has significantly fewer detectable synapses than the MANC dataset (</a:t>
            </a:r>
            <a:r>
              <a:rPr lang="en-GB" sz="2600" b="0" i="0" dirty="0">
                <a:solidFill>
                  <a:srgbClr val="272727"/>
                </a:solidFill>
                <a:effectLst/>
              </a:rPr>
              <a:t>74 million and 45 million respectively)</a:t>
            </a:r>
            <a:r>
              <a:rPr lang="en-GB" sz="2600" dirty="0">
                <a:effectLst/>
              </a:rPr>
              <a:t>. Therefore the threshold for a significant "connection" between two neurons was set at 3 synapses in FANC, and 10 in MANC.</a:t>
            </a:r>
          </a:p>
          <a:p>
            <a:pPr>
              <a:spcAft>
                <a:spcPts val="1200"/>
              </a:spcAft>
            </a:pPr>
            <a:r>
              <a:rPr lang="en-GB" sz="2600" dirty="0"/>
              <a:t>U</a:t>
            </a:r>
            <a:r>
              <a:rPr lang="en-GB" sz="2600" dirty="0">
                <a:effectLst/>
              </a:rPr>
              <a:t>sing this synapse data, the input percentages (the number of input synapses from the upstream neuron as a percentage of total inputs onto the downstream neuron) were calculated. Input percentages are compared here instead of directly comparing synapse numbers </a:t>
            </a:r>
            <a:r>
              <a:rPr lang="en-GB" sz="2600" dirty="0"/>
              <a:t>in order </a:t>
            </a:r>
            <a:r>
              <a:rPr lang="en-GB" sz="2600" dirty="0">
                <a:effectLst/>
              </a:rPr>
              <a:t>to avoid biasing the data toward connections to large neurons which may form a negligible part of the large neuron’s total input.</a:t>
            </a:r>
          </a:p>
        </p:txBody>
      </p:sp>
      <p:sp>
        <p:nvSpPr>
          <p:cNvPr id="45" name="TextBox 44">
            <a:extLst>
              <a:ext uri="{FF2B5EF4-FFF2-40B4-BE49-F238E27FC236}">
                <a16:creationId xmlns:a16="http://schemas.microsoft.com/office/drawing/2014/main" id="{D61E8C28-1F00-F18B-8BDD-72AC4D115203}"/>
              </a:ext>
            </a:extLst>
          </p:cNvPr>
          <p:cNvSpPr txBox="1"/>
          <p:nvPr/>
        </p:nvSpPr>
        <p:spPr>
          <a:xfrm>
            <a:off x="857765" y="20602824"/>
            <a:ext cx="9170430" cy="3447098"/>
          </a:xfrm>
          <a:prstGeom prst="rect">
            <a:avLst/>
          </a:prstGeom>
          <a:noFill/>
        </p:spPr>
        <p:txBody>
          <a:bodyPr wrap="square" rtlCol="0">
            <a:spAutoFit/>
          </a:bodyPr>
          <a:lstStyle/>
          <a:p>
            <a:pPr>
              <a:spcAft>
                <a:spcPts val="1200"/>
              </a:spcAft>
            </a:pPr>
            <a:r>
              <a:rPr lang="en-GB" sz="2600" dirty="0">
                <a:effectLst/>
              </a:rPr>
              <a:t>We have reconstructed the DNs in the Female and Male Adult Nerve Cord connectome datasets (FANC [3] and MANC [6] respectively) and matched neurons between the two datasets with the goal of identifying DNs and circuits involved in sexually dimorphic behaviours.</a:t>
            </a:r>
            <a:endParaRPr lang="en-GB" sz="2600" dirty="0"/>
          </a:p>
          <a:p>
            <a:r>
              <a:rPr lang="en-GB" sz="2600" dirty="0"/>
              <a:t>This research focuses on </a:t>
            </a:r>
            <a:r>
              <a:rPr lang="en-GB" sz="2600" dirty="0">
                <a:effectLst/>
              </a:rPr>
              <a:t>two DN types: DNp13, which is sexually dimorphic, and DNp37, which is female-specific. Both types exist in pairs, with one neuron on each side of the fly.</a:t>
            </a:r>
          </a:p>
        </p:txBody>
      </p:sp>
      <p:sp>
        <p:nvSpPr>
          <p:cNvPr id="46" name="TextBox 45">
            <a:extLst>
              <a:ext uri="{FF2B5EF4-FFF2-40B4-BE49-F238E27FC236}">
                <a16:creationId xmlns:a16="http://schemas.microsoft.com/office/drawing/2014/main" id="{7B5F41E2-4A19-97B2-05EE-FB6868E41A60}"/>
              </a:ext>
            </a:extLst>
          </p:cNvPr>
          <p:cNvSpPr txBox="1"/>
          <p:nvPr/>
        </p:nvSpPr>
        <p:spPr>
          <a:xfrm>
            <a:off x="1112382" y="24772893"/>
            <a:ext cx="665424" cy="584775"/>
          </a:xfrm>
          <a:prstGeom prst="rect">
            <a:avLst/>
          </a:prstGeom>
          <a:noFill/>
        </p:spPr>
        <p:txBody>
          <a:bodyPr wrap="square" rtlCol="0">
            <a:spAutoFit/>
          </a:bodyPr>
          <a:lstStyle/>
          <a:p>
            <a:r>
              <a:rPr lang="en-US" sz="3200" dirty="0"/>
              <a:t>A</a:t>
            </a:r>
          </a:p>
        </p:txBody>
      </p:sp>
      <p:sp>
        <p:nvSpPr>
          <p:cNvPr id="47" name="TextBox 46">
            <a:extLst>
              <a:ext uri="{FF2B5EF4-FFF2-40B4-BE49-F238E27FC236}">
                <a16:creationId xmlns:a16="http://schemas.microsoft.com/office/drawing/2014/main" id="{5C71F293-AFFB-6203-D76A-21AB5CB6B4FD}"/>
              </a:ext>
            </a:extLst>
          </p:cNvPr>
          <p:cNvSpPr txBox="1"/>
          <p:nvPr/>
        </p:nvSpPr>
        <p:spPr>
          <a:xfrm>
            <a:off x="3107311" y="24771354"/>
            <a:ext cx="598382" cy="581007"/>
          </a:xfrm>
          <a:prstGeom prst="rect">
            <a:avLst/>
          </a:prstGeom>
          <a:noFill/>
        </p:spPr>
        <p:txBody>
          <a:bodyPr wrap="square" rtlCol="0">
            <a:spAutoFit/>
          </a:bodyPr>
          <a:lstStyle/>
          <a:p>
            <a:r>
              <a:rPr lang="en-US" sz="3200" dirty="0"/>
              <a:t>B</a:t>
            </a:r>
          </a:p>
        </p:txBody>
      </p:sp>
      <p:sp>
        <p:nvSpPr>
          <p:cNvPr id="48" name="TextBox 47">
            <a:extLst>
              <a:ext uri="{FF2B5EF4-FFF2-40B4-BE49-F238E27FC236}">
                <a16:creationId xmlns:a16="http://schemas.microsoft.com/office/drawing/2014/main" id="{C21F2C23-C006-825C-A066-C93CBA73074B}"/>
              </a:ext>
            </a:extLst>
          </p:cNvPr>
          <p:cNvSpPr txBox="1"/>
          <p:nvPr/>
        </p:nvSpPr>
        <p:spPr>
          <a:xfrm>
            <a:off x="5222583" y="24765112"/>
            <a:ext cx="767204" cy="593490"/>
          </a:xfrm>
          <a:prstGeom prst="rect">
            <a:avLst/>
          </a:prstGeom>
          <a:noFill/>
        </p:spPr>
        <p:txBody>
          <a:bodyPr wrap="square" rtlCol="0">
            <a:spAutoFit/>
          </a:bodyPr>
          <a:lstStyle/>
          <a:p>
            <a:r>
              <a:rPr lang="en-US" sz="3200" dirty="0"/>
              <a:t>C</a:t>
            </a:r>
          </a:p>
        </p:txBody>
      </p:sp>
      <p:sp>
        <p:nvSpPr>
          <p:cNvPr id="49" name="TextBox 48">
            <a:extLst>
              <a:ext uri="{FF2B5EF4-FFF2-40B4-BE49-F238E27FC236}">
                <a16:creationId xmlns:a16="http://schemas.microsoft.com/office/drawing/2014/main" id="{BDD1B990-13B8-3F23-6D53-858E9920C324}"/>
              </a:ext>
            </a:extLst>
          </p:cNvPr>
          <p:cNvSpPr txBox="1"/>
          <p:nvPr/>
        </p:nvSpPr>
        <p:spPr>
          <a:xfrm>
            <a:off x="5070669" y="13772016"/>
            <a:ext cx="3723078" cy="2862322"/>
          </a:xfrm>
          <a:prstGeom prst="rect">
            <a:avLst/>
          </a:prstGeom>
          <a:noFill/>
        </p:spPr>
        <p:txBody>
          <a:bodyPr wrap="square" rtlCol="0">
            <a:spAutoFit/>
          </a:bodyPr>
          <a:lstStyle/>
          <a:p>
            <a:r>
              <a:rPr lang="en-US" sz="2000" b="1" dirty="0"/>
              <a:t>Figure 1</a:t>
            </a:r>
            <a:r>
              <a:rPr lang="en-US" sz="2000" dirty="0"/>
              <a:t>: Diagram of the </a:t>
            </a:r>
            <a:r>
              <a:rPr lang="en-US" sz="2000" i="1" dirty="0"/>
              <a:t>D. melanogaster</a:t>
            </a:r>
            <a:r>
              <a:rPr lang="en-US" sz="2000" dirty="0"/>
              <a:t> CNS adapted from [</a:t>
            </a:r>
            <a:r>
              <a:rPr lang="en-US" sz="2000" dirty="0" err="1"/>
              <a:t>manc</a:t>
            </a:r>
            <a:r>
              <a:rPr lang="en-US" sz="2000" dirty="0"/>
              <a:t> DN] the three thoracic neuromeres showing T1, T2 and T3, as well as the abdominal neuromere A. An example of a descending neuron is shown with the cell body in the brain and outputs in the VNC</a:t>
            </a:r>
            <a:endParaRPr lang="en-US" sz="2000" b="1" dirty="0"/>
          </a:p>
        </p:txBody>
      </p:sp>
      <p:sp>
        <p:nvSpPr>
          <p:cNvPr id="50" name="TextBox 49">
            <a:extLst>
              <a:ext uri="{FF2B5EF4-FFF2-40B4-BE49-F238E27FC236}">
                <a16:creationId xmlns:a16="http://schemas.microsoft.com/office/drawing/2014/main" id="{37C6AEE3-83FD-215B-6445-ADAF4EAFFFD1}"/>
              </a:ext>
            </a:extLst>
          </p:cNvPr>
          <p:cNvSpPr txBox="1"/>
          <p:nvPr/>
        </p:nvSpPr>
        <p:spPr>
          <a:xfrm>
            <a:off x="7175455" y="24473402"/>
            <a:ext cx="2751150" cy="1015663"/>
          </a:xfrm>
          <a:prstGeom prst="rect">
            <a:avLst/>
          </a:prstGeom>
          <a:noFill/>
        </p:spPr>
        <p:txBody>
          <a:bodyPr wrap="square" rtlCol="0">
            <a:spAutoFit/>
          </a:bodyPr>
          <a:lstStyle/>
          <a:p>
            <a:r>
              <a:rPr lang="en-US" sz="2000" b="1" dirty="0"/>
              <a:t>Figure 2</a:t>
            </a:r>
            <a:r>
              <a:rPr lang="en-US" sz="2000" dirty="0"/>
              <a:t>: dorsal views of 3 neuron types with VNC outline</a:t>
            </a:r>
            <a:endParaRPr lang="en-US" sz="2000" b="1" dirty="0"/>
          </a:p>
        </p:txBody>
      </p:sp>
      <p:sp>
        <p:nvSpPr>
          <p:cNvPr id="51" name="TextBox 50">
            <a:extLst>
              <a:ext uri="{FF2B5EF4-FFF2-40B4-BE49-F238E27FC236}">
                <a16:creationId xmlns:a16="http://schemas.microsoft.com/office/drawing/2014/main" id="{59457F4F-16BE-FBDE-EA56-B24F06868DF2}"/>
              </a:ext>
            </a:extLst>
          </p:cNvPr>
          <p:cNvSpPr txBox="1"/>
          <p:nvPr/>
        </p:nvSpPr>
        <p:spPr>
          <a:xfrm>
            <a:off x="7124723" y="25597954"/>
            <a:ext cx="2751150" cy="1323439"/>
          </a:xfrm>
          <a:prstGeom prst="rect">
            <a:avLst/>
          </a:prstGeom>
          <a:noFill/>
        </p:spPr>
        <p:txBody>
          <a:bodyPr wrap="square" rtlCol="0">
            <a:spAutoFit/>
          </a:bodyPr>
          <a:lstStyle/>
          <a:p>
            <a:r>
              <a:rPr lang="en-US" sz="2000" dirty="0"/>
              <a:t>A. </a:t>
            </a:r>
            <a:r>
              <a:rPr lang="en-US" sz="2000" b="1" dirty="0"/>
              <a:t>Female</a:t>
            </a:r>
            <a:r>
              <a:rPr lang="en-US" sz="2000" dirty="0"/>
              <a:t>-only </a:t>
            </a:r>
            <a:r>
              <a:rPr lang="en-US" sz="2000" b="1" dirty="0"/>
              <a:t>DNp37 </a:t>
            </a:r>
            <a:r>
              <a:rPr lang="en-GB" sz="2000" dirty="0"/>
              <a:t>in </a:t>
            </a:r>
            <a:r>
              <a:rPr lang="en-GB" sz="2000" dirty="0">
                <a:solidFill>
                  <a:srgbClr val="29B447"/>
                </a:solidFill>
              </a:rPr>
              <a:t>green</a:t>
            </a:r>
            <a:r>
              <a:rPr lang="en-US" sz="2000" dirty="0"/>
              <a:t>, from the FANC (Female Adult Nerve Cord) dataset.</a:t>
            </a:r>
            <a:endParaRPr lang="en-US" sz="2000" b="1" dirty="0"/>
          </a:p>
        </p:txBody>
      </p:sp>
      <p:sp>
        <p:nvSpPr>
          <p:cNvPr id="52" name="TextBox 51">
            <a:extLst>
              <a:ext uri="{FF2B5EF4-FFF2-40B4-BE49-F238E27FC236}">
                <a16:creationId xmlns:a16="http://schemas.microsoft.com/office/drawing/2014/main" id="{D50AA46B-DD04-9D5F-DE31-46957A712211}"/>
              </a:ext>
            </a:extLst>
          </p:cNvPr>
          <p:cNvSpPr txBox="1"/>
          <p:nvPr/>
        </p:nvSpPr>
        <p:spPr>
          <a:xfrm>
            <a:off x="7124723" y="27041253"/>
            <a:ext cx="2751150" cy="707886"/>
          </a:xfrm>
          <a:prstGeom prst="rect">
            <a:avLst/>
          </a:prstGeom>
          <a:noFill/>
        </p:spPr>
        <p:txBody>
          <a:bodyPr wrap="square" rtlCol="0">
            <a:spAutoFit/>
          </a:bodyPr>
          <a:lstStyle/>
          <a:p>
            <a:r>
              <a:rPr lang="en-US" sz="2000" dirty="0"/>
              <a:t>B. </a:t>
            </a:r>
            <a:r>
              <a:rPr lang="en-US" sz="2000" b="1" dirty="0"/>
              <a:t>Female</a:t>
            </a:r>
            <a:r>
              <a:rPr lang="en-US" sz="2000" dirty="0"/>
              <a:t> </a:t>
            </a:r>
            <a:r>
              <a:rPr lang="en-US" sz="2000" b="1" dirty="0"/>
              <a:t>DNp13</a:t>
            </a:r>
            <a:r>
              <a:rPr lang="en-US" sz="2000" dirty="0"/>
              <a:t> in</a:t>
            </a:r>
            <a:r>
              <a:rPr lang="en-US" sz="2000" b="1" dirty="0"/>
              <a:t> </a:t>
            </a:r>
            <a:r>
              <a:rPr lang="en-GB" sz="2000" dirty="0">
                <a:solidFill>
                  <a:srgbClr val="0000CD"/>
                </a:solidFill>
              </a:rPr>
              <a:t>blue</a:t>
            </a:r>
            <a:r>
              <a:rPr lang="en-US" sz="2000" dirty="0"/>
              <a:t>, also from FANC.</a:t>
            </a:r>
            <a:endParaRPr lang="en-US" sz="2000" b="1" dirty="0"/>
          </a:p>
        </p:txBody>
      </p:sp>
      <p:sp>
        <p:nvSpPr>
          <p:cNvPr id="53" name="TextBox 52">
            <a:extLst>
              <a:ext uri="{FF2B5EF4-FFF2-40B4-BE49-F238E27FC236}">
                <a16:creationId xmlns:a16="http://schemas.microsoft.com/office/drawing/2014/main" id="{F10BA285-BB8E-9961-0355-113D910A2FF3}"/>
              </a:ext>
            </a:extLst>
          </p:cNvPr>
          <p:cNvSpPr txBox="1"/>
          <p:nvPr/>
        </p:nvSpPr>
        <p:spPr>
          <a:xfrm>
            <a:off x="7124723" y="27886896"/>
            <a:ext cx="2751150" cy="1323439"/>
          </a:xfrm>
          <a:prstGeom prst="rect">
            <a:avLst/>
          </a:prstGeom>
          <a:noFill/>
        </p:spPr>
        <p:txBody>
          <a:bodyPr wrap="square" rtlCol="0">
            <a:spAutoFit/>
          </a:bodyPr>
          <a:lstStyle/>
          <a:p>
            <a:r>
              <a:rPr lang="en-US" sz="2000" dirty="0"/>
              <a:t>C. </a:t>
            </a:r>
            <a:r>
              <a:rPr lang="en-US" sz="2000" b="1" dirty="0"/>
              <a:t>Male</a:t>
            </a:r>
            <a:r>
              <a:rPr lang="en-US" sz="2000" dirty="0"/>
              <a:t> </a:t>
            </a:r>
            <a:r>
              <a:rPr lang="en-US" sz="2000" b="1" dirty="0"/>
              <a:t>DNp13 </a:t>
            </a:r>
            <a:r>
              <a:rPr lang="en-GB" sz="2000" dirty="0"/>
              <a:t>in </a:t>
            </a:r>
            <a:r>
              <a:rPr lang="en-GB" sz="2000" dirty="0">
                <a:solidFill>
                  <a:srgbClr val="FF0000"/>
                </a:solidFill>
              </a:rPr>
              <a:t>red</a:t>
            </a:r>
            <a:r>
              <a:rPr lang="en-US" sz="2000" dirty="0"/>
              <a:t>, from the MANC (Male Adult Nerve Cord) dataset.</a:t>
            </a:r>
            <a:endParaRPr lang="en-US" sz="2000" b="1" dirty="0"/>
          </a:p>
        </p:txBody>
      </p:sp>
      <p:pic>
        <p:nvPicPr>
          <p:cNvPr id="55" name="Picture 54" descr="A red and green lines on a white background&#10;&#10;Description automatically generated">
            <a:extLst>
              <a:ext uri="{FF2B5EF4-FFF2-40B4-BE49-F238E27FC236}">
                <a16:creationId xmlns:a16="http://schemas.microsoft.com/office/drawing/2014/main" id="{3166EE87-5F42-59CE-5EFF-751C85BF16D5}"/>
              </a:ext>
            </a:extLst>
          </p:cNvPr>
          <p:cNvPicPr>
            <a:picLocks noChangeAspect="1"/>
          </p:cNvPicPr>
          <p:nvPr/>
        </p:nvPicPr>
        <p:blipFill rotWithShape="1">
          <a:blip r:embed="rId13"/>
          <a:srcRect b="6476"/>
          <a:stretch/>
        </p:blipFill>
        <p:spPr>
          <a:xfrm>
            <a:off x="15210879" y="8762004"/>
            <a:ext cx="4271895" cy="4321703"/>
          </a:xfrm>
          <a:prstGeom prst="rect">
            <a:avLst/>
          </a:prstGeom>
        </p:spPr>
      </p:pic>
      <p:pic>
        <p:nvPicPr>
          <p:cNvPr id="57" name="Picture 56" descr="A close up of a drawing&#10;&#10;Description automatically generated with medium confidence">
            <a:extLst>
              <a:ext uri="{FF2B5EF4-FFF2-40B4-BE49-F238E27FC236}">
                <a16:creationId xmlns:a16="http://schemas.microsoft.com/office/drawing/2014/main" id="{0ADF5EC5-FA9D-03C8-4A7C-1660A69962F1}"/>
              </a:ext>
            </a:extLst>
          </p:cNvPr>
          <p:cNvPicPr>
            <a:picLocks noChangeAspect="1"/>
          </p:cNvPicPr>
          <p:nvPr/>
        </p:nvPicPr>
        <p:blipFill rotWithShape="1">
          <a:blip r:embed="rId14"/>
          <a:srcRect l="13059" r="12302" b="6476"/>
          <a:stretch/>
        </p:blipFill>
        <p:spPr>
          <a:xfrm>
            <a:off x="10531002" y="8766716"/>
            <a:ext cx="4683454" cy="4321703"/>
          </a:xfrm>
          <a:prstGeom prst="rect">
            <a:avLst/>
          </a:prstGeom>
        </p:spPr>
      </p:pic>
      <p:sp>
        <p:nvSpPr>
          <p:cNvPr id="64" name="TextBox 63">
            <a:extLst>
              <a:ext uri="{FF2B5EF4-FFF2-40B4-BE49-F238E27FC236}">
                <a16:creationId xmlns:a16="http://schemas.microsoft.com/office/drawing/2014/main" id="{2903F456-4E62-3B37-E93C-8269A4CF3C53}"/>
              </a:ext>
            </a:extLst>
          </p:cNvPr>
          <p:cNvSpPr txBox="1"/>
          <p:nvPr/>
        </p:nvSpPr>
        <p:spPr>
          <a:xfrm>
            <a:off x="827215" y="33956078"/>
            <a:ext cx="9275226" cy="2492990"/>
          </a:xfrm>
          <a:prstGeom prst="rect">
            <a:avLst/>
          </a:prstGeom>
          <a:noFill/>
        </p:spPr>
        <p:txBody>
          <a:bodyPr wrap="square" rtlCol="0">
            <a:spAutoFit/>
          </a:bodyPr>
          <a:lstStyle/>
          <a:p>
            <a:r>
              <a:rPr lang="en-GB" sz="2600" dirty="0">
                <a:effectLst/>
              </a:rPr>
              <a:t>In all of three pairs of neurons the main arborisation is in the lower part of the VNC, but all have axons along the whole primary neurite from the neck to the abdomen. This project aims to trace the connectivity downstream of the axons in T1 (see Figure 3) to ascertain what effect</a:t>
            </a:r>
            <a:r>
              <a:rPr lang="en-GB" sz="2600" dirty="0"/>
              <a:t> </a:t>
            </a:r>
            <a:r>
              <a:rPr lang="en-GB" sz="2600" dirty="0">
                <a:effectLst/>
              </a:rPr>
              <a:t>these primarily reproduction-related neurons may have on the movement of the front legs. </a:t>
            </a:r>
          </a:p>
        </p:txBody>
      </p:sp>
      <p:sp>
        <p:nvSpPr>
          <p:cNvPr id="65" name="TextBox 64">
            <a:extLst>
              <a:ext uri="{FF2B5EF4-FFF2-40B4-BE49-F238E27FC236}">
                <a16:creationId xmlns:a16="http://schemas.microsoft.com/office/drawing/2014/main" id="{8EA60F42-9C54-CEEA-F3DA-365F026547C0}"/>
              </a:ext>
            </a:extLst>
          </p:cNvPr>
          <p:cNvSpPr txBox="1"/>
          <p:nvPr/>
        </p:nvSpPr>
        <p:spPr>
          <a:xfrm>
            <a:off x="10531002" y="13644872"/>
            <a:ext cx="9567567" cy="707886"/>
          </a:xfrm>
          <a:prstGeom prst="rect">
            <a:avLst/>
          </a:prstGeom>
          <a:noFill/>
        </p:spPr>
        <p:txBody>
          <a:bodyPr wrap="square" rtlCol="0">
            <a:spAutoFit/>
          </a:bodyPr>
          <a:lstStyle/>
          <a:p>
            <a:r>
              <a:rPr lang="en-GB" sz="2000" b="1" dirty="0"/>
              <a:t>Figure 3</a:t>
            </a:r>
            <a:r>
              <a:rPr lang="en-GB" sz="2000" dirty="0"/>
              <a:t>: Arborisation in T1. </a:t>
            </a:r>
            <a:r>
              <a:rPr lang="en-GB" sz="2000" b="1" dirty="0"/>
              <a:t>DNp37 </a:t>
            </a:r>
            <a:r>
              <a:rPr lang="en-GB" sz="2000" dirty="0"/>
              <a:t>in </a:t>
            </a:r>
            <a:r>
              <a:rPr lang="en-GB" sz="2000" dirty="0">
                <a:solidFill>
                  <a:srgbClr val="29B447"/>
                </a:solidFill>
              </a:rPr>
              <a:t>green</a:t>
            </a:r>
            <a:r>
              <a:rPr lang="en-GB" sz="2000" dirty="0"/>
              <a:t>, </a:t>
            </a:r>
            <a:r>
              <a:rPr lang="en-GB" sz="2000" b="1" dirty="0"/>
              <a:t>female</a:t>
            </a:r>
            <a:r>
              <a:rPr lang="en-GB" sz="2000" dirty="0"/>
              <a:t> </a:t>
            </a:r>
            <a:r>
              <a:rPr lang="en-GB" sz="2000" b="1" dirty="0"/>
              <a:t>DNp13</a:t>
            </a:r>
            <a:r>
              <a:rPr lang="en-GB" sz="2000" dirty="0"/>
              <a:t> in </a:t>
            </a:r>
            <a:r>
              <a:rPr lang="en-GB" sz="2000" dirty="0">
                <a:solidFill>
                  <a:srgbClr val="0000CD"/>
                </a:solidFill>
              </a:rPr>
              <a:t>blue</a:t>
            </a:r>
            <a:r>
              <a:rPr lang="en-GB" sz="2000" dirty="0"/>
              <a:t> and </a:t>
            </a:r>
            <a:r>
              <a:rPr lang="en-GB" sz="2000" b="1" dirty="0"/>
              <a:t>male</a:t>
            </a:r>
            <a:r>
              <a:rPr lang="en-GB" sz="2000" dirty="0"/>
              <a:t> </a:t>
            </a:r>
            <a:r>
              <a:rPr lang="en-GB" sz="2000" b="1" dirty="0"/>
              <a:t>DNp13</a:t>
            </a:r>
            <a:r>
              <a:rPr lang="en-GB" sz="2000" dirty="0"/>
              <a:t> in </a:t>
            </a:r>
            <a:r>
              <a:rPr lang="en-GB" sz="2000" dirty="0">
                <a:solidFill>
                  <a:srgbClr val="FF0000"/>
                </a:solidFill>
              </a:rPr>
              <a:t>red.</a:t>
            </a:r>
            <a:r>
              <a:rPr lang="en-GB" sz="2000" dirty="0"/>
              <a:t> Visualisation made by superimposing FANC data onto the shape of the MANC dataset.</a:t>
            </a:r>
            <a:endParaRPr lang="en-GB" sz="2000" b="1" dirty="0"/>
          </a:p>
        </p:txBody>
      </p:sp>
      <p:sp>
        <p:nvSpPr>
          <p:cNvPr id="66" name="TextBox 65">
            <a:extLst>
              <a:ext uri="{FF2B5EF4-FFF2-40B4-BE49-F238E27FC236}">
                <a16:creationId xmlns:a16="http://schemas.microsoft.com/office/drawing/2014/main" id="{802226FF-3B2B-ACBA-1A4D-572BA16E93B6}"/>
              </a:ext>
            </a:extLst>
          </p:cNvPr>
          <p:cNvSpPr txBox="1"/>
          <p:nvPr/>
        </p:nvSpPr>
        <p:spPr>
          <a:xfrm>
            <a:off x="10877100" y="9081935"/>
            <a:ext cx="945810" cy="584775"/>
          </a:xfrm>
          <a:prstGeom prst="rect">
            <a:avLst/>
          </a:prstGeom>
          <a:noFill/>
        </p:spPr>
        <p:txBody>
          <a:bodyPr wrap="square" rtlCol="0">
            <a:spAutoFit/>
          </a:bodyPr>
          <a:lstStyle/>
          <a:p>
            <a:r>
              <a:rPr lang="en-US" sz="3200" dirty="0"/>
              <a:t>A</a:t>
            </a:r>
          </a:p>
        </p:txBody>
      </p:sp>
      <p:sp>
        <p:nvSpPr>
          <p:cNvPr id="67" name="TextBox 66">
            <a:extLst>
              <a:ext uri="{FF2B5EF4-FFF2-40B4-BE49-F238E27FC236}">
                <a16:creationId xmlns:a16="http://schemas.microsoft.com/office/drawing/2014/main" id="{4DF3FE00-8840-059F-BC29-27EEB14119A7}"/>
              </a:ext>
            </a:extLst>
          </p:cNvPr>
          <p:cNvSpPr txBox="1"/>
          <p:nvPr/>
        </p:nvSpPr>
        <p:spPr>
          <a:xfrm>
            <a:off x="16227294" y="9081934"/>
            <a:ext cx="945810" cy="584775"/>
          </a:xfrm>
          <a:prstGeom prst="rect">
            <a:avLst/>
          </a:prstGeom>
          <a:noFill/>
        </p:spPr>
        <p:txBody>
          <a:bodyPr wrap="square" rtlCol="0">
            <a:spAutoFit/>
          </a:bodyPr>
          <a:lstStyle/>
          <a:p>
            <a:r>
              <a:rPr lang="en-US" sz="3200" dirty="0"/>
              <a:t>B</a:t>
            </a:r>
          </a:p>
        </p:txBody>
      </p:sp>
      <p:sp>
        <p:nvSpPr>
          <p:cNvPr id="68" name="TextBox 67">
            <a:extLst>
              <a:ext uri="{FF2B5EF4-FFF2-40B4-BE49-F238E27FC236}">
                <a16:creationId xmlns:a16="http://schemas.microsoft.com/office/drawing/2014/main" id="{3FF2D914-760C-F97B-3091-CE95B6B905AE}"/>
              </a:ext>
            </a:extLst>
          </p:cNvPr>
          <p:cNvSpPr txBox="1"/>
          <p:nvPr/>
        </p:nvSpPr>
        <p:spPr>
          <a:xfrm>
            <a:off x="10505804" y="13240095"/>
            <a:ext cx="4788248" cy="400110"/>
          </a:xfrm>
          <a:prstGeom prst="rect">
            <a:avLst/>
          </a:prstGeom>
          <a:noFill/>
        </p:spPr>
        <p:txBody>
          <a:bodyPr wrap="square" rtlCol="0">
            <a:spAutoFit/>
          </a:bodyPr>
          <a:lstStyle/>
          <a:p>
            <a:r>
              <a:rPr lang="en-US" sz="2000" dirty="0"/>
              <a:t>A. Dorsal view of both neurons in each pair</a:t>
            </a:r>
          </a:p>
        </p:txBody>
      </p:sp>
      <p:sp>
        <p:nvSpPr>
          <p:cNvPr id="69" name="TextBox 68">
            <a:extLst>
              <a:ext uri="{FF2B5EF4-FFF2-40B4-BE49-F238E27FC236}">
                <a16:creationId xmlns:a16="http://schemas.microsoft.com/office/drawing/2014/main" id="{F8BFD9F3-7077-CB34-7879-9BBBD6BB9289}"/>
              </a:ext>
            </a:extLst>
          </p:cNvPr>
          <p:cNvSpPr txBox="1"/>
          <p:nvPr/>
        </p:nvSpPr>
        <p:spPr>
          <a:xfrm>
            <a:off x="15210879" y="13226020"/>
            <a:ext cx="4362387" cy="400110"/>
          </a:xfrm>
          <a:prstGeom prst="rect">
            <a:avLst/>
          </a:prstGeom>
          <a:noFill/>
        </p:spPr>
        <p:txBody>
          <a:bodyPr wrap="square" rtlCol="0">
            <a:spAutoFit/>
          </a:bodyPr>
          <a:lstStyle/>
          <a:p>
            <a:r>
              <a:rPr lang="en-US" sz="2000" dirty="0"/>
              <a:t>B. Lateral view with left neurons only</a:t>
            </a:r>
          </a:p>
        </p:txBody>
      </p:sp>
      <p:pic>
        <p:nvPicPr>
          <p:cNvPr id="71" name="Picture 70" descr="A drawing of a dragonfly&#10;&#10;Description automatically generated">
            <a:extLst>
              <a:ext uri="{FF2B5EF4-FFF2-40B4-BE49-F238E27FC236}">
                <a16:creationId xmlns:a16="http://schemas.microsoft.com/office/drawing/2014/main" id="{B5C608A2-6941-F4EE-A2D4-E02BA29619E0}"/>
              </a:ext>
            </a:extLst>
          </p:cNvPr>
          <p:cNvPicPr>
            <a:picLocks noChangeAspect="1"/>
          </p:cNvPicPr>
          <p:nvPr/>
        </p:nvPicPr>
        <p:blipFill>
          <a:blip r:embed="rId15"/>
          <a:stretch>
            <a:fillRect/>
          </a:stretch>
        </p:blipFill>
        <p:spPr>
          <a:xfrm>
            <a:off x="24566736" y="30755890"/>
            <a:ext cx="4043563" cy="4379637"/>
          </a:xfrm>
          <a:prstGeom prst="rect">
            <a:avLst/>
          </a:prstGeom>
        </p:spPr>
      </p:pic>
      <p:sp>
        <p:nvSpPr>
          <p:cNvPr id="72" name="TextBox 71">
            <a:extLst>
              <a:ext uri="{FF2B5EF4-FFF2-40B4-BE49-F238E27FC236}">
                <a16:creationId xmlns:a16="http://schemas.microsoft.com/office/drawing/2014/main" id="{D28AA603-1546-DD33-6009-B508CBCBC29D}"/>
              </a:ext>
            </a:extLst>
          </p:cNvPr>
          <p:cNvSpPr txBox="1"/>
          <p:nvPr/>
        </p:nvSpPr>
        <p:spPr>
          <a:xfrm>
            <a:off x="10421662" y="17549060"/>
            <a:ext cx="9170429" cy="830997"/>
          </a:xfrm>
          <a:prstGeom prst="rect">
            <a:avLst/>
          </a:prstGeom>
          <a:noFill/>
        </p:spPr>
        <p:txBody>
          <a:bodyPr wrap="square" rtlCol="0">
            <a:spAutoFit/>
          </a:bodyPr>
          <a:lstStyle/>
          <a:p>
            <a:r>
              <a:rPr lang="en-GB" sz="4800" dirty="0">
                <a:solidFill>
                  <a:srgbClr val="0072CF"/>
                </a:solidFill>
                <a:latin typeface="Times New Roman" panose="02020603050405020304" pitchFamily="18" charset="0"/>
                <a:cs typeface="Times New Roman" panose="02020603050405020304" pitchFamily="18" charset="0"/>
              </a:rPr>
              <a:t>Method</a:t>
            </a:r>
            <a:endParaRPr lang="en-US" sz="4800" dirty="0"/>
          </a:p>
        </p:txBody>
      </p:sp>
      <p:sp>
        <p:nvSpPr>
          <p:cNvPr id="74" name="TextBox 73">
            <a:extLst>
              <a:ext uri="{FF2B5EF4-FFF2-40B4-BE49-F238E27FC236}">
                <a16:creationId xmlns:a16="http://schemas.microsoft.com/office/drawing/2014/main" id="{7E848F3E-C4A6-CFEE-EF44-95B827CB94A0}"/>
              </a:ext>
            </a:extLst>
          </p:cNvPr>
          <p:cNvSpPr txBox="1"/>
          <p:nvPr/>
        </p:nvSpPr>
        <p:spPr>
          <a:xfrm>
            <a:off x="10421662" y="27637784"/>
            <a:ext cx="8936335" cy="830997"/>
          </a:xfrm>
          <a:prstGeom prst="rect">
            <a:avLst/>
          </a:prstGeom>
          <a:noFill/>
        </p:spPr>
        <p:txBody>
          <a:bodyPr wrap="square" rtlCol="0">
            <a:spAutoFit/>
          </a:bodyPr>
          <a:lstStyle/>
          <a:p>
            <a:r>
              <a:rPr lang="en-GB" sz="4800" dirty="0">
                <a:solidFill>
                  <a:srgbClr val="0072CF"/>
                </a:solidFill>
                <a:latin typeface="Times New Roman" panose="02020603050405020304" pitchFamily="18" charset="0"/>
                <a:cs typeface="Times New Roman" panose="02020603050405020304" pitchFamily="18" charset="0"/>
              </a:rPr>
              <a:t>Results</a:t>
            </a:r>
            <a:endParaRPr lang="en-US" sz="4800" dirty="0">
              <a:solidFill>
                <a:srgbClr val="0072CF"/>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C87BF1BA-8A90-A42F-D45C-64C7E97B74F3}"/>
              </a:ext>
            </a:extLst>
          </p:cNvPr>
          <p:cNvSpPr txBox="1"/>
          <p:nvPr/>
        </p:nvSpPr>
        <p:spPr>
          <a:xfrm>
            <a:off x="857764" y="8416803"/>
            <a:ext cx="8915048" cy="830997"/>
          </a:xfrm>
          <a:prstGeom prst="rect">
            <a:avLst/>
          </a:prstGeom>
          <a:noFill/>
        </p:spPr>
        <p:txBody>
          <a:bodyPr wrap="square" rtlCol="0">
            <a:spAutoFit/>
          </a:bodyPr>
          <a:lstStyle/>
          <a:p>
            <a:r>
              <a:rPr lang="en-GB" sz="4800" dirty="0">
                <a:solidFill>
                  <a:srgbClr val="0072CF"/>
                </a:solidFill>
                <a:latin typeface="Times New Roman" panose="02020603050405020304" pitchFamily="18" charset="0"/>
                <a:cs typeface="Times New Roman" panose="02020603050405020304" pitchFamily="18" charset="0"/>
              </a:rPr>
              <a:t>Introduction</a:t>
            </a:r>
            <a:endParaRPr lang="en-US" sz="4800" dirty="0">
              <a:solidFill>
                <a:srgbClr val="0072CF"/>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D3971A67-17E4-E588-171C-BD47ECD1FD7C}"/>
              </a:ext>
            </a:extLst>
          </p:cNvPr>
          <p:cNvSpPr txBox="1"/>
          <p:nvPr/>
        </p:nvSpPr>
        <p:spPr>
          <a:xfrm>
            <a:off x="10421663" y="28483270"/>
            <a:ext cx="9087614" cy="6247864"/>
          </a:xfrm>
          <a:prstGeom prst="rect">
            <a:avLst/>
          </a:prstGeom>
          <a:noFill/>
        </p:spPr>
        <p:txBody>
          <a:bodyPr wrap="square" rtlCol="0">
            <a:spAutoFit/>
          </a:bodyPr>
          <a:lstStyle/>
          <a:p>
            <a:pPr>
              <a:spcAft>
                <a:spcPts val="1200"/>
              </a:spcAft>
            </a:pPr>
            <a:r>
              <a:rPr lang="en-GB" sz="2600" dirty="0">
                <a:effectLst/>
              </a:rPr>
              <a:t>The connections downstream of the T1 axons of DNp13 and DNp37 are shown in </a:t>
            </a:r>
            <a:r>
              <a:rPr lang="en-GB" sz="2600" dirty="0"/>
              <a:t>Fi</a:t>
            </a:r>
            <a:r>
              <a:rPr lang="en-GB" sz="2600" dirty="0">
                <a:effectLst/>
              </a:rPr>
              <a:t>gures [X,Y,Z]. Each node represents not a single neuron but a single type. A type often consists of just two symmetrical neurons but sometimes more, with the largest number of neurons in a single type shown being the 13 trochanter flexor motor neurons </a:t>
            </a:r>
            <a:r>
              <a:rPr lang="en-GB" sz="2600" dirty="0"/>
              <a:t>[</a:t>
            </a:r>
            <a:r>
              <a:rPr lang="en-GB" sz="2600" dirty="0">
                <a:effectLst/>
              </a:rPr>
              <a:t>check this]. Node </a:t>
            </a:r>
            <a:r>
              <a:rPr lang="en-US" sz="2600" dirty="0"/>
              <a:t>area is proportional to the number of neurons.</a:t>
            </a:r>
            <a:r>
              <a:rPr lang="en-GB" sz="2600" dirty="0">
                <a:effectLst/>
              </a:rPr>
              <a:t> Any neuron whose type only appears once is omitted from the graphs, as are most interneurons with no downstream partners. </a:t>
            </a:r>
          </a:p>
          <a:p>
            <a:pPr>
              <a:spcAft>
                <a:spcPts val="1200"/>
              </a:spcAft>
            </a:pPr>
            <a:r>
              <a:rPr lang="en-US" sz="2600" dirty="0"/>
              <a:t>Edges represent connections between neurons, with the thickness of the edge representing the average input percentage between neurons of the two types.</a:t>
            </a:r>
            <a:r>
              <a:rPr lang="en-GB" sz="2600" dirty="0"/>
              <a:t> </a:t>
            </a:r>
            <a:r>
              <a:rPr lang="en-GB" sz="2600" dirty="0">
                <a:effectLst/>
              </a:rPr>
              <a:t>As well as the minimum synapse numbers mentioned in the results section, the input percentages were subjected to a minimum threshold of 1% for the first hop, 1.2% for the second and 1.4% for the third.</a:t>
            </a:r>
          </a:p>
        </p:txBody>
      </p:sp>
      <p:pic>
        <p:nvPicPr>
          <p:cNvPr id="79" name="Picture 78">
            <a:extLst>
              <a:ext uri="{FF2B5EF4-FFF2-40B4-BE49-F238E27FC236}">
                <a16:creationId xmlns:a16="http://schemas.microsoft.com/office/drawing/2014/main" id="{C699682A-34D3-09C7-2D76-9403F653EC3D}"/>
              </a:ext>
            </a:extLst>
          </p:cNvPr>
          <p:cNvPicPr>
            <a:picLocks noChangeAspect="1"/>
          </p:cNvPicPr>
          <p:nvPr/>
        </p:nvPicPr>
        <p:blipFill rotWithShape="1">
          <a:blip r:embed="rId16"/>
          <a:srcRect l="3019" t="16471" r="4622" b="16850"/>
          <a:stretch/>
        </p:blipFill>
        <p:spPr>
          <a:xfrm>
            <a:off x="20250400" y="9253175"/>
            <a:ext cx="8418695" cy="6175612"/>
          </a:xfrm>
          <a:prstGeom prst="rect">
            <a:avLst/>
          </a:prstGeom>
        </p:spPr>
      </p:pic>
      <p:sp>
        <p:nvSpPr>
          <p:cNvPr id="81" name="TextBox 80">
            <a:extLst>
              <a:ext uri="{FF2B5EF4-FFF2-40B4-BE49-F238E27FC236}">
                <a16:creationId xmlns:a16="http://schemas.microsoft.com/office/drawing/2014/main" id="{3526185C-597C-2AFA-00BC-82EF5A57ACCE}"/>
              </a:ext>
            </a:extLst>
          </p:cNvPr>
          <p:cNvSpPr txBox="1"/>
          <p:nvPr/>
        </p:nvSpPr>
        <p:spPr>
          <a:xfrm>
            <a:off x="857766" y="30980129"/>
            <a:ext cx="8912428" cy="1292662"/>
          </a:xfrm>
          <a:prstGeom prst="rect">
            <a:avLst/>
          </a:prstGeom>
          <a:solidFill>
            <a:srgbClr val="FFADAE"/>
          </a:solidFill>
        </p:spPr>
        <p:txBody>
          <a:bodyPr wrap="square" rtlCol="0">
            <a:spAutoFit/>
          </a:bodyPr>
          <a:lstStyle/>
          <a:p>
            <a:r>
              <a:rPr lang="en-GB" sz="2600" b="1" dirty="0">
                <a:effectLst/>
              </a:rPr>
              <a:t>DNp13</a:t>
            </a:r>
            <a:r>
              <a:rPr lang="en-GB" sz="2600" dirty="0">
                <a:effectLst/>
              </a:rPr>
              <a:t> (or pMN1) in </a:t>
            </a:r>
            <a:r>
              <a:rPr lang="en-GB" sz="2600" b="1" dirty="0">
                <a:effectLst/>
              </a:rPr>
              <a:t>males</a:t>
            </a:r>
            <a:r>
              <a:rPr lang="en-GB" sz="2600" dirty="0">
                <a:effectLst/>
              </a:rPr>
              <a:t> is less well studied. It develops in the presence of females, but not males [45]which suggests a reproductive function.</a:t>
            </a:r>
            <a:endParaRPr lang="en-GB" sz="2600" dirty="0"/>
          </a:p>
        </p:txBody>
      </p:sp>
      <p:sp>
        <p:nvSpPr>
          <p:cNvPr id="82" name="TextBox 81">
            <a:extLst>
              <a:ext uri="{FF2B5EF4-FFF2-40B4-BE49-F238E27FC236}">
                <a16:creationId xmlns:a16="http://schemas.microsoft.com/office/drawing/2014/main" id="{7FB96221-3C2B-59A0-AEC2-0A78F84B49C3}"/>
              </a:ext>
            </a:extLst>
          </p:cNvPr>
          <p:cNvSpPr txBox="1"/>
          <p:nvPr/>
        </p:nvSpPr>
        <p:spPr>
          <a:xfrm>
            <a:off x="857764" y="32299378"/>
            <a:ext cx="8912429" cy="1292662"/>
          </a:xfrm>
          <a:prstGeom prst="rect">
            <a:avLst/>
          </a:prstGeom>
          <a:solidFill>
            <a:srgbClr val="BBFFBF"/>
          </a:solidFill>
        </p:spPr>
        <p:txBody>
          <a:bodyPr wrap="square" rtlCol="0">
            <a:spAutoFit/>
          </a:bodyPr>
          <a:lstStyle/>
          <a:p>
            <a:r>
              <a:rPr lang="en-GB" sz="2600" b="1" dirty="0">
                <a:effectLst/>
              </a:rPr>
              <a:t>DNp37</a:t>
            </a:r>
            <a:r>
              <a:rPr lang="en-GB" sz="2600" dirty="0">
                <a:effectLst/>
              </a:rPr>
              <a:t> (also called pMN2[1], vpoDN[8]) only occurs in </a:t>
            </a:r>
            <a:r>
              <a:rPr lang="en-GB" sz="2600" b="1" dirty="0">
                <a:effectLst/>
              </a:rPr>
              <a:t>females</a:t>
            </a:r>
            <a:r>
              <a:rPr lang="en-GB" sz="2600" dirty="0">
                <a:effectLst/>
              </a:rPr>
              <a:t>. </a:t>
            </a:r>
            <a:r>
              <a:rPr lang="en-GB" sz="2600" dirty="0"/>
              <a:t>R</a:t>
            </a:r>
            <a:r>
              <a:rPr lang="en-GB" sz="2600" dirty="0">
                <a:effectLst/>
              </a:rPr>
              <a:t>ecent research indicates that it controls the opening of the vaginal plate for mating[8]</a:t>
            </a:r>
          </a:p>
        </p:txBody>
      </p:sp>
      <p:sp>
        <p:nvSpPr>
          <p:cNvPr id="83" name="TextBox 82">
            <a:extLst>
              <a:ext uri="{FF2B5EF4-FFF2-40B4-BE49-F238E27FC236}">
                <a16:creationId xmlns:a16="http://schemas.microsoft.com/office/drawing/2014/main" id="{6A5BFD1D-EAD9-0E7E-7A54-018D7734784D}"/>
              </a:ext>
            </a:extLst>
          </p:cNvPr>
          <p:cNvSpPr txBox="1"/>
          <p:nvPr/>
        </p:nvSpPr>
        <p:spPr>
          <a:xfrm>
            <a:off x="20192431" y="15451343"/>
            <a:ext cx="9170429" cy="707886"/>
          </a:xfrm>
          <a:prstGeom prst="rect">
            <a:avLst/>
          </a:prstGeom>
          <a:noFill/>
        </p:spPr>
        <p:txBody>
          <a:bodyPr wrap="square" rtlCol="0">
            <a:spAutoFit/>
          </a:bodyPr>
          <a:lstStyle/>
          <a:p>
            <a:r>
              <a:rPr lang="en-US" sz="2000" b="1" dirty="0"/>
              <a:t>Figure 4</a:t>
            </a:r>
            <a:r>
              <a:rPr lang="en-US" sz="2000" dirty="0"/>
              <a:t>: Network visualization of downstream connections from the T1 axons of </a:t>
            </a:r>
            <a:r>
              <a:rPr lang="en-US" sz="2000" b="1" dirty="0"/>
              <a:t>Female DNp13 </a:t>
            </a:r>
            <a:r>
              <a:rPr lang="en-US" sz="2000" dirty="0"/>
              <a:t>(from the FANC dataset).</a:t>
            </a:r>
            <a:endParaRPr lang="en-US" sz="2000" b="1" dirty="0"/>
          </a:p>
        </p:txBody>
      </p:sp>
      <p:grpSp>
        <p:nvGrpSpPr>
          <p:cNvPr id="91" name="Group 90">
            <a:extLst>
              <a:ext uri="{FF2B5EF4-FFF2-40B4-BE49-F238E27FC236}">
                <a16:creationId xmlns:a16="http://schemas.microsoft.com/office/drawing/2014/main" id="{2D0DC815-E3E6-5E5C-77F4-7151EDCD7043}"/>
              </a:ext>
            </a:extLst>
          </p:cNvPr>
          <p:cNvGrpSpPr/>
          <p:nvPr/>
        </p:nvGrpSpPr>
        <p:grpSpPr>
          <a:xfrm>
            <a:off x="20450533" y="8719419"/>
            <a:ext cx="2331327" cy="1631216"/>
            <a:chOff x="21048626" y="20192389"/>
            <a:chExt cx="2331327" cy="1631216"/>
          </a:xfrm>
        </p:grpSpPr>
        <p:sp>
          <p:nvSpPr>
            <p:cNvPr id="84" name="TextBox 83">
              <a:extLst>
                <a:ext uri="{FF2B5EF4-FFF2-40B4-BE49-F238E27FC236}">
                  <a16:creationId xmlns:a16="http://schemas.microsoft.com/office/drawing/2014/main" id="{B13F6D40-7D74-E1B5-180B-4BC3A4361621}"/>
                </a:ext>
              </a:extLst>
            </p:cNvPr>
            <p:cNvSpPr txBox="1"/>
            <p:nvPr/>
          </p:nvSpPr>
          <p:spPr>
            <a:xfrm>
              <a:off x="21326948" y="20192389"/>
              <a:ext cx="2053005" cy="1631216"/>
            </a:xfrm>
            <a:prstGeom prst="rect">
              <a:avLst/>
            </a:prstGeom>
            <a:noFill/>
          </p:spPr>
          <p:txBody>
            <a:bodyPr wrap="square" rtlCol="0">
              <a:spAutoFit/>
            </a:bodyPr>
            <a:lstStyle/>
            <a:p>
              <a:r>
                <a:rPr lang="en-GB" dirty="0"/>
                <a:t>Motor Neuron</a:t>
              </a:r>
            </a:p>
            <a:p>
              <a:pPr>
                <a:spcAft>
                  <a:spcPts val="1200"/>
                </a:spcAft>
              </a:pPr>
              <a:r>
                <a:rPr lang="en-GB" dirty="0"/>
                <a:t>Interneuron</a:t>
              </a:r>
            </a:p>
            <a:p>
              <a:r>
                <a:rPr lang="en-GB" dirty="0"/>
                <a:t>GABA</a:t>
              </a:r>
            </a:p>
            <a:p>
              <a:r>
                <a:rPr lang="en-GB" dirty="0"/>
                <a:t>Acetylcholine</a:t>
              </a:r>
            </a:p>
            <a:p>
              <a:r>
                <a:rPr lang="en-GB" dirty="0"/>
                <a:t>Glutamate</a:t>
              </a:r>
            </a:p>
          </p:txBody>
        </p:sp>
        <p:sp>
          <p:nvSpPr>
            <p:cNvPr id="85" name="Rectangle 84">
              <a:extLst>
                <a:ext uri="{FF2B5EF4-FFF2-40B4-BE49-F238E27FC236}">
                  <a16:creationId xmlns:a16="http://schemas.microsoft.com/office/drawing/2014/main" id="{B85D7F5C-DC98-E00C-BA4B-FF34673DBCB9}"/>
                </a:ext>
              </a:extLst>
            </p:cNvPr>
            <p:cNvSpPr/>
            <p:nvPr/>
          </p:nvSpPr>
          <p:spPr>
            <a:xfrm>
              <a:off x="21048626" y="20248232"/>
              <a:ext cx="278322" cy="234684"/>
            </a:xfrm>
            <a:prstGeom prst="rect">
              <a:avLst/>
            </a:prstGeom>
            <a:solidFill>
              <a:srgbClr val="FF69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60CEE521-EB65-832D-1300-0C1223C8B304}"/>
                </a:ext>
              </a:extLst>
            </p:cNvPr>
            <p:cNvSpPr/>
            <p:nvPr/>
          </p:nvSpPr>
          <p:spPr>
            <a:xfrm>
              <a:off x="21048626" y="20504963"/>
              <a:ext cx="278322" cy="234684"/>
            </a:xfrm>
            <a:prstGeom prst="rect">
              <a:avLst/>
            </a:prstGeom>
            <a:solidFill>
              <a:srgbClr val="C2C2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DD7C2C15-3461-A307-5091-C977830F2AC2}"/>
                </a:ext>
              </a:extLst>
            </p:cNvPr>
            <p:cNvSpPr/>
            <p:nvPr/>
          </p:nvSpPr>
          <p:spPr>
            <a:xfrm>
              <a:off x="21048626" y="21215774"/>
              <a:ext cx="278322" cy="234684"/>
            </a:xfrm>
            <a:prstGeom prst="rect">
              <a:avLst/>
            </a:prstGeom>
            <a:solidFill>
              <a:srgbClr val="FFA2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FF0406FC-54EE-AFCB-3CAD-7F0D9403E2B9}"/>
                </a:ext>
              </a:extLst>
            </p:cNvPr>
            <p:cNvSpPr/>
            <p:nvPr/>
          </p:nvSpPr>
          <p:spPr>
            <a:xfrm>
              <a:off x="21048626" y="21477304"/>
              <a:ext cx="278322" cy="234684"/>
            </a:xfrm>
            <a:prstGeom prst="rect">
              <a:avLst/>
            </a:prstGeom>
            <a:solidFill>
              <a:srgbClr val="A85B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19DA7519-5AE7-A0DD-CDFD-56D877C89037}"/>
                </a:ext>
              </a:extLst>
            </p:cNvPr>
            <p:cNvSpPr/>
            <p:nvPr/>
          </p:nvSpPr>
          <p:spPr>
            <a:xfrm>
              <a:off x="21048626" y="20936015"/>
              <a:ext cx="278322" cy="234684"/>
            </a:xfrm>
            <a:prstGeom prst="rect">
              <a:avLst/>
            </a:prstGeom>
            <a:solidFill>
              <a:srgbClr val="57DA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6" name="Picture 95" descr="A diagram of a network&#10;&#10;Description automatically generated">
            <a:extLst>
              <a:ext uri="{FF2B5EF4-FFF2-40B4-BE49-F238E27FC236}">
                <a16:creationId xmlns:a16="http://schemas.microsoft.com/office/drawing/2014/main" id="{65A29FAB-C4BF-BF0C-9A3A-075618643D18}"/>
              </a:ext>
            </a:extLst>
          </p:cNvPr>
          <p:cNvPicPr>
            <a:picLocks noChangeAspect="1"/>
          </p:cNvPicPr>
          <p:nvPr/>
        </p:nvPicPr>
        <p:blipFill rotWithShape="1">
          <a:blip r:embed="rId17"/>
          <a:srcRect l="14090" t="11969" r="15975" b="15293"/>
          <a:stretch/>
        </p:blipFill>
        <p:spPr>
          <a:xfrm>
            <a:off x="21411239" y="16344090"/>
            <a:ext cx="6097016" cy="5828638"/>
          </a:xfrm>
          <a:prstGeom prst="rect">
            <a:avLst/>
          </a:prstGeom>
        </p:spPr>
      </p:pic>
      <p:pic>
        <p:nvPicPr>
          <p:cNvPr id="98" name="Picture 97" descr="A diagram of a network&#10;&#10;Description automatically generated with medium confidence">
            <a:extLst>
              <a:ext uri="{FF2B5EF4-FFF2-40B4-BE49-F238E27FC236}">
                <a16:creationId xmlns:a16="http://schemas.microsoft.com/office/drawing/2014/main" id="{19A3B578-A7E0-FC92-DE4E-7F8D756C35FF}"/>
              </a:ext>
            </a:extLst>
          </p:cNvPr>
          <p:cNvPicPr>
            <a:picLocks noChangeAspect="1"/>
          </p:cNvPicPr>
          <p:nvPr/>
        </p:nvPicPr>
        <p:blipFill rotWithShape="1">
          <a:blip r:embed="rId18"/>
          <a:srcRect l="14731" t="14240" r="10415" b="22512"/>
          <a:stretch/>
        </p:blipFill>
        <p:spPr>
          <a:xfrm>
            <a:off x="20845299" y="23265258"/>
            <a:ext cx="6822496" cy="5764683"/>
          </a:xfrm>
          <a:prstGeom prst="rect">
            <a:avLst/>
          </a:prstGeom>
        </p:spPr>
      </p:pic>
      <p:sp>
        <p:nvSpPr>
          <p:cNvPr id="99" name="TextBox 98">
            <a:extLst>
              <a:ext uri="{FF2B5EF4-FFF2-40B4-BE49-F238E27FC236}">
                <a16:creationId xmlns:a16="http://schemas.microsoft.com/office/drawing/2014/main" id="{6ED3CF73-D14F-6908-4B5A-DC4240CCB715}"/>
              </a:ext>
            </a:extLst>
          </p:cNvPr>
          <p:cNvSpPr txBox="1"/>
          <p:nvPr/>
        </p:nvSpPr>
        <p:spPr>
          <a:xfrm>
            <a:off x="4165600" y="16917235"/>
            <a:ext cx="5808841" cy="2092881"/>
          </a:xfrm>
          <a:prstGeom prst="rect">
            <a:avLst/>
          </a:prstGeom>
          <a:noFill/>
        </p:spPr>
        <p:txBody>
          <a:bodyPr wrap="square" rtlCol="0">
            <a:spAutoFit/>
          </a:bodyPr>
          <a:lstStyle/>
          <a:p>
            <a:r>
              <a:rPr lang="en-US" sz="2600" dirty="0"/>
              <a:t>The ventral nerve cord of D. melanogaster is divided into neuromeres. Thoracic neuromere 1 (T1- see Figure 1) contains the premotor circuits which control the movement of the front legs. </a:t>
            </a:r>
          </a:p>
        </p:txBody>
      </p:sp>
      <p:grpSp>
        <p:nvGrpSpPr>
          <p:cNvPr id="101" name="Group 100">
            <a:extLst>
              <a:ext uri="{FF2B5EF4-FFF2-40B4-BE49-F238E27FC236}">
                <a16:creationId xmlns:a16="http://schemas.microsoft.com/office/drawing/2014/main" id="{686510AF-AD38-8C4D-C064-5F0F37694270}"/>
              </a:ext>
            </a:extLst>
          </p:cNvPr>
          <p:cNvGrpSpPr/>
          <p:nvPr/>
        </p:nvGrpSpPr>
        <p:grpSpPr>
          <a:xfrm>
            <a:off x="27080067" y="20598015"/>
            <a:ext cx="2331327" cy="2185214"/>
            <a:chOff x="21048626" y="20192389"/>
            <a:chExt cx="2331327" cy="2185214"/>
          </a:xfrm>
        </p:grpSpPr>
        <p:sp>
          <p:nvSpPr>
            <p:cNvPr id="102" name="TextBox 101">
              <a:extLst>
                <a:ext uri="{FF2B5EF4-FFF2-40B4-BE49-F238E27FC236}">
                  <a16:creationId xmlns:a16="http://schemas.microsoft.com/office/drawing/2014/main" id="{00F77F14-2C51-8598-071D-C1A841377B8A}"/>
                </a:ext>
              </a:extLst>
            </p:cNvPr>
            <p:cNvSpPr txBox="1"/>
            <p:nvPr/>
          </p:nvSpPr>
          <p:spPr>
            <a:xfrm>
              <a:off x="21326948" y="20192389"/>
              <a:ext cx="2053005" cy="2185214"/>
            </a:xfrm>
            <a:prstGeom prst="rect">
              <a:avLst/>
            </a:prstGeom>
            <a:noFill/>
          </p:spPr>
          <p:txBody>
            <a:bodyPr wrap="square" rtlCol="0">
              <a:spAutoFit/>
            </a:bodyPr>
            <a:lstStyle/>
            <a:p>
              <a:r>
                <a:rPr lang="en-GB" dirty="0"/>
                <a:t>Motor Neuron</a:t>
              </a:r>
            </a:p>
            <a:p>
              <a:pPr>
                <a:spcAft>
                  <a:spcPts val="1200"/>
                </a:spcAft>
              </a:pPr>
              <a:r>
                <a:rPr lang="en-GB" dirty="0"/>
                <a:t>Interneuron</a:t>
              </a:r>
            </a:p>
            <a:p>
              <a:r>
                <a:rPr lang="en-GB" dirty="0"/>
                <a:t>GABA</a:t>
              </a:r>
            </a:p>
            <a:p>
              <a:r>
                <a:rPr lang="en-GB" dirty="0"/>
                <a:t>Acetylcholine</a:t>
              </a:r>
            </a:p>
            <a:p>
              <a:r>
                <a:rPr lang="en-GB" dirty="0"/>
                <a:t>Glutamate</a:t>
              </a:r>
            </a:p>
            <a:p>
              <a:r>
                <a:rPr lang="en-GB" dirty="0"/>
                <a:t>Unknown Neurotransmitter</a:t>
              </a:r>
            </a:p>
          </p:txBody>
        </p:sp>
        <p:sp>
          <p:nvSpPr>
            <p:cNvPr id="103" name="Rectangle 102">
              <a:extLst>
                <a:ext uri="{FF2B5EF4-FFF2-40B4-BE49-F238E27FC236}">
                  <a16:creationId xmlns:a16="http://schemas.microsoft.com/office/drawing/2014/main" id="{A474C78F-94F3-F0A4-5744-F6840B3A8897}"/>
                </a:ext>
              </a:extLst>
            </p:cNvPr>
            <p:cNvSpPr/>
            <p:nvPr/>
          </p:nvSpPr>
          <p:spPr>
            <a:xfrm>
              <a:off x="21048626" y="20248232"/>
              <a:ext cx="278322" cy="234684"/>
            </a:xfrm>
            <a:prstGeom prst="rect">
              <a:avLst/>
            </a:prstGeom>
            <a:solidFill>
              <a:srgbClr val="FF69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8EC0BB41-FF52-0D2F-0820-A876028D537C}"/>
                </a:ext>
              </a:extLst>
            </p:cNvPr>
            <p:cNvSpPr/>
            <p:nvPr/>
          </p:nvSpPr>
          <p:spPr>
            <a:xfrm>
              <a:off x="21048626" y="20504963"/>
              <a:ext cx="278322" cy="234684"/>
            </a:xfrm>
            <a:prstGeom prst="rect">
              <a:avLst/>
            </a:prstGeom>
            <a:solidFill>
              <a:srgbClr val="C2C2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E64CC8B8-9643-0651-9FDE-AAD9F09C1A91}"/>
                </a:ext>
              </a:extLst>
            </p:cNvPr>
            <p:cNvSpPr/>
            <p:nvPr/>
          </p:nvSpPr>
          <p:spPr>
            <a:xfrm>
              <a:off x="21048626" y="21215774"/>
              <a:ext cx="278322" cy="234684"/>
            </a:xfrm>
            <a:prstGeom prst="rect">
              <a:avLst/>
            </a:prstGeom>
            <a:solidFill>
              <a:srgbClr val="FFA2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C03BDF86-A949-E47F-FDF1-5DEB4C77172F}"/>
                </a:ext>
              </a:extLst>
            </p:cNvPr>
            <p:cNvSpPr/>
            <p:nvPr/>
          </p:nvSpPr>
          <p:spPr>
            <a:xfrm>
              <a:off x="21048626" y="21477304"/>
              <a:ext cx="278322" cy="234684"/>
            </a:xfrm>
            <a:prstGeom prst="rect">
              <a:avLst/>
            </a:prstGeom>
            <a:solidFill>
              <a:srgbClr val="A85B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877AEBCF-2F57-1524-86BB-049C6E4C7146}"/>
                </a:ext>
              </a:extLst>
            </p:cNvPr>
            <p:cNvSpPr/>
            <p:nvPr/>
          </p:nvSpPr>
          <p:spPr>
            <a:xfrm>
              <a:off x="21048626" y="20936015"/>
              <a:ext cx="278322" cy="234684"/>
            </a:xfrm>
            <a:prstGeom prst="rect">
              <a:avLst/>
            </a:prstGeom>
            <a:solidFill>
              <a:srgbClr val="57DA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TextBox 107">
            <a:extLst>
              <a:ext uri="{FF2B5EF4-FFF2-40B4-BE49-F238E27FC236}">
                <a16:creationId xmlns:a16="http://schemas.microsoft.com/office/drawing/2014/main" id="{80173CD1-39BD-E367-953C-383396BA79B3}"/>
              </a:ext>
            </a:extLst>
          </p:cNvPr>
          <p:cNvSpPr txBox="1"/>
          <p:nvPr/>
        </p:nvSpPr>
        <p:spPr>
          <a:xfrm>
            <a:off x="20192431" y="22579400"/>
            <a:ext cx="9170429" cy="1015663"/>
          </a:xfrm>
          <a:prstGeom prst="rect">
            <a:avLst/>
          </a:prstGeom>
          <a:noFill/>
        </p:spPr>
        <p:txBody>
          <a:bodyPr wrap="square" rtlCol="0">
            <a:spAutoFit/>
          </a:bodyPr>
          <a:lstStyle/>
          <a:p>
            <a:r>
              <a:rPr lang="en-US" sz="2000" b="1" dirty="0"/>
              <a:t>Figure 5</a:t>
            </a:r>
            <a:r>
              <a:rPr lang="en-US" sz="2000" dirty="0"/>
              <a:t>: Network visualization of downstream connections from the T1 axons of </a:t>
            </a:r>
            <a:r>
              <a:rPr lang="en-US" sz="2000" b="1" dirty="0"/>
              <a:t>Female</a:t>
            </a:r>
            <a:r>
              <a:rPr lang="en-US" sz="2000" dirty="0"/>
              <a:t>-only </a:t>
            </a:r>
            <a:r>
              <a:rPr lang="en-US" sz="2000" b="1" dirty="0"/>
              <a:t>DNp37</a:t>
            </a:r>
            <a:r>
              <a:rPr lang="en-US" sz="2000" dirty="0"/>
              <a:t> (from the FANC dataset).</a:t>
            </a:r>
            <a:endParaRPr lang="en-US" sz="2000" b="1" dirty="0"/>
          </a:p>
          <a:p>
            <a:endParaRPr lang="en-US" sz="2000" b="1" dirty="0"/>
          </a:p>
        </p:txBody>
      </p:sp>
      <p:sp>
        <p:nvSpPr>
          <p:cNvPr id="110" name="TextBox 109">
            <a:extLst>
              <a:ext uri="{FF2B5EF4-FFF2-40B4-BE49-F238E27FC236}">
                <a16:creationId xmlns:a16="http://schemas.microsoft.com/office/drawing/2014/main" id="{4C1A4C95-1284-80B9-EE41-3721289306F9}"/>
              </a:ext>
            </a:extLst>
          </p:cNvPr>
          <p:cNvSpPr txBox="1"/>
          <p:nvPr/>
        </p:nvSpPr>
        <p:spPr>
          <a:xfrm>
            <a:off x="10421662" y="14692170"/>
            <a:ext cx="9275226" cy="2677656"/>
          </a:xfrm>
          <a:prstGeom prst="rect">
            <a:avLst/>
          </a:prstGeom>
          <a:noFill/>
        </p:spPr>
        <p:txBody>
          <a:bodyPr wrap="square" rtlCol="0">
            <a:spAutoFit/>
          </a:bodyPr>
          <a:lstStyle/>
          <a:p>
            <a:pPr algn="ctr"/>
            <a:r>
              <a:rPr lang="en-GB" sz="5600" dirty="0"/>
              <a:t>Using the </a:t>
            </a:r>
            <a:r>
              <a:rPr lang="en-GB" sz="5600" i="1" dirty="0"/>
              <a:t>Drosophila</a:t>
            </a:r>
            <a:r>
              <a:rPr lang="en-GB" sz="5600" dirty="0">
                <a:effectLst/>
              </a:rPr>
              <a:t> Connectome to investigate neural circuitry</a:t>
            </a:r>
            <a:endParaRPr lang="en-US" sz="5600" dirty="0"/>
          </a:p>
        </p:txBody>
      </p:sp>
      <p:sp>
        <p:nvSpPr>
          <p:cNvPr id="111" name="TextBox 110">
            <a:extLst>
              <a:ext uri="{FF2B5EF4-FFF2-40B4-BE49-F238E27FC236}">
                <a16:creationId xmlns:a16="http://schemas.microsoft.com/office/drawing/2014/main" id="{38A927B3-B71A-0F89-EDEE-73C22B37A6B6}"/>
              </a:ext>
            </a:extLst>
          </p:cNvPr>
          <p:cNvSpPr txBox="1"/>
          <p:nvPr/>
        </p:nvSpPr>
        <p:spPr>
          <a:xfrm>
            <a:off x="20098569" y="29042893"/>
            <a:ext cx="9170429" cy="1015663"/>
          </a:xfrm>
          <a:prstGeom prst="rect">
            <a:avLst/>
          </a:prstGeom>
          <a:noFill/>
        </p:spPr>
        <p:txBody>
          <a:bodyPr wrap="square" rtlCol="0">
            <a:spAutoFit/>
          </a:bodyPr>
          <a:lstStyle/>
          <a:p>
            <a:r>
              <a:rPr lang="en-US" sz="2000" b="1" dirty="0"/>
              <a:t>Figure 6</a:t>
            </a:r>
            <a:r>
              <a:rPr lang="en-US" sz="2000" dirty="0"/>
              <a:t>: Network visualization of downstream connections from the T1 axons of </a:t>
            </a:r>
            <a:r>
              <a:rPr lang="en-US" sz="2000" b="1" dirty="0"/>
              <a:t>Male</a:t>
            </a:r>
            <a:r>
              <a:rPr lang="en-US" sz="2000" dirty="0"/>
              <a:t>-only </a:t>
            </a:r>
            <a:r>
              <a:rPr lang="en-US" sz="2000" b="1" dirty="0"/>
              <a:t>DNp37</a:t>
            </a:r>
            <a:r>
              <a:rPr lang="en-US" sz="2000" dirty="0"/>
              <a:t> (from the FANC dataset).</a:t>
            </a:r>
            <a:endParaRPr lang="en-US" sz="2000" b="1" dirty="0"/>
          </a:p>
          <a:p>
            <a:endParaRPr lang="en-US" sz="2000" b="1" dirty="0"/>
          </a:p>
        </p:txBody>
      </p:sp>
      <p:sp>
        <p:nvSpPr>
          <p:cNvPr id="112" name="TextBox 111">
            <a:extLst>
              <a:ext uri="{FF2B5EF4-FFF2-40B4-BE49-F238E27FC236}">
                <a16:creationId xmlns:a16="http://schemas.microsoft.com/office/drawing/2014/main" id="{D184D6CA-BC9B-F85A-46A7-FC5C5E67567C}"/>
              </a:ext>
            </a:extLst>
          </p:cNvPr>
          <p:cNvSpPr txBox="1"/>
          <p:nvPr/>
        </p:nvSpPr>
        <p:spPr>
          <a:xfrm>
            <a:off x="20098569" y="30074441"/>
            <a:ext cx="8936335" cy="830997"/>
          </a:xfrm>
          <a:prstGeom prst="rect">
            <a:avLst/>
          </a:prstGeom>
          <a:noFill/>
        </p:spPr>
        <p:txBody>
          <a:bodyPr wrap="square" rtlCol="0">
            <a:spAutoFit/>
          </a:bodyPr>
          <a:lstStyle/>
          <a:p>
            <a:r>
              <a:rPr lang="en-GB" sz="4800" dirty="0">
                <a:solidFill>
                  <a:srgbClr val="0072CF"/>
                </a:solidFill>
                <a:latin typeface="Times New Roman" panose="02020603050405020304" pitchFamily="18" charset="0"/>
                <a:cs typeface="Times New Roman" panose="02020603050405020304" pitchFamily="18" charset="0"/>
              </a:rPr>
              <a:t>Conclusions</a:t>
            </a:r>
            <a:endParaRPr lang="en-US" sz="4800" dirty="0">
              <a:solidFill>
                <a:srgbClr val="0072C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F5A0E2A3-6F25-126B-00AF-13D4DAB71B18}"/>
              </a:ext>
            </a:extLst>
          </p:cNvPr>
          <p:cNvSpPr txBox="1"/>
          <p:nvPr/>
        </p:nvSpPr>
        <p:spPr>
          <a:xfrm>
            <a:off x="10421662" y="34731134"/>
            <a:ext cx="9170429" cy="4493538"/>
          </a:xfrm>
          <a:prstGeom prst="rect">
            <a:avLst/>
          </a:prstGeom>
          <a:noFill/>
        </p:spPr>
        <p:txBody>
          <a:bodyPr wrap="square" rtlCol="0">
            <a:spAutoFit/>
          </a:bodyPr>
          <a:lstStyle/>
          <a:p>
            <a:r>
              <a:rPr lang="en-GB" sz="2600" dirty="0">
                <a:effectLst/>
              </a:rPr>
              <a:t>The one exception to this is the female DNp13 graph (Figure</a:t>
            </a:r>
            <a:r>
              <a:rPr lang="en-GB" sz="2600" dirty="0"/>
              <a:t> 4). </a:t>
            </a:r>
            <a:r>
              <a:rPr lang="en-GB" sz="2600" dirty="0">
                <a:effectLst/>
              </a:rPr>
              <a:t>FANC is the worse reconstructed of the two datasets and in the case of DNp13 this has led to the left hand side neuron not meeting the 1% input threshold for any downstream partner. However, the two strongest downstream connections from the right hand side neuron (INXXX089 and IN13A011, see figure 4) have symmetrical pairs whose incomplete dendrites pass close to left hand side DNp13. Therefore the percentage threshold for the first hop in this graph only was lowered to 0.6% in order to include both neurons in each pair.</a:t>
            </a:r>
          </a:p>
          <a:p>
            <a:endParaRPr lang="en-GB" sz="2600" dirty="0">
              <a:effectLst/>
            </a:endParaRPr>
          </a:p>
        </p:txBody>
      </p:sp>
      <p:sp>
        <p:nvSpPr>
          <p:cNvPr id="114" name="TextBox 113">
            <a:extLst>
              <a:ext uri="{FF2B5EF4-FFF2-40B4-BE49-F238E27FC236}">
                <a16:creationId xmlns:a16="http://schemas.microsoft.com/office/drawing/2014/main" id="{FB635EAC-3EB2-58D8-92AE-03DBF8DFF0EF}"/>
              </a:ext>
            </a:extLst>
          </p:cNvPr>
          <p:cNvSpPr txBox="1"/>
          <p:nvPr/>
        </p:nvSpPr>
        <p:spPr>
          <a:xfrm>
            <a:off x="24155400" y="35524300"/>
            <a:ext cx="5465562" cy="1015663"/>
          </a:xfrm>
          <a:prstGeom prst="rect">
            <a:avLst/>
          </a:prstGeom>
          <a:noFill/>
        </p:spPr>
        <p:txBody>
          <a:bodyPr wrap="square" rtlCol="0">
            <a:spAutoFit/>
          </a:bodyPr>
          <a:lstStyle/>
          <a:p>
            <a:r>
              <a:rPr lang="en-US" sz="2000" b="1" dirty="0"/>
              <a:t>Figure 7</a:t>
            </a:r>
            <a:r>
              <a:rPr lang="en-US" sz="2000" dirty="0"/>
              <a:t>: Schematic of a Drosophila leg, adapted from [MANC DN]</a:t>
            </a:r>
            <a:endParaRPr lang="en-US" sz="2000" b="1" dirty="0"/>
          </a:p>
          <a:p>
            <a:endParaRPr lang="en-US" sz="2000" b="1" dirty="0"/>
          </a:p>
        </p:txBody>
      </p:sp>
      <p:sp>
        <p:nvSpPr>
          <p:cNvPr id="115" name="TextBox 114">
            <a:extLst>
              <a:ext uri="{FF2B5EF4-FFF2-40B4-BE49-F238E27FC236}">
                <a16:creationId xmlns:a16="http://schemas.microsoft.com/office/drawing/2014/main" id="{60967623-662F-0B11-0911-765B54258A25}"/>
              </a:ext>
            </a:extLst>
          </p:cNvPr>
          <p:cNvSpPr txBox="1"/>
          <p:nvPr/>
        </p:nvSpPr>
        <p:spPr>
          <a:xfrm>
            <a:off x="19870777" y="30992996"/>
            <a:ext cx="5465562" cy="10495181"/>
          </a:xfrm>
          <a:prstGeom prst="rect">
            <a:avLst/>
          </a:prstGeom>
          <a:noFill/>
        </p:spPr>
        <p:txBody>
          <a:bodyPr wrap="square" rtlCol="0">
            <a:spAutoFit/>
          </a:bodyPr>
          <a:lstStyle/>
          <a:p>
            <a:pPr algn="l">
              <a:buFont typeface="Arial" panose="020B0604020202020204" pitchFamily="34" charset="0"/>
              <a:buChar char="•"/>
            </a:pPr>
            <a:r>
              <a:rPr lang="en-GB" sz="2600" b="0" i="0" dirty="0">
                <a:effectLst/>
              </a:rPr>
              <a:t>we wrote about the flexor muscles before, if they are targeted only in T1. So the inhibition of flexor/</a:t>
            </a:r>
            <a:r>
              <a:rPr lang="en-GB" sz="2600" b="0" i="0" dirty="0" err="1">
                <a:effectLst/>
              </a:rPr>
              <a:t>acc.flexor</a:t>
            </a:r>
            <a:r>
              <a:rPr lang="en-GB" sz="2600" b="0" i="0" dirty="0">
                <a:effectLst/>
              </a:rPr>
              <a:t> (that you potentially see for DNp37) would mean keep legs straight for. Behaviours that might require this could be reaching movements or for example keeping the front legs straight for the laying of an egg at the back.</a:t>
            </a:r>
          </a:p>
          <a:p>
            <a:pPr algn="l">
              <a:buFont typeface="Arial" panose="020B0604020202020204" pitchFamily="34" charset="0"/>
              <a:buChar char="•"/>
            </a:pPr>
            <a:r>
              <a:rPr lang="en-GB" sz="2600" b="0" i="0" dirty="0">
                <a:effectLst/>
              </a:rPr>
              <a:t>In the case of DNp13 it is a disinhibition of the flexor/</a:t>
            </a:r>
            <a:r>
              <a:rPr lang="en-GB" sz="2600" b="0" i="0" dirty="0" err="1">
                <a:effectLst/>
              </a:rPr>
              <a:t>acc.flexor</a:t>
            </a:r>
            <a:r>
              <a:rPr lang="en-GB" sz="2600" b="0" i="0" dirty="0">
                <a:effectLst/>
              </a:rPr>
              <a:t> so potentially allowing another neuron to activate the muscles and pull the legs back in.</a:t>
            </a:r>
          </a:p>
          <a:p>
            <a:pPr algn="l">
              <a:buFont typeface="Arial" panose="020B0604020202020204" pitchFamily="34" charset="0"/>
              <a:buChar char="•"/>
            </a:pPr>
            <a:r>
              <a:rPr lang="en-GB" sz="2600" b="0" i="0" dirty="0">
                <a:effectLst/>
              </a:rPr>
              <a:t>The </a:t>
            </a:r>
            <a:r>
              <a:rPr lang="en-GB" sz="2600" b="0" i="0" dirty="0" err="1">
                <a:effectLst/>
              </a:rPr>
              <a:t>Sternotrochanter</a:t>
            </a:r>
            <a:r>
              <a:rPr lang="en-GB" sz="2600" b="0" i="0" dirty="0">
                <a:effectLst/>
              </a:rPr>
              <a:t> is potentially posture related and so is the Pleural </a:t>
            </a:r>
            <a:r>
              <a:rPr lang="en-GB" sz="2600" b="0" i="0" dirty="0" err="1">
                <a:effectLst/>
              </a:rPr>
              <a:t>remotor</a:t>
            </a:r>
            <a:r>
              <a:rPr lang="en-GB" sz="2600" b="0" i="0" dirty="0">
                <a:effectLst/>
              </a:rPr>
              <a:t> </a:t>
            </a:r>
            <a:r>
              <a:rPr lang="en-GB" sz="2600" b="0" i="0" dirty="0" err="1">
                <a:effectLst/>
              </a:rPr>
              <a:t>abducer</a:t>
            </a:r>
            <a:r>
              <a:rPr lang="en-GB" sz="2600" b="0" i="0" dirty="0">
                <a:effectLst/>
              </a:rPr>
              <a:t>.</a:t>
            </a:r>
          </a:p>
          <a:p>
            <a:pPr algn="l">
              <a:buFont typeface="Arial" panose="020B0604020202020204" pitchFamily="34" charset="0"/>
              <a:buChar char="•"/>
            </a:pPr>
            <a:r>
              <a:rPr lang="en-GB" sz="2600" b="0" i="0" dirty="0">
                <a:effectLst/>
              </a:rPr>
              <a:t>DNp37 also targets the rotators (Sternal anterior and posterior rotator). They sit in the thorax and as the name says they rotate the leg (like our arm in our shoulder). Potential excitation of the anterior rotator and inhibition of the posterior rotator would suggest a movement of the leg backwards and the body forwards.</a:t>
            </a:r>
          </a:p>
        </p:txBody>
      </p:sp>
    </p:spTree>
    <p:extLst>
      <p:ext uri="{BB962C8B-B14F-4D97-AF65-F5344CB8AC3E}">
        <p14:creationId xmlns:p14="http://schemas.microsoft.com/office/powerpoint/2010/main" val="287440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3295</TotalTime>
  <Words>1501</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LMSans10</vt:lpstr>
      <vt:lpstr>Times New Roman</vt:lpstr>
      <vt:lpstr>Office Theme</vt:lpstr>
      <vt:lpstr>Investigating sexual dimorphism in the front leg circuits downstream of two descending neurons in Drosophila melanogaster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Whittome</dc:creator>
  <cp:lastModifiedBy>Holly Whittome</cp:lastModifiedBy>
  <cp:revision>12</cp:revision>
  <dcterms:created xsi:type="dcterms:W3CDTF">2024-03-28T19:50:29Z</dcterms:created>
  <dcterms:modified xsi:type="dcterms:W3CDTF">2024-03-31T02:45:46Z</dcterms:modified>
</cp:coreProperties>
</file>