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1" r:id="rId4"/>
    <p:sldId id="272" r:id="rId5"/>
    <p:sldId id="266" r:id="rId6"/>
    <p:sldId id="260" r:id="rId7"/>
    <p:sldId id="273" r:id="rId8"/>
    <p:sldId id="274" r:id="rId9"/>
    <p:sldId id="263" r:id="rId10"/>
    <p:sldId id="264" r:id="rId11"/>
    <p:sldId id="265" r:id="rId12"/>
    <p:sldId id="267" r:id="rId13"/>
    <p:sldId id="268" r:id="rId14"/>
    <p:sldId id="269" r:id="rId15"/>
    <p:sldId id="270"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B6F4"/>
    <a:srgbClr val="F6F8FC"/>
    <a:srgbClr val="FFFFFF"/>
    <a:srgbClr val="98D6ED"/>
    <a:srgbClr val="73C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762D-BAF0-4092-8CE8-4DEEDE099630}" v="12" dt="2023-10-12T22:06:12.980"/>
    <p1510:client id="{A8554B14-0DE4-487A-8F06-4F47D9963E50}" v="1" dt="2023-10-12T22:03:56.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23" d="100"/>
          <a:sy n="123" d="100"/>
        </p:scale>
        <p:origin x="109" y="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6371-E01B-C50C-18E4-33BC8B68BE90}"/>
              </a:ext>
            </a:extLst>
          </p:cNvPr>
          <p:cNvSpPr>
            <a:spLocks noGrp="1"/>
          </p:cNvSpPr>
          <p:nvPr>
            <p:ph type="ctrTitle"/>
          </p:nvPr>
        </p:nvSpPr>
        <p:spPr/>
        <p:txBody>
          <a:bodyPr/>
          <a:lstStyle/>
          <a:p>
            <a:r>
              <a:rPr lang="en-US" dirty="0">
                <a:ea typeface="Calibri Light"/>
                <a:cs typeface="Calibri Light"/>
              </a:rPr>
              <a:t>Write Fight</a:t>
            </a:r>
          </a:p>
        </p:txBody>
      </p:sp>
      <p:sp>
        <p:nvSpPr>
          <p:cNvPr id="3" name="Subtitle 2">
            <a:extLst>
              <a:ext uri="{FF2B5EF4-FFF2-40B4-BE49-F238E27FC236}">
                <a16:creationId xmlns:a16="http://schemas.microsoft.com/office/drawing/2014/main" id="{09B1D542-F614-CC91-71F6-2BAE5984769F}"/>
              </a:ext>
            </a:extLst>
          </p:cNvPr>
          <p:cNvSpPr>
            <a:spLocks noGrp="1"/>
          </p:cNvSpPr>
          <p:nvPr>
            <p:ph type="subTitle" idx="1"/>
          </p:nvPr>
        </p:nvSpPr>
        <p:spPr/>
        <p:txBody>
          <a:bodyPr vert="horz" lIns="91440" tIns="45720" rIns="91440" bIns="45720" rtlCol="0" anchor="t">
            <a:normAutofit/>
          </a:bodyPr>
          <a:lstStyle/>
          <a:p>
            <a:r>
              <a:rPr lang="en-US">
                <a:ea typeface="Calibri"/>
                <a:cs typeface="Calibri"/>
              </a:rPr>
              <a:t>Cs202.2</a:t>
            </a:r>
          </a:p>
          <a:p>
            <a:r>
              <a:rPr lang="en-US" sz="1100" dirty="0" err="1">
                <a:ea typeface="Calibri"/>
                <a:cs typeface="Calibri"/>
              </a:rPr>
              <a:t>Alex.C</a:t>
            </a:r>
            <a:r>
              <a:rPr lang="en-US" sz="1100" dirty="0">
                <a:ea typeface="Calibri"/>
                <a:cs typeface="Calibri"/>
              </a:rPr>
              <a:t>   </a:t>
            </a:r>
            <a:r>
              <a:rPr lang="en-US" sz="1100" dirty="0" err="1">
                <a:ea typeface="Calibri"/>
                <a:cs typeface="Calibri"/>
              </a:rPr>
              <a:t>Liam.K</a:t>
            </a:r>
            <a:r>
              <a:rPr lang="en-US" sz="1100" dirty="0">
                <a:ea typeface="Calibri"/>
                <a:cs typeface="Calibri"/>
              </a:rPr>
              <a:t>  </a:t>
            </a:r>
            <a:r>
              <a:rPr lang="en-US" sz="1100" dirty="0" err="1">
                <a:ea typeface="Calibri"/>
                <a:cs typeface="Calibri"/>
              </a:rPr>
              <a:t>Alex.L</a:t>
            </a:r>
            <a:r>
              <a:rPr lang="en-US" sz="1100" dirty="0">
                <a:ea typeface="Calibri"/>
                <a:cs typeface="Calibri"/>
              </a:rPr>
              <a:t>   </a:t>
            </a:r>
            <a:r>
              <a:rPr lang="en-US" sz="1100" dirty="0" err="1">
                <a:ea typeface="Calibri"/>
                <a:cs typeface="Calibri"/>
              </a:rPr>
              <a:t>Will.T</a:t>
            </a:r>
            <a:endParaRPr lang="en-US" sz="1000" dirty="0" err="1">
              <a:ea typeface="Calibri"/>
              <a:cs typeface="Calibri"/>
            </a:endParaRPr>
          </a:p>
        </p:txBody>
      </p:sp>
    </p:spTree>
    <p:extLst>
      <p:ext uri="{BB962C8B-B14F-4D97-AF65-F5344CB8AC3E}">
        <p14:creationId xmlns:p14="http://schemas.microsoft.com/office/powerpoint/2010/main" val="31546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miling at the camera&#10;&#10;Description automatically generated">
            <a:extLst>
              <a:ext uri="{FF2B5EF4-FFF2-40B4-BE49-F238E27FC236}">
                <a16:creationId xmlns:a16="http://schemas.microsoft.com/office/drawing/2014/main" id="{028EF549-1290-B34A-F7B4-41B25F57D96B}"/>
              </a:ext>
            </a:extLst>
          </p:cNvPr>
          <p:cNvPicPr>
            <a:picLocks noChangeAspect="1"/>
          </p:cNvPicPr>
          <p:nvPr/>
        </p:nvPicPr>
        <p:blipFill>
          <a:blip r:embed="rId2"/>
          <a:stretch>
            <a:fillRect/>
          </a:stretch>
        </p:blipFill>
        <p:spPr>
          <a:xfrm>
            <a:off x="3002479" y="1008468"/>
            <a:ext cx="9185562" cy="5048885"/>
          </a:xfrm>
          <a:prstGeom prst="rect">
            <a:avLst/>
          </a:prstGeom>
        </p:spPr>
      </p:pic>
      <p:sp>
        <p:nvSpPr>
          <p:cNvPr id="6" name="Rectangle 5">
            <a:extLst>
              <a:ext uri="{FF2B5EF4-FFF2-40B4-BE49-F238E27FC236}">
                <a16:creationId xmlns:a16="http://schemas.microsoft.com/office/drawing/2014/main" id="{0A7A77DF-757E-E250-6FD9-1E579F07C06C}"/>
              </a:ext>
            </a:extLst>
          </p:cNvPr>
          <p:cNvSpPr/>
          <p:nvPr/>
        </p:nvSpPr>
        <p:spPr>
          <a:xfrm>
            <a:off x="-1" y="-1"/>
            <a:ext cx="1662545" cy="6857999"/>
          </a:xfrm>
          <a:prstGeom prst="rect">
            <a:avLst/>
          </a:prstGeom>
          <a:solidFill>
            <a:srgbClr val="81B6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C2E164-8429-914A-A423-CC5FFD74B1A1}"/>
              </a:ext>
            </a:extLst>
          </p:cNvPr>
          <p:cNvSpPr/>
          <p:nvPr/>
        </p:nvSpPr>
        <p:spPr>
          <a:xfrm>
            <a:off x="613558" y="2107870"/>
            <a:ext cx="2196934" cy="2216726"/>
          </a:xfrm>
          <a:prstGeom prst="ellipse">
            <a:avLst/>
          </a:prstGeom>
          <a:solidFill>
            <a:srgbClr val="98D6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8CD703B-E196-7F38-0580-A2C6E4B41249}"/>
              </a:ext>
            </a:extLst>
          </p:cNvPr>
          <p:cNvSpPr txBox="1">
            <a:spLocks/>
          </p:cNvSpPr>
          <p:nvPr/>
        </p:nvSpPr>
        <p:spPr>
          <a:xfrm>
            <a:off x="828304" y="2898527"/>
            <a:ext cx="2094016" cy="63283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ea typeface="Calibri Light"/>
                <a:cs typeface="Calibri Light"/>
              </a:rPr>
              <a:t>Persona</a:t>
            </a:r>
          </a:p>
        </p:txBody>
      </p:sp>
    </p:spTree>
    <p:extLst>
      <p:ext uri="{BB962C8B-B14F-4D97-AF65-F5344CB8AC3E}">
        <p14:creationId xmlns:p14="http://schemas.microsoft.com/office/powerpoint/2010/main" val="127020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ith a beard and mustache&#10;&#10;Description automatically generated">
            <a:extLst>
              <a:ext uri="{FF2B5EF4-FFF2-40B4-BE49-F238E27FC236}">
                <a16:creationId xmlns:a16="http://schemas.microsoft.com/office/drawing/2014/main" id="{B61B9328-8A0C-33F7-D695-81F3EEBA0346}"/>
              </a:ext>
            </a:extLst>
          </p:cNvPr>
          <p:cNvPicPr>
            <a:picLocks noChangeAspect="1"/>
          </p:cNvPicPr>
          <p:nvPr/>
        </p:nvPicPr>
        <p:blipFill>
          <a:blip r:embed="rId2"/>
          <a:stretch>
            <a:fillRect/>
          </a:stretch>
        </p:blipFill>
        <p:spPr>
          <a:xfrm>
            <a:off x="2913415" y="1062901"/>
            <a:ext cx="9274626" cy="5108250"/>
          </a:xfrm>
          <a:prstGeom prst="rect">
            <a:avLst/>
          </a:prstGeom>
        </p:spPr>
      </p:pic>
      <p:sp>
        <p:nvSpPr>
          <p:cNvPr id="8" name="Rectangle 7">
            <a:extLst>
              <a:ext uri="{FF2B5EF4-FFF2-40B4-BE49-F238E27FC236}">
                <a16:creationId xmlns:a16="http://schemas.microsoft.com/office/drawing/2014/main" id="{6DD017DB-60E3-F28E-96CF-E15EDB244A0E}"/>
              </a:ext>
            </a:extLst>
          </p:cNvPr>
          <p:cNvSpPr/>
          <p:nvPr/>
        </p:nvSpPr>
        <p:spPr>
          <a:xfrm>
            <a:off x="-1" y="-1"/>
            <a:ext cx="1662545" cy="6857999"/>
          </a:xfrm>
          <a:prstGeom prst="rect">
            <a:avLst/>
          </a:prstGeom>
          <a:solidFill>
            <a:srgbClr val="81B6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4FF4000-C840-2046-95BB-266941218F33}"/>
              </a:ext>
            </a:extLst>
          </p:cNvPr>
          <p:cNvSpPr/>
          <p:nvPr/>
        </p:nvSpPr>
        <p:spPr>
          <a:xfrm>
            <a:off x="613558" y="2107870"/>
            <a:ext cx="2196934" cy="2216726"/>
          </a:xfrm>
          <a:prstGeom prst="ellipse">
            <a:avLst/>
          </a:prstGeom>
          <a:solidFill>
            <a:srgbClr val="98D6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155B5A2-DE61-9E73-69ED-DDB5E1C74EBC}"/>
              </a:ext>
            </a:extLst>
          </p:cNvPr>
          <p:cNvSpPr>
            <a:spLocks noGrp="1"/>
          </p:cNvSpPr>
          <p:nvPr>
            <p:ph type="title"/>
          </p:nvPr>
        </p:nvSpPr>
        <p:spPr>
          <a:xfrm>
            <a:off x="828304" y="2898527"/>
            <a:ext cx="2094016" cy="632836"/>
          </a:xfrm>
        </p:spPr>
        <p:txBody>
          <a:bodyPr>
            <a:normAutofit fontScale="90000"/>
          </a:bodyPr>
          <a:lstStyle/>
          <a:p>
            <a:r>
              <a:rPr lang="en-US" dirty="0">
                <a:solidFill>
                  <a:schemeClr val="bg1"/>
                </a:solidFill>
                <a:ea typeface="Calibri Light"/>
                <a:cs typeface="Calibri Light"/>
              </a:rPr>
              <a:t>Persona</a:t>
            </a:r>
          </a:p>
        </p:txBody>
      </p:sp>
    </p:spTree>
    <p:extLst>
      <p:ext uri="{BB962C8B-B14F-4D97-AF65-F5344CB8AC3E}">
        <p14:creationId xmlns:p14="http://schemas.microsoft.com/office/powerpoint/2010/main" val="101045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3" name="Rectangle 308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Rectangle 308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C6963-A8BC-187F-9917-C92CC5E85D1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UML Diagrams</a:t>
            </a:r>
          </a:p>
        </p:txBody>
      </p:sp>
      <p:pic>
        <p:nvPicPr>
          <p:cNvPr id="3074" name="Picture 2">
            <a:extLst>
              <a:ext uri="{FF2B5EF4-FFF2-40B4-BE49-F238E27FC236}">
                <a16:creationId xmlns:a16="http://schemas.microsoft.com/office/drawing/2014/main" id="{0046941E-424A-C203-1807-EA5ED4C169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5748" y="2416433"/>
            <a:ext cx="5131088" cy="35276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88D6FF-53D0-C768-0316-D42C67660E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38"/>
          <a:stretch/>
        </p:blipFill>
        <p:spPr bwMode="auto">
          <a:xfrm>
            <a:off x="6345165" y="2217815"/>
            <a:ext cx="4139856"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5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0" name="Rectangle 614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51" name="Rectangle 615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1DC93-FEC5-AEBB-6373-98905BF6BEE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Early prototypes</a:t>
            </a:r>
          </a:p>
        </p:txBody>
      </p:sp>
      <p:pic>
        <p:nvPicPr>
          <p:cNvPr id="6146" name="Picture 2">
            <a:extLst>
              <a:ext uri="{FF2B5EF4-FFF2-40B4-BE49-F238E27FC236}">
                <a16:creationId xmlns:a16="http://schemas.microsoft.com/office/drawing/2014/main" id="{41D9E3CF-A126-5D9B-1A5B-D55EABBBCB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256086"/>
            <a:ext cx="5131088" cy="384831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7AFACC1-3762-A908-E8BF-A149D2236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292572"/>
            <a:ext cx="5131087" cy="384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F2E6B-3A9B-1618-E4C3-443B597860D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Lo-fi</a:t>
            </a:r>
          </a:p>
        </p:txBody>
      </p:sp>
      <p:pic>
        <p:nvPicPr>
          <p:cNvPr id="7170" name="Picture 2">
            <a:extLst>
              <a:ext uri="{FF2B5EF4-FFF2-40B4-BE49-F238E27FC236}">
                <a16:creationId xmlns:a16="http://schemas.microsoft.com/office/drawing/2014/main" id="{91F75E35-0BE8-206D-E740-2133276ACC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797" y="1966293"/>
            <a:ext cx="11200405"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2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4" name="Rectangle 82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6" name="Rectangle 821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8" name="Rectangle 821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0" name="Rectangle 821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2" name="Freeform: Shape 822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24" name="Rectangle 822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78785-AE53-9C61-9260-06268F7DA754}"/>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sz="4000" kern="1200">
                <a:solidFill>
                  <a:srgbClr val="FFFFFF"/>
                </a:solidFill>
                <a:latin typeface="+mj-lt"/>
                <a:ea typeface="+mj-ea"/>
                <a:cs typeface="+mj-cs"/>
              </a:rPr>
              <a:t>Hi-fi</a:t>
            </a:r>
          </a:p>
        </p:txBody>
      </p:sp>
      <p:pic>
        <p:nvPicPr>
          <p:cNvPr id="8194" name="Picture 2">
            <a:extLst>
              <a:ext uri="{FF2B5EF4-FFF2-40B4-BE49-F238E27FC236}">
                <a16:creationId xmlns:a16="http://schemas.microsoft.com/office/drawing/2014/main" id="{AEC2C1B8-67C2-81E7-3D60-FC1534A172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93005" y="783941"/>
            <a:ext cx="4396965" cy="24842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 screenshot of a game&#10;&#10;Description automatically generated">
            <a:extLst>
              <a:ext uri="{FF2B5EF4-FFF2-40B4-BE49-F238E27FC236}">
                <a16:creationId xmlns:a16="http://schemas.microsoft.com/office/drawing/2014/main" id="{495BAE8C-9EDE-8B9F-101C-4246FA4BAB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93006" y="3429000"/>
            <a:ext cx="4396965" cy="249527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 black and blue squares&#10;&#10;Description automatically generated with medium confidence">
            <a:extLst>
              <a:ext uri="{FF2B5EF4-FFF2-40B4-BE49-F238E27FC236}">
                <a16:creationId xmlns:a16="http://schemas.microsoft.com/office/drawing/2014/main" id="{16EAB2F6-600B-F74B-A143-24BD1F2D7519}"/>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671267" y="2340368"/>
            <a:ext cx="2635529" cy="248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E712-708D-0EF5-35D7-AF2B7F7C019E}"/>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dirty="0">
                <a:solidFill>
                  <a:srgbClr val="FFFFFF"/>
                </a:solidFill>
              </a:rPr>
              <a:t>Concept Code – Trie vs List</a:t>
            </a:r>
          </a:p>
        </p:txBody>
      </p:sp>
      <p:pic>
        <p:nvPicPr>
          <p:cNvPr id="1028" name="Picture 4" descr="Trie | (Insert and Search) - GeeksforGeeks">
            <a:extLst>
              <a:ext uri="{FF2B5EF4-FFF2-40B4-BE49-F238E27FC236}">
                <a16:creationId xmlns:a16="http://schemas.microsoft.com/office/drawing/2014/main" id="{4242363A-8D44-23D0-C67B-2AAA2CE572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412" y="2040609"/>
            <a:ext cx="3640853" cy="33040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 shot of a computer program&#10;&#10;Description automatically generated">
            <a:extLst>
              <a:ext uri="{FF2B5EF4-FFF2-40B4-BE49-F238E27FC236}">
                <a16:creationId xmlns:a16="http://schemas.microsoft.com/office/drawing/2014/main" id="{D0130F76-E165-26C8-7B32-6A50F2D1BF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272834" y="2078345"/>
            <a:ext cx="3646332" cy="3281696"/>
          </a:xfrm>
          <a:prstGeom prst="rect">
            <a:avLst/>
          </a:prstGeom>
          <a:noFill/>
        </p:spPr>
      </p:pic>
      <p:pic>
        <p:nvPicPr>
          <p:cNvPr id="6" name="Picture 5" descr="A black background with white text&#10;&#10;Description automatically generated">
            <a:extLst>
              <a:ext uri="{FF2B5EF4-FFF2-40B4-BE49-F238E27FC236}">
                <a16:creationId xmlns:a16="http://schemas.microsoft.com/office/drawing/2014/main" id="{D0F83B10-7F03-F1B0-F78F-505F6BAEB3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860510" y="5521231"/>
            <a:ext cx="6470980" cy="986822"/>
          </a:xfrm>
          <a:prstGeom prst="rect">
            <a:avLst/>
          </a:prstGeom>
          <a:noFill/>
        </p:spPr>
      </p:pic>
      <p:pic>
        <p:nvPicPr>
          <p:cNvPr id="4" name="Picture 3">
            <a:extLst>
              <a:ext uri="{FF2B5EF4-FFF2-40B4-BE49-F238E27FC236}">
                <a16:creationId xmlns:a16="http://schemas.microsoft.com/office/drawing/2014/main" id="{69159182-1759-2086-0878-5DF345E960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8123735" y="2116389"/>
            <a:ext cx="3658561" cy="3054896"/>
          </a:xfrm>
          <a:prstGeom prst="rect">
            <a:avLst/>
          </a:prstGeom>
          <a:noFill/>
        </p:spPr>
      </p:pic>
    </p:spTree>
    <p:extLst>
      <p:ext uri="{BB962C8B-B14F-4D97-AF65-F5344CB8AC3E}">
        <p14:creationId xmlns:p14="http://schemas.microsoft.com/office/powerpoint/2010/main" val="397144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337EC-D5C2-8E6E-48AF-26AB9D28B03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The End</a:t>
            </a:r>
          </a:p>
        </p:txBody>
      </p:sp>
      <p:pic>
        <p:nvPicPr>
          <p:cNvPr id="7" name="Graphic 6" descr="Smiling Face with No Fill">
            <a:extLst>
              <a:ext uri="{FF2B5EF4-FFF2-40B4-BE49-F238E27FC236}">
                <a16:creationId xmlns:a16="http://schemas.microsoft.com/office/drawing/2014/main" id="{E5BE5A37-0347-4AB3-249B-AC08462D04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985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3C766-9C4C-E7DC-3E43-AEA5F689C22D}"/>
              </a:ext>
            </a:extLst>
          </p:cNvPr>
          <p:cNvSpPr>
            <a:spLocks noGrp="1"/>
          </p:cNvSpPr>
          <p:nvPr>
            <p:ph type="title"/>
          </p:nvPr>
        </p:nvSpPr>
        <p:spPr>
          <a:xfrm>
            <a:off x="563878" y="791689"/>
            <a:ext cx="5334197" cy="1708242"/>
          </a:xfrm>
        </p:spPr>
        <p:txBody>
          <a:bodyPr anchor="ctr">
            <a:normAutofit/>
          </a:bodyPr>
          <a:lstStyle/>
          <a:p>
            <a:r>
              <a:rPr lang="en-US" sz="4000" b="1" dirty="0">
                <a:ea typeface="Calibri Light"/>
                <a:cs typeface="Calibri Light"/>
              </a:rPr>
              <a:t>concept</a:t>
            </a:r>
          </a:p>
        </p:txBody>
      </p:sp>
      <p:sp>
        <p:nvSpPr>
          <p:cNvPr id="24" name="Content Placeholder 2">
            <a:extLst>
              <a:ext uri="{FF2B5EF4-FFF2-40B4-BE49-F238E27FC236}">
                <a16:creationId xmlns:a16="http://schemas.microsoft.com/office/drawing/2014/main" id="{3738E736-DC60-FB09-0D0B-16817EB69C5D}"/>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NZ" sz="2000">
                <a:ea typeface="Calibri"/>
                <a:cs typeface="Calibri"/>
              </a:rPr>
              <a:t>“Write Fight” is a 2D word battler where 2 players face off against each other to gain points and overcome their opponent by placing words onto a grid.</a:t>
            </a:r>
            <a:endParaRPr lang="en-US" sz="2000">
              <a:ea typeface="Calibri"/>
              <a:cs typeface="Calibri"/>
            </a:endParaRPr>
          </a:p>
          <a:p>
            <a:pPr marL="0" indent="0">
              <a:buNone/>
            </a:pPr>
            <a:r>
              <a:rPr lang="en-NZ" sz="2000">
                <a:ea typeface="Calibri"/>
                <a:cs typeface="Calibri"/>
              </a:rPr>
              <a:t>Words can be placed horizontally and vertically. You can use letters already on the grid to affect your word. Players are given a set number of randomly selected letters each battle round which they are tasked with creating a word with. After each round the players are given points dependant on how long their words are or which letters, they use to create said word.</a:t>
            </a:r>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5" name="Picture 4" descr="Metal tic-tac-toe game pieces">
            <a:extLst>
              <a:ext uri="{FF2B5EF4-FFF2-40B4-BE49-F238E27FC236}">
                <a16:creationId xmlns:a16="http://schemas.microsoft.com/office/drawing/2014/main" id="{433EE207-D741-33EA-7F9F-BE4BF71AE379}"/>
              </a:ext>
            </a:extLst>
          </p:cNvPr>
          <p:cNvPicPr>
            <a:picLocks noChangeAspect="1"/>
          </p:cNvPicPr>
          <p:nvPr/>
        </p:nvPicPr>
        <p:blipFill rotWithShape="1">
          <a:blip r:embed="rId2"/>
          <a:srcRect l="14096" r="27661" b="-1"/>
          <a:stretch/>
        </p:blipFill>
        <p:spPr>
          <a:xfrm>
            <a:off x="6353096" y="-990"/>
            <a:ext cx="5838905" cy="685899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9071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Serpentine - Home - A Slithery New Multiplayer Word Game! | Boggle, Word  games, Boggle game">
            <a:extLst>
              <a:ext uri="{FF2B5EF4-FFF2-40B4-BE49-F238E27FC236}">
                <a16:creationId xmlns:a16="http://schemas.microsoft.com/office/drawing/2014/main" id="{BE0086F6-421B-D126-FB8A-7C934296E9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6" t="40740" r="1887" b="41192"/>
          <a:stretch/>
        </p:blipFill>
        <p:spPr bwMode="auto">
          <a:xfrm>
            <a:off x="4047028" y="4483391"/>
            <a:ext cx="8158107" cy="15282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D012F-E60E-54B7-7C36-E389A0BC369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ea typeface="Calibri Light"/>
                <a:cs typeface="Calibri Light"/>
              </a:rPr>
              <a:t>Insporations </a:t>
            </a:r>
            <a:endParaRPr lang="en-US" sz="4000" dirty="0">
              <a:solidFill>
                <a:srgbClr val="FFFFFF"/>
              </a:solidFill>
            </a:endParaRPr>
          </a:p>
        </p:txBody>
      </p:sp>
      <p:pic>
        <p:nvPicPr>
          <p:cNvPr id="29" name="Picture 28" descr="Scrabble is a 14-Point Word for Love | Next Avenue">
            <a:extLst>
              <a:ext uri="{FF2B5EF4-FFF2-40B4-BE49-F238E27FC236}">
                <a16:creationId xmlns:a16="http://schemas.microsoft.com/office/drawing/2014/main" id="{DF01F744-7521-60D0-D185-8796F050B211}"/>
              </a:ext>
            </a:extLst>
          </p:cNvPr>
          <p:cNvPicPr>
            <a:picLocks noChangeAspect="1"/>
          </p:cNvPicPr>
          <p:nvPr/>
        </p:nvPicPr>
        <p:blipFill rotWithShape="1">
          <a:blip r:embed="rId3"/>
          <a:srcRect t="102" r="-123" b="66593"/>
          <a:stretch/>
        </p:blipFill>
        <p:spPr>
          <a:xfrm>
            <a:off x="4031674" y="9896"/>
            <a:ext cx="8077201" cy="1502683"/>
          </a:xfrm>
          <a:prstGeom prst="rect">
            <a:avLst/>
          </a:prstGeom>
        </p:spPr>
      </p:pic>
      <p:sp>
        <p:nvSpPr>
          <p:cNvPr id="35" name="Rectangle 34">
            <a:extLst>
              <a:ext uri="{FF2B5EF4-FFF2-40B4-BE49-F238E27FC236}">
                <a16:creationId xmlns:a16="http://schemas.microsoft.com/office/drawing/2014/main" id="{DB6CBA79-9590-9F61-0E35-6F60663F1D1E}"/>
              </a:ext>
            </a:extLst>
          </p:cNvPr>
          <p:cNvSpPr/>
          <p:nvPr/>
        </p:nvSpPr>
        <p:spPr>
          <a:xfrm rot="5400000">
            <a:off x="5038741" y="-1007066"/>
            <a:ext cx="1512579" cy="3526718"/>
          </a:xfrm>
          <a:prstGeom prst="rect">
            <a:avLst/>
          </a:prstGeom>
          <a:gradFill>
            <a:gsLst>
              <a:gs pos="0">
                <a:srgbClr val="F6F8FC">
                  <a:alpha val="0"/>
                </a:srgbClr>
              </a:gs>
              <a:gs pos="43000">
                <a:schemeClr val="accent1">
                  <a:lumMod val="45000"/>
                  <a:lumOff val="55000"/>
                  <a:alpha val="71000"/>
                </a:schemeClr>
              </a:gs>
              <a:gs pos="77000">
                <a:schemeClr val="accent1">
                  <a:lumMod val="45000"/>
                  <a:lumOff val="55000"/>
                </a:schemeClr>
              </a:gs>
              <a:gs pos="100000">
                <a:srgbClr val="81B6F4"/>
              </a:gs>
            </a:gsLst>
            <a:lin ang="5400000" scaled="1"/>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50AC0AAA-DDA4-2776-F420-02DD0BE4B256}"/>
              </a:ext>
            </a:extLst>
          </p:cNvPr>
          <p:cNvSpPr txBox="1"/>
          <p:nvPr/>
        </p:nvSpPr>
        <p:spPr>
          <a:xfrm>
            <a:off x="4275117" y="336467"/>
            <a:ext cx="26026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ea typeface="Calibri"/>
                <a:cs typeface="Calibri"/>
              </a:rPr>
              <a:t>SCRABBLE</a:t>
            </a:r>
            <a:endParaRPr lang="en-US" sz="4400" b="1" dirty="0">
              <a:solidFill>
                <a:schemeClr val="bg1"/>
              </a:solidFill>
            </a:endParaRPr>
          </a:p>
        </p:txBody>
      </p:sp>
      <p:pic>
        <p:nvPicPr>
          <p:cNvPr id="1028" name="Picture 4" descr="Bananagrams">
            <a:extLst>
              <a:ext uri="{FF2B5EF4-FFF2-40B4-BE49-F238E27FC236}">
                <a16:creationId xmlns:a16="http://schemas.microsoft.com/office/drawing/2014/main" id="{C5727823-BBB9-0E81-AC89-74F68BDFD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37" t="46881" r="23942" b="24655"/>
          <a:stretch/>
        </p:blipFill>
        <p:spPr bwMode="auto">
          <a:xfrm>
            <a:off x="4028624" y="1517216"/>
            <a:ext cx="8162405" cy="1484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205AD4-0EE3-8A2E-CA95-AB41B0A46B7A}"/>
              </a:ext>
            </a:extLst>
          </p:cNvPr>
          <p:cNvSpPr/>
          <p:nvPr/>
        </p:nvSpPr>
        <p:spPr>
          <a:xfrm rot="5400000">
            <a:off x="5032645" y="492664"/>
            <a:ext cx="1512579" cy="3526718"/>
          </a:xfrm>
          <a:prstGeom prst="rect">
            <a:avLst/>
          </a:prstGeom>
          <a:gradFill>
            <a:gsLst>
              <a:gs pos="0">
                <a:srgbClr val="F6F8FC">
                  <a:alpha val="0"/>
                </a:srgbClr>
              </a:gs>
              <a:gs pos="43000">
                <a:schemeClr val="accent1">
                  <a:lumMod val="45000"/>
                  <a:lumOff val="55000"/>
                  <a:alpha val="71000"/>
                </a:schemeClr>
              </a:gs>
              <a:gs pos="77000">
                <a:schemeClr val="accent1">
                  <a:lumMod val="45000"/>
                  <a:lumOff val="55000"/>
                </a:schemeClr>
              </a:gs>
              <a:gs pos="100000">
                <a:srgbClr val="81B6F4"/>
              </a:gs>
            </a:gsLst>
            <a:lin ang="5400000" scaled="1"/>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6C984F1A-B314-8600-5F53-3D78C0880AF9}"/>
              </a:ext>
            </a:extLst>
          </p:cNvPr>
          <p:cNvSpPr txBox="1"/>
          <p:nvPr/>
        </p:nvSpPr>
        <p:spPr>
          <a:xfrm>
            <a:off x="4275117" y="1799710"/>
            <a:ext cx="33627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cs typeface="Calibri"/>
              </a:rPr>
              <a:t>Bananagrams</a:t>
            </a:r>
            <a:endParaRPr lang="en-US" sz="4400" b="1" dirty="0">
              <a:solidFill>
                <a:schemeClr val="bg1"/>
              </a:solidFill>
            </a:endParaRPr>
          </a:p>
        </p:txBody>
      </p:sp>
      <p:sp>
        <p:nvSpPr>
          <p:cNvPr id="9" name="Rectangle 8">
            <a:extLst>
              <a:ext uri="{FF2B5EF4-FFF2-40B4-BE49-F238E27FC236}">
                <a16:creationId xmlns:a16="http://schemas.microsoft.com/office/drawing/2014/main" id="{75DDB81E-8441-51C1-7375-A83686012B35}"/>
              </a:ext>
            </a:extLst>
          </p:cNvPr>
          <p:cNvSpPr/>
          <p:nvPr/>
        </p:nvSpPr>
        <p:spPr>
          <a:xfrm rot="5400000">
            <a:off x="5033576" y="1995105"/>
            <a:ext cx="1512579" cy="3526718"/>
          </a:xfrm>
          <a:prstGeom prst="rect">
            <a:avLst/>
          </a:prstGeom>
          <a:gradFill>
            <a:gsLst>
              <a:gs pos="0">
                <a:srgbClr val="F6F8FC">
                  <a:alpha val="0"/>
                </a:srgbClr>
              </a:gs>
              <a:gs pos="43000">
                <a:schemeClr val="accent1">
                  <a:lumMod val="45000"/>
                  <a:lumOff val="55000"/>
                  <a:alpha val="71000"/>
                </a:schemeClr>
              </a:gs>
              <a:gs pos="77000">
                <a:schemeClr val="accent1">
                  <a:lumMod val="45000"/>
                  <a:lumOff val="55000"/>
                </a:schemeClr>
              </a:gs>
              <a:gs pos="100000">
                <a:srgbClr val="81B6F4"/>
              </a:gs>
            </a:gsLst>
            <a:lin ang="5400000" scaled="1"/>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 name="Picture 4" descr="Word vs Word - Educational Games For Kids">
            <a:extLst>
              <a:ext uri="{FF2B5EF4-FFF2-40B4-BE49-F238E27FC236}">
                <a16:creationId xmlns:a16="http://schemas.microsoft.com/office/drawing/2014/main" id="{C5BA112F-AB99-3DE4-E66C-280146BBFB0C}"/>
              </a:ext>
            </a:extLst>
          </p:cNvPr>
          <p:cNvPicPr>
            <a:picLocks noChangeAspect="1"/>
          </p:cNvPicPr>
          <p:nvPr/>
        </p:nvPicPr>
        <p:blipFill rotWithShape="1">
          <a:blip r:embed="rId5"/>
          <a:srcRect t="241" r="10247" b="75067"/>
          <a:stretch/>
        </p:blipFill>
        <p:spPr>
          <a:xfrm>
            <a:off x="4037826" y="2999339"/>
            <a:ext cx="8155989" cy="1492188"/>
          </a:xfrm>
          <a:prstGeom prst="rect">
            <a:avLst/>
          </a:prstGeom>
        </p:spPr>
      </p:pic>
      <p:sp>
        <p:nvSpPr>
          <p:cNvPr id="17" name="Rectangle 16">
            <a:extLst>
              <a:ext uri="{FF2B5EF4-FFF2-40B4-BE49-F238E27FC236}">
                <a16:creationId xmlns:a16="http://schemas.microsoft.com/office/drawing/2014/main" id="{55AD5980-22C7-E3D5-EBBF-74B1B929B39E}"/>
              </a:ext>
            </a:extLst>
          </p:cNvPr>
          <p:cNvSpPr/>
          <p:nvPr/>
        </p:nvSpPr>
        <p:spPr>
          <a:xfrm rot="5400000">
            <a:off x="5033575" y="1976312"/>
            <a:ext cx="1512579" cy="3526718"/>
          </a:xfrm>
          <a:prstGeom prst="rect">
            <a:avLst/>
          </a:prstGeom>
          <a:gradFill>
            <a:gsLst>
              <a:gs pos="0">
                <a:srgbClr val="F6F8FC">
                  <a:alpha val="0"/>
                </a:srgbClr>
              </a:gs>
              <a:gs pos="43000">
                <a:schemeClr val="accent1">
                  <a:lumMod val="45000"/>
                  <a:lumOff val="55000"/>
                  <a:alpha val="71000"/>
                </a:schemeClr>
              </a:gs>
              <a:gs pos="77000">
                <a:schemeClr val="accent1">
                  <a:lumMod val="45000"/>
                  <a:lumOff val="55000"/>
                </a:schemeClr>
              </a:gs>
              <a:gs pos="100000">
                <a:srgbClr val="81B6F4"/>
              </a:gs>
            </a:gsLst>
            <a:lin ang="5400000" scaled="1"/>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C245601-9CC7-B0C6-EC95-CA85E231EA3D}"/>
              </a:ext>
            </a:extLst>
          </p:cNvPr>
          <p:cNvSpPr txBox="1"/>
          <p:nvPr/>
        </p:nvSpPr>
        <p:spPr>
          <a:xfrm>
            <a:off x="4275117" y="3368519"/>
            <a:ext cx="403783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rPr>
              <a:t>Words vs words</a:t>
            </a:r>
          </a:p>
        </p:txBody>
      </p:sp>
      <p:sp>
        <p:nvSpPr>
          <p:cNvPr id="21" name="Rectangle 20">
            <a:extLst>
              <a:ext uri="{FF2B5EF4-FFF2-40B4-BE49-F238E27FC236}">
                <a16:creationId xmlns:a16="http://schemas.microsoft.com/office/drawing/2014/main" id="{863458D5-F7F6-9964-96DF-EDD7153D2864}"/>
              </a:ext>
            </a:extLst>
          </p:cNvPr>
          <p:cNvSpPr/>
          <p:nvPr/>
        </p:nvSpPr>
        <p:spPr>
          <a:xfrm rot="5400000">
            <a:off x="5038740" y="3503251"/>
            <a:ext cx="1512579" cy="3526718"/>
          </a:xfrm>
          <a:prstGeom prst="rect">
            <a:avLst/>
          </a:prstGeom>
          <a:gradFill>
            <a:gsLst>
              <a:gs pos="0">
                <a:srgbClr val="F6F8FC">
                  <a:alpha val="0"/>
                </a:srgbClr>
              </a:gs>
              <a:gs pos="43000">
                <a:schemeClr val="accent1">
                  <a:lumMod val="45000"/>
                  <a:lumOff val="55000"/>
                  <a:alpha val="71000"/>
                </a:schemeClr>
              </a:gs>
              <a:gs pos="77000">
                <a:schemeClr val="accent1">
                  <a:lumMod val="45000"/>
                  <a:lumOff val="55000"/>
                </a:schemeClr>
              </a:gs>
              <a:gs pos="100000">
                <a:srgbClr val="81B6F4"/>
              </a:gs>
            </a:gsLst>
            <a:lin ang="5400000" scaled="1"/>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250DBC16-A6EE-464A-765B-966B18CDA013}"/>
              </a:ext>
            </a:extLst>
          </p:cNvPr>
          <p:cNvSpPr txBox="1"/>
          <p:nvPr/>
        </p:nvSpPr>
        <p:spPr>
          <a:xfrm>
            <a:off x="4275117" y="4799049"/>
            <a:ext cx="403783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rPr>
              <a:t>Serpentine</a:t>
            </a:r>
          </a:p>
        </p:txBody>
      </p:sp>
    </p:spTree>
    <p:extLst>
      <p:ext uri="{BB962C8B-B14F-4D97-AF65-F5344CB8AC3E}">
        <p14:creationId xmlns:p14="http://schemas.microsoft.com/office/powerpoint/2010/main" val="123688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Rectangle 106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9" name="Freeform: Shape 106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65F39A-0AA7-4951-FC20-E12C2A3B472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Tools used</a:t>
            </a:r>
          </a:p>
        </p:txBody>
      </p:sp>
      <p:sp>
        <p:nvSpPr>
          <p:cNvPr id="5" name="TextBox 4">
            <a:extLst>
              <a:ext uri="{FF2B5EF4-FFF2-40B4-BE49-F238E27FC236}">
                <a16:creationId xmlns:a16="http://schemas.microsoft.com/office/drawing/2014/main" id="{C10FEE73-E3E2-FD72-D23C-371EAFD777EE}"/>
              </a:ext>
            </a:extLst>
          </p:cNvPr>
          <p:cNvSpPr txBox="1"/>
          <p:nvPr/>
        </p:nvSpPr>
        <p:spPr>
          <a:xfrm>
            <a:off x="4502428" y="1771430"/>
            <a:ext cx="5629784" cy="3230496"/>
          </a:xfrm>
        </p:spPr>
        <p:txBody>
          <a:bodyPr vert="horz" lIns="91440" tIns="45720" rIns="91440" bIns="45720" rtlCol="0">
            <a:normAutofit lnSpcReduction="10000"/>
          </a:bodyPr>
          <a:lstStyle/>
          <a:p>
            <a:pPr marL="74295" defTabSz="594360">
              <a:lnSpc>
                <a:spcPct val="120000"/>
              </a:lnSpc>
              <a:spcAft>
                <a:spcPts val="600"/>
              </a:spcAft>
            </a:pPr>
            <a:r>
              <a:rPr lang="en-US" sz="2400" kern="1200" dirty="0">
                <a:solidFill>
                  <a:schemeClr val="tx1"/>
                </a:solidFill>
                <a:latin typeface="+mj-lt"/>
                <a:ea typeface="+mn-ea"/>
                <a:cs typeface="+mn-cs"/>
              </a:rPr>
              <a:t>Collaboration Tools</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Trello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Microsoft Word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Microsoft Teams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Visual Studio Code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GitHub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GitHub Desktop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Figma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Miro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Python </a:t>
            </a:r>
          </a:p>
          <a:p>
            <a:pPr algn="just" rtl="0" fontAlgn="base">
              <a:buFont typeface="Arial" panose="020B0604020202020204" pitchFamily="34" charset="0"/>
              <a:buChar char="•"/>
            </a:pPr>
            <a:r>
              <a:rPr lang="en-NZ" sz="1800" b="0" i="0" dirty="0">
                <a:solidFill>
                  <a:srgbClr val="000000"/>
                </a:solidFill>
                <a:effectLst/>
                <a:latin typeface="Calibri" panose="020F0502020204030204" pitchFamily="34" charset="0"/>
              </a:rPr>
              <a:t>Flask Framework </a:t>
            </a:r>
          </a:p>
          <a:p>
            <a:pPr marL="114300" marR="0" lvl="0">
              <a:lnSpc>
                <a:spcPct val="120000"/>
              </a:lnSpc>
              <a:spcBef>
                <a:spcPts val="0"/>
              </a:spcBef>
              <a:spcAft>
                <a:spcPts val="600"/>
              </a:spcAft>
            </a:pPr>
            <a:endParaRPr lang="en-US" sz="2000" dirty="0">
              <a:effectLst/>
              <a:latin typeface="+mj-lt"/>
            </a:endParaRPr>
          </a:p>
        </p:txBody>
      </p:sp>
      <p:pic>
        <p:nvPicPr>
          <p:cNvPr id="1026" name="Picture 2" descr="Trello Logo PNG Transparent &amp; SVG Vector - Freebie Supply">
            <a:extLst>
              <a:ext uri="{FF2B5EF4-FFF2-40B4-BE49-F238E27FC236}">
                <a16:creationId xmlns:a16="http://schemas.microsoft.com/office/drawing/2014/main" id="{E7FD97FD-DC81-B747-E517-C133160F95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9028" y="4013006"/>
            <a:ext cx="580105" cy="5801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48543A-958E-1089-8434-D40690B93A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0436" y="722419"/>
            <a:ext cx="578366" cy="5378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52C5FDD-5FA2-FDE2-ACE4-1046707F9B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90800" y="1428257"/>
            <a:ext cx="658731" cy="6126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14A5851-FCF4-CE74-2F97-49B9778B1F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0827" y="1610164"/>
            <a:ext cx="594186" cy="5524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Logo - Free social media icons">
            <a:extLst>
              <a:ext uri="{FF2B5EF4-FFF2-40B4-BE49-F238E27FC236}">
                <a16:creationId xmlns:a16="http://schemas.microsoft.com/office/drawing/2014/main" id="{865CFCDD-F2B9-4D46-D585-B0B571CF0D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7604" y="2834563"/>
            <a:ext cx="585456" cy="58545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051FE20F-C448-46C7-CE1C-DBBFEE69F37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32739" y="2706771"/>
            <a:ext cx="520308" cy="78046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iro-logo – Shantmele">
            <a:extLst>
              <a:ext uri="{FF2B5EF4-FFF2-40B4-BE49-F238E27FC236}">
                <a16:creationId xmlns:a16="http://schemas.microsoft.com/office/drawing/2014/main" id="{04A3D106-0F56-A061-8DA9-846AF189F0E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65831" y="558817"/>
            <a:ext cx="589113" cy="58911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Logo Re-Design and Swag · Issue #1185 · microsoft/microsoft-ui-xaml · GitHub">
            <a:extLst>
              <a:ext uri="{FF2B5EF4-FFF2-40B4-BE49-F238E27FC236}">
                <a16:creationId xmlns:a16="http://schemas.microsoft.com/office/drawing/2014/main" id="{146FE00A-62DA-2AC7-7FDB-EC5A2CCB3A5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28278" y="2461032"/>
            <a:ext cx="950882" cy="950882"/>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Visual Studio logo and symbol, meaning, history, PNG">
            <a:extLst>
              <a:ext uri="{FF2B5EF4-FFF2-40B4-BE49-F238E27FC236}">
                <a16:creationId xmlns:a16="http://schemas.microsoft.com/office/drawing/2014/main" id="{62F39F58-B6A4-5F8A-AA51-6F7A1ED573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48627" y="4496371"/>
            <a:ext cx="11239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Flask (web framework) - Wikipedia">
            <a:extLst>
              <a:ext uri="{FF2B5EF4-FFF2-40B4-BE49-F238E27FC236}">
                <a16:creationId xmlns:a16="http://schemas.microsoft.com/office/drawing/2014/main" id="{D7056BE2-6028-A06D-BA5C-E0096089781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47041" y="1467369"/>
            <a:ext cx="1291705" cy="505172"/>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Python (programming language) - Wikipedia">
            <a:extLst>
              <a:ext uri="{FF2B5EF4-FFF2-40B4-BE49-F238E27FC236}">
                <a16:creationId xmlns:a16="http://schemas.microsoft.com/office/drawing/2014/main" id="{B5968F15-5798-3C10-E190-88D965A75B7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455158" y="3743112"/>
            <a:ext cx="867288" cy="95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36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8" name="Rectangle 2087">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remium Vector | Tired man leaning over work desk vector illustration">
            <a:extLst>
              <a:ext uri="{FF2B5EF4-FFF2-40B4-BE49-F238E27FC236}">
                <a16:creationId xmlns:a16="http://schemas.microsoft.com/office/drawing/2014/main" id="{AA2F7D98-86CB-44D6-DA98-90333AE58E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15" b="21935"/>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90" name="Freeform: Shape 2089">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B33B06-DCCC-9E10-1FC6-4E90690A284C}"/>
              </a:ext>
            </a:extLst>
          </p:cNvPr>
          <p:cNvSpPr>
            <a:spLocks noGrp="1"/>
          </p:cNvSpPr>
          <p:nvPr>
            <p:ph type="title"/>
          </p:nvPr>
        </p:nvSpPr>
        <p:spPr>
          <a:xfrm>
            <a:off x="1037809" y="1071350"/>
            <a:ext cx="4775162" cy="1339382"/>
          </a:xfrm>
        </p:spPr>
        <p:txBody>
          <a:bodyPr>
            <a:normAutofit/>
          </a:bodyPr>
          <a:lstStyle/>
          <a:p>
            <a:pPr algn="ctr"/>
            <a:r>
              <a:rPr lang="en-US" sz="3600">
                <a:ea typeface="Calibri Light"/>
                <a:cs typeface="Calibri Light"/>
              </a:rPr>
              <a:t>Target Audience </a:t>
            </a:r>
            <a:endParaRPr lang="en-US" sz="3600"/>
          </a:p>
        </p:txBody>
      </p:sp>
      <p:sp>
        <p:nvSpPr>
          <p:cNvPr id="2092"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A578A4-2568-48D4-8EC4-45A0FA101CF8}"/>
              </a:ext>
            </a:extLst>
          </p:cNvPr>
          <p:cNvSpPr>
            <a:spLocks noGrp="1"/>
          </p:cNvSpPr>
          <p:nvPr>
            <p:ph idx="1"/>
          </p:nvPr>
        </p:nvSpPr>
        <p:spPr>
          <a:xfrm>
            <a:off x="1189319" y="2547257"/>
            <a:ext cx="4458446" cy="3109740"/>
          </a:xfrm>
        </p:spPr>
        <p:txBody>
          <a:bodyPr anchor="ctr">
            <a:normAutofit/>
          </a:bodyPr>
          <a:lstStyle/>
          <a:p>
            <a:r>
              <a:rPr lang="en-GB" sz="2000" b="0" i="0">
                <a:effectLst/>
                <a:latin typeface="Calibri" panose="020F0502020204030204" pitchFamily="34" charset="0"/>
              </a:rPr>
              <a:t>Write Fight caters to a wide selection of people due to its competitive nature, possible applications in education and the linguistics challenge it brings. The game is applicable to all ages due to its educational potential with its ability to tutor kids in grammar in a fun and interactive way or for adults wanting too mentally stimulate themselves with a gaming experience. </a:t>
            </a:r>
            <a:endParaRPr lang="en-US" sz="2000" dirty="0"/>
          </a:p>
        </p:txBody>
      </p:sp>
    </p:spTree>
    <p:extLst>
      <p:ext uri="{BB962C8B-B14F-4D97-AF65-F5344CB8AC3E}">
        <p14:creationId xmlns:p14="http://schemas.microsoft.com/office/powerpoint/2010/main" val="171215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27D358-826B-F4BB-D023-CAEAE13FD432}"/>
              </a:ext>
            </a:extLst>
          </p:cNvPr>
          <p:cNvSpPr>
            <a:spLocks noGrp="1"/>
          </p:cNvSpPr>
          <p:nvPr>
            <p:ph type="title"/>
          </p:nvPr>
        </p:nvSpPr>
        <p:spPr>
          <a:xfrm>
            <a:off x="660041" y="2767106"/>
            <a:ext cx="2880828" cy="1094775"/>
          </a:xfrm>
        </p:spPr>
        <p:txBody>
          <a:bodyPr vert="horz" lIns="91440" tIns="45720" rIns="91440" bIns="45720" rtlCol="0" anchor="t">
            <a:normAutofit/>
          </a:bodyPr>
          <a:lstStyle/>
          <a:p>
            <a:r>
              <a:rPr lang="en-US" sz="7200" kern="1200" dirty="0">
                <a:solidFill>
                  <a:srgbClr val="FFFFFF"/>
                </a:solidFill>
                <a:latin typeface="+mj-lt"/>
                <a:ea typeface="+mj-ea"/>
                <a:cs typeface="+mj-cs"/>
              </a:rPr>
              <a:t>swot</a:t>
            </a:r>
          </a:p>
        </p:txBody>
      </p:sp>
      <p:pic>
        <p:nvPicPr>
          <p:cNvPr id="5" name="Content Placeholder 4" descr="A screenshot of a computer&#10;&#10;Description automatically generated">
            <a:extLst>
              <a:ext uri="{FF2B5EF4-FFF2-40B4-BE49-F238E27FC236}">
                <a16:creationId xmlns:a16="http://schemas.microsoft.com/office/drawing/2014/main" id="{D4F6CD79-F85F-253F-92CC-92ACE55DE4FB}"/>
              </a:ext>
            </a:extLst>
          </p:cNvPr>
          <p:cNvPicPr>
            <a:picLocks noGrp="1" noChangeAspect="1"/>
          </p:cNvPicPr>
          <p:nvPr>
            <p:ph idx="1"/>
          </p:nvPr>
        </p:nvPicPr>
        <p:blipFill>
          <a:blip r:embed="rId2"/>
          <a:stretch>
            <a:fillRect/>
          </a:stretch>
        </p:blipFill>
        <p:spPr>
          <a:xfrm>
            <a:off x="4502428" y="1297404"/>
            <a:ext cx="7225748" cy="4263191"/>
          </a:xfrm>
          <a:prstGeom prst="rect">
            <a:avLst/>
          </a:prstGeom>
        </p:spPr>
      </p:pic>
    </p:spTree>
    <p:extLst>
      <p:ext uri="{BB962C8B-B14F-4D97-AF65-F5344CB8AC3E}">
        <p14:creationId xmlns:p14="http://schemas.microsoft.com/office/powerpoint/2010/main" val="225580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27D358-826B-F4BB-D023-CAEAE13FD432}"/>
              </a:ext>
            </a:extLst>
          </p:cNvPr>
          <p:cNvSpPr>
            <a:spLocks noGrp="1"/>
          </p:cNvSpPr>
          <p:nvPr>
            <p:ph type="title"/>
          </p:nvPr>
        </p:nvSpPr>
        <p:spPr>
          <a:xfrm>
            <a:off x="660041" y="2767106"/>
            <a:ext cx="2880828" cy="1094775"/>
          </a:xfrm>
        </p:spPr>
        <p:txBody>
          <a:bodyPr vert="horz" lIns="91440" tIns="45720" rIns="91440" bIns="45720" rtlCol="0" anchor="t">
            <a:normAutofit/>
          </a:bodyPr>
          <a:lstStyle/>
          <a:p>
            <a:r>
              <a:rPr lang="en-US" sz="7200" kern="1200" dirty="0">
                <a:solidFill>
                  <a:srgbClr val="FFFFFF"/>
                </a:solidFill>
                <a:latin typeface="+mj-lt"/>
                <a:ea typeface="+mj-ea"/>
                <a:cs typeface="+mj-cs"/>
              </a:rPr>
              <a:t>swot</a:t>
            </a:r>
          </a:p>
        </p:txBody>
      </p:sp>
      <p:pic>
        <p:nvPicPr>
          <p:cNvPr id="4098" name="Picture 2">
            <a:extLst>
              <a:ext uri="{FF2B5EF4-FFF2-40B4-BE49-F238E27FC236}">
                <a16:creationId xmlns:a16="http://schemas.microsoft.com/office/drawing/2014/main" id="{6C9A8543-0EA6-FBF5-9097-A3C835404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7" y="1219583"/>
            <a:ext cx="7488786" cy="418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3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27D358-826B-F4BB-D023-CAEAE13FD432}"/>
              </a:ext>
            </a:extLst>
          </p:cNvPr>
          <p:cNvSpPr>
            <a:spLocks noGrp="1"/>
          </p:cNvSpPr>
          <p:nvPr>
            <p:ph type="title"/>
          </p:nvPr>
        </p:nvSpPr>
        <p:spPr>
          <a:xfrm>
            <a:off x="660041" y="2767106"/>
            <a:ext cx="2880828" cy="1094775"/>
          </a:xfrm>
        </p:spPr>
        <p:txBody>
          <a:bodyPr vert="horz" lIns="91440" tIns="45720" rIns="91440" bIns="45720" rtlCol="0" anchor="t">
            <a:normAutofit/>
          </a:bodyPr>
          <a:lstStyle/>
          <a:p>
            <a:r>
              <a:rPr lang="en-US" sz="7200" kern="1200" dirty="0">
                <a:solidFill>
                  <a:srgbClr val="FFFFFF"/>
                </a:solidFill>
                <a:latin typeface="+mj-lt"/>
                <a:ea typeface="+mj-ea"/>
                <a:cs typeface="+mj-cs"/>
              </a:rPr>
              <a:t>swot</a:t>
            </a:r>
          </a:p>
        </p:txBody>
      </p:sp>
      <p:pic>
        <p:nvPicPr>
          <p:cNvPr id="5122" name="Picture 2">
            <a:extLst>
              <a:ext uri="{FF2B5EF4-FFF2-40B4-BE49-F238E27FC236}">
                <a16:creationId xmlns:a16="http://schemas.microsoft.com/office/drawing/2014/main" id="{26AEE636-555D-5EDB-0ED3-30F7344D3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442" y="1382276"/>
            <a:ext cx="7738746" cy="441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66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A4DBDB-15B3-2370-C429-101F7E1697D7}"/>
              </a:ext>
            </a:extLst>
          </p:cNvPr>
          <p:cNvSpPr/>
          <p:nvPr/>
        </p:nvSpPr>
        <p:spPr>
          <a:xfrm>
            <a:off x="-1" y="-1"/>
            <a:ext cx="1662545" cy="6857999"/>
          </a:xfrm>
          <a:prstGeom prst="rect">
            <a:avLst/>
          </a:prstGeom>
          <a:solidFill>
            <a:srgbClr val="81B6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B46CDBF-0444-2A61-2464-21814446DD59}"/>
              </a:ext>
            </a:extLst>
          </p:cNvPr>
          <p:cNvSpPr/>
          <p:nvPr/>
        </p:nvSpPr>
        <p:spPr>
          <a:xfrm>
            <a:off x="613558" y="2107870"/>
            <a:ext cx="2196934" cy="2216726"/>
          </a:xfrm>
          <a:prstGeom prst="ellipse">
            <a:avLst/>
          </a:prstGeom>
          <a:solidFill>
            <a:srgbClr val="98D6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471BF-9B40-697D-7F27-CAB94C81AF08}"/>
              </a:ext>
            </a:extLst>
          </p:cNvPr>
          <p:cNvSpPr>
            <a:spLocks noGrp="1"/>
          </p:cNvSpPr>
          <p:nvPr>
            <p:ph type="title"/>
          </p:nvPr>
        </p:nvSpPr>
        <p:spPr>
          <a:xfrm>
            <a:off x="828304" y="2898527"/>
            <a:ext cx="2094016" cy="632836"/>
          </a:xfrm>
        </p:spPr>
        <p:txBody>
          <a:bodyPr>
            <a:normAutofit fontScale="90000"/>
          </a:bodyPr>
          <a:lstStyle/>
          <a:p>
            <a:r>
              <a:rPr lang="en-US" dirty="0">
                <a:solidFill>
                  <a:schemeClr val="bg1"/>
                </a:solidFill>
                <a:ea typeface="Calibri Light"/>
                <a:cs typeface="Calibri Light"/>
              </a:rPr>
              <a:t>Persona</a:t>
            </a:r>
          </a:p>
        </p:txBody>
      </p:sp>
      <p:pic>
        <p:nvPicPr>
          <p:cNvPr id="4" name="Content Placeholder 3" descr="A person smiling and looking at the camera&#10;&#10;Description automatically generated">
            <a:extLst>
              <a:ext uri="{FF2B5EF4-FFF2-40B4-BE49-F238E27FC236}">
                <a16:creationId xmlns:a16="http://schemas.microsoft.com/office/drawing/2014/main" id="{C22C36BF-1457-FE06-4FB4-93ECC0ECA4FD}"/>
              </a:ext>
            </a:extLst>
          </p:cNvPr>
          <p:cNvPicPr>
            <a:picLocks noGrp="1" noChangeAspect="1"/>
          </p:cNvPicPr>
          <p:nvPr>
            <p:ph idx="1"/>
          </p:nvPr>
        </p:nvPicPr>
        <p:blipFill>
          <a:blip r:embed="rId2"/>
          <a:stretch>
            <a:fillRect/>
          </a:stretch>
        </p:blipFill>
        <p:spPr>
          <a:xfrm>
            <a:off x="3344131" y="1083418"/>
            <a:ext cx="8848619" cy="4885727"/>
          </a:xfrm>
          <a:ln>
            <a:noFill/>
          </a:ln>
        </p:spPr>
      </p:pic>
    </p:spTree>
    <p:extLst>
      <p:ext uri="{BB962C8B-B14F-4D97-AF65-F5344CB8AC3E}">
        <p14:creationId xmlns:p14="http://schemas.microsoft.com/office/powerpoint/2010/main" val="4077007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231</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Write Fight</vt:lpstr>
      <vt:lpstr>concept</vt:lpstr>
      <vt:lpstr>Insporations </vt:lpstr>
      <vt:lpstr>Tools used</vt:lpstr>
      <vt:lpstr>Target Audience </vt:lpstr>
      <vt:lpstr>swot</vt:lpstr>
      <vt:lpstr>swot</vt:lpstr>
      <vt:lpstr>swot</vt:lpstr>
      <vt:lpstr>Persona</vt:lpstr>
      <vt:lpstr>PowerPoint Presentation</vt:lpstr>
      <vt:lpstr>Persona</vt:lpstr>
      <vt:lpstr>UML Diagrams</vt:lpstr>
      <vt:lpstr>Early prototypes</vt:lpstr>
      <vt:lpstr>Lo-fi</vt:lpstr>
      <vt:lpstr>Hi-fi</vt:lpstr>
      <vt:lpstr>Concept Code – Trie vs List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Legner</dc:creator>
  <cp:lastModifiedBy>Alex Legner</cp:lastModifiedBy>
  <cp:revision>189</cp:revision>
  <dcterms:created xsi:type="dcterms:W3CDTF">2013-07-15T20:26:40Z</dcterms:created>
  <dcterms:modified xsi:type="dcterms:W3CDTF">2023-10-12T22:06:52Z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2023-06-19T01:05:26Z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f8c5fe49-efb3-4abd-bcdc-1cb47e27e3c5</vt:lpwstr>
  </property>
  <property fmtid="{D5CDD505-2E9C-101B-9397-08002B2CF9AE}" pid="8" name="MSIP_Label_c96ed6d7-747c-41fd-b042-ff14484edc24_ContentBits">
    <vt:lpwstr>0</vt:lpwstr>
  </property>
</Properties>
</file>