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3" r:id="rId5"/>
    <p:sldId id="262" r:id="rId6"/>
    <p:sldId id="259" r:id="rId7"/>
    <p:sldId id="260" r:id="rId8"/>
    <p:sldId id="261" r:id="rId9"/>
    <p:sldId id="276" r:id="rId10"/>
    <p:sldId id="264" r:id="rId11"/>
    <p:sldId id="265" r:id="rId12"/>
    <p:sldId id="269" r:id="rId13"/>
    <p:sldId id="273" r:id="rId14"/>
    <p:sldId id="274" r:id="rId15"/>
    <p:sldId id="275" r:id="rId16"/>
    <p:sldId id="266" r:id="rId17"/>
    <p:sldId id="267" r:id="rId18"/>
    <p:sldId id="268"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184FEF-605E-4464-AD35-E27A02EA59C8}" v="2229" dt="2022-11-14T00:33:59.931"/>
    <p1510:client id="{A4AA6DCA-839B-4E7A-BEB1-246C91AB2EAB}" v="1" dt="2022-11-15T06:23:15.8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A9868-8C8A-431A-9285-2DAF8A3BE77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313E58E-09E7-4E27-A7D6-876C22CB1C97}">
      <dgm:prSet/>
      <dgm:spPr/>
      <dgm:t>
        <a:bodyPr/>
        <a:lstStyle/>
        <a:p>
          <a:pPr>
            <a:lnSpc>
              <a:spcPct val="100000"/>
            </a:lnSpc>
          </a:pPr>
          <a:r>
            <a:rPr lang="en-US"/>
            <a:t>Add new staff records/edit</a:t>
          </a:r>
        </a:p>
      </dgm:t>
    </dgm:pt>
    <dgm:pt modelId="{83C7D735-04BE-4E1B-9F8C-591798C3D203}" type="parTrans" cxnId="{253365DB-51B9-4E5B-AA54-93F9A51855CC}">
      <dgm:prSet/>
      <dgm:spPr/>
      <dgm:t>
        <a:bodyPr/>
        <a:lstStyle/>
        <a:p>
          <a:endParaRPr lang="en-US"/>
        </a:p>
      </dgm:t>
    </dgm:pt>
    <dgm:pt modelId="{C9367807-627B-4B83-9B62-0D87E5E331E3}" type="sibTrans" cxnId="{253365DB-51B9-4E5B-AA54-93F9A51855CC}">
      <dgm:prSet/>
      <dgm:spPr/>
      <dgm:t>
        <a:bodyPr/>
        <a:lstStyle/>
        <a:p>
          <a:endParaRPr lang="en-US"/>
        </a:p>
      </dgm:t>
    </dgm:pt>
    <dgm:pt modelId="{C888C728-EA75-4D35-A0D4-798E84AC5C06}">
      <dgm:prSet/>
      <dgm:spPr/>
      <dgm:t>
        <a:bodyPr/>
        <a:lstStyle/>
        <a:p>
          <a:pPr>
            <a:lnSpc>
              <a:spcPct val="100000"/>
            </a:lnSpc>
          </a:pPr>
          <a:r>
            <a:rPr lang="en-US"/>
            <a:t>Add new student/edit</a:t>
          </a:r>
        </a:p>
      </dgm:t>
    </dgm:pt>
    <dgm:pt modelId="{AF2C78B1-2553-4896-BFE6-C77872EFD371}" type="parTrans" cxnId="{949A51D9-68B9-4D48-8C73-9BCE1219CBDB}">
      <dgm:prSet/>
      <dgm:spPr/>
      <dgm:t>
        <a:bodyPr/>
        <a:lstStyle/>
        <a:p>
          <a:endParaRPr lang="en-US"/>
        </a:p>
      </dgm:t>
    </dgm:pt>
    <dgm:pt modelId="{E3ADB67C-3750-4BCC-A862-5F98314C9C2A}" type="sibTrans" cxnId="{949A51D9-68B9-4D48-8C73-9BCE1219CBDB}">
      <dgm:prSet/>
      <dgm:spPr/>
      <dgm:t>
        <a:bodyPr/>
        <a:lstStyle/>
        <a:p>
          <a:endParaRPr lang="en-US"/>
        </a:p>
      </dgm:t>
    </dgm:pt>
    <dgm:pt modelId="{26C96C0F-3DFC-40A8-9060-3D9842103802}">
      <dgm:prSet/>
      <dgm:spPr/>
      <dgm:t>
        <a:bodyPr/>
        <a:lstStyle/>
        <a:p>
          <a:pPr>
            <a:lnSpc>
              <a:spcPct val="100000"/>
            </a:lnSpc>
          </a:pPr>
          <a:r>
            <a:rPr lang="en-US"/>
            <a:t>Attendance management</a:t>
          </a:r>
        </a:p>
      </dgm:t>
    </dgm:pt>
    <dgm:pt modelId="{3DA0F6CD-28F4-4132-9D9B-37C80DF582D1}" type="parTrans" cxnId="{8AB8756D-8054-4B21-AE71-EC731223C90F}">
      <dgm:prSet/>
      <dgm:spPr/>
      <dgm:t>
        <a:bodyPr/>
        <a:lstStyle/>
        <a:p>
          <a:endParaRPr lang="en-US"/>
        </a:p>
      </dgm:t>
    </dgm:pt>
    <dgm:pt modelId="{A88CF614-58DC-4CD2-B06D-55A51CCD4F85}" type="sibTrans" cxnId="{8AB8756D-8054-4B21-AE71-EC731223C90F}">
      <dgm:prSet/>
      <dgm:spPr/>
      <dgm:t>
        <a:bodyPr/>
        <a:lstStyle/>
        <a:p>
          <a:endParaRPr lang="en-US"/>
        </a:p>
      </dgm:t>
    </dgm:pt>
    <dgm:pt modelId="{97E26893-EA57-4AA2-91A8-7C1377C57E10}">
      <dgm:prSet/>
      <dgm:spPr/>
      <dgm:t>
        <a:bodyPr/>
        <a:lstStyle/>
        <a:p>
          <a:pPr>
            <a:lnSpc>
              <a:spcPct val="100000"/>
            </a:lnSpc>
          </a:pPr>
          <a:r>
            <a:rPr lang="en-US"/>
            <a:t>Faculty management </a:t>
          </a:r>
        </a:p>
      </dgm:t>
    </dgm:pt>
    <dgm:pt modelId="{22733F76-EF00-4100-BAFF-1431DA5E4450}" type="parTrans" cxnId="{54AA2CC4-C203-4239-B515-44D664662814}">
      <dgm:prSet/>
      <dgm:spPr/>
      <dgm:t>
        <a:bodyPr/>
        <a:lstStyle/>
        <a:p>
          <a:endParaRPr lang="en-US"/>
        </a:p>
      </dgm:t>
    </dgm:pt>
    <dgm:pt modelId="{359ECEEC-7C74-4EE1-B180-6E4174B92787}" type="sibTrans" cxnId="{54AA2CC4-C203-4239-B515-44D664662814}">
      <dgm:prSet/>
      <dgm:spPr/>
      <dgm:t>
        <a:bodyPr/>
        <a:lstStyle/>
        <a:p>
          <a:endParaRPr lang="en-US"/>
        </a:p>
      </dgm:t>
    </dgm:pt>
    <dgm:pt modelId="{2BA8FC7F-E2FB-4213-9854-2AD47E628969}">
      <dgm:prSet/>
      <dgm:spPr/>
      <dgm:t>
        <a:bodyPr/>
        <a:lstStyle/>
        <a:p>
          <a:pPr>
            <a:lnSpc>
              <a:spcPct val="100000"/>
            </a:lnSpc>
          </a:pPr>
          <a:r>
            <a:rPr lang="en-US"/>
            <a:t>Student record management (Student Information)</a:t>
          </a:r>
        </a:p>
      </dgm:t>
    </dgm:pt>
    <dgm:pt modelId="{5614E52D-ECD9-4330-A26F-2A17B604020C}" type="parTrans" cxnId="{BE241C9D-01F7-4B8B-AED3-654579586F8E}">
      <dgm:prSet/>
      <dgm:spPr/>
      <dgm:t>
        <a:bodyPr/>
        <a:lstStyle/>
        <a:p>
          <a:endParaRPr lang="en-US"/>
        </a:p>
      </dgm:t>
    </dgm:pt>
    <dgm:pt modelId="{0C0F6857-D589-47D6-B8C4-FF35E879D950}" type="sibTrans" cxnId="{BE241C9D-01F7-4B8B-AED3-654579586F8E}">
      <dgm:prSet/>
      <dgm:spPr/>
      <dgm:t>
        <a:bodyPr/>
        <a:lstStyle/>
        <a:p>
          <a:endParaRPr lang="en-US"/>
        </a:p>
      </dgm:t>
    </dgm:pt>
    <dgm:pt modelId="{83D1013D-5B82-4F33-B34D-536909BCCA09}">
      <dgm:prSet/>
      <dgm:spPr/>
      <dgm:t>
        <a:bodyPr/>
        <a:lstStyle/>
        <a:p>
          <a:pPr>
            <a:lnSpc>
              <a:spcPct val="100000"/>
            </a:lnSpc>
          </a:pPr>
          <a:r>
            <a:rPr lang="en-US"/>
            <a:t>Create edit and update school notices</a:t>
          </a:r>
        </a:p>
      </dgm:t>
    </dgm:pt>
    <dgm:pt modelId="{EE15272D-AFE2-44D8-9999-23DDCBB30B06}" type="parTrans" cxnId="{23C2AE73-1ACA-4725-BFED-C42921D2A4BE}">
      <dgm:prSet/>
      <dgm:spPr/>
      <dgm:t>
        <a:bodyPr/>
        <a:lstStyle/>
        <a:p>
          <a:endParaRPr lang="en-US"/>
        </a:p>
      </dgm:t>
    </dgm:pt>
    <dgm:pt modelId="{70371ABA-13C8-4CB0-968B-110966140770}" type="sibTrans" cxnId="{23C2AE73-1ACA-4725-BFED-C42921D2A4BE}">
      <dgm:prSet/>
      <dgm:spPr/>
      <dgm:t>
        <a:bodyPr/>
        <a:lstStyle/>
        <a:p>
          <a:endParaRPr lang="en-US"/>
        </a:p>
      </dgm:t>
    </dgm:pt>
    <dgm:pt modelId="{6D9AD36A-B448-4DC9-BFA8-DCB1523D6051}" type="pres">
      <dgm:prSet presAssocID="{0E2A9868-8C8A-431A-9285-2DAF8A3BE773}" presName="root" presStyleCnt="0">
        <dgm:presLayoutVars>
          <dgm:dir/>
          <dgm:resizeHandles val="exact"/>
        </dgm:presLayoutVars>
      </dgm:prSet>
      <dgm:spPr/>
    </dgm:pt>
    <dgm:pt modelId="{8D6C3557-28FF-409E-B982-B685EB6A89AC}" type="pres">
      <dgm:prSet presAssocID="{C313E58E-09E7-4E27-A7D6-876C22CB1C97}" presName="compNode" presStyleCnt="0"/>
      <dgm:spPr/>
    </dgm:pt>
    <dgm:pt modelId="{7DA57EBE-0133-4B37-8E2B-FF5C18053444}" type="pres">
      <dgm:prSet presAssocID="{C313E58E-09E7-4E27-A7D6-876C22CB1C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raser"/>
        </a:ext>
      </dgm:extLst>
    </dgm:pt>
    <dgm:pt modelId="{B4C562D6-8A0C-4A22-9924-0DF4C5F84536}" type="pres">
      <dgm:prSet presAssocID="{C313E58E-09E7-4E27-A7D6-876C22CB1C97}" presName="spaceRect" presStyleCnt="0"/>
      <dgm:spPr/>
    </dgm:pt>
    <dgm:pt modelId="{DA1205ED-E6AD-4F4A-BC82-0466831F1138}" type="pres">
      <dgm:prSet presAssocID="{C313E58E-09E7-4E27-A7D6-876C22CB1C97}" presName="textRect" presStyleLbl="revTx" presStyleIdx="0" presStyleCnt="6">
        <dgm:presLayoutVars>
          <dgm:chMax val="1"/>
          <dgm:chPref val="1"/>
        </dgm:presLayoutVars>
      </dgm:prSet>
      <dgm:spPr/>
    </dgm:pt>
    <dgm:pt modelId="{7E37B396-38BD-4175-A7CD-50507C584150}" type="pres">
      <dgm:prSet presAssocID="{C9367807-627B-4B83-9B62-0D87E5E331E3}" presName="sibTrans" presStyleCnt="0"/>
      <dgm:spPr/>
    </dgm:pt>
    <dgm:pt modelId="{A68C0982-3C4E-40E3-A60A-4F76A77F482D}" type="pres">
      <dgm:prSet presAssocID="{C888C728-EA75-4D35-A0D4-798E84AC5C06}" presName="compNode" presStyleCnt="0"/>
      <dgm:spPr/>
    </dgm:pt>
    <dgm:pt modelId="{7D6FE7AC-5820-474E-ADE5-D869EAA2197E}" type="pres">
      <dgm:prSet presAssocID="{C888C728-EA75-4D35-A0D4-798E84AC5C0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ypewriter"/>
        </a:ext>
      </dgm:extLst>
    </dgm:pt>
    <dgm:pt modelId="{736980B3-6166-4DD2-B010-210FE5DF045A}" type="pres">
      <dgm:prSet presAssocID="{C888C728-EA75-4D35-A0D4-798E84AC5C06}" presName="spaceRect" presStyleCnt="0"/>
      <dgm:spPr/>
    </dgm:pt>
    <dgm:pt modelId="{BCD7C695-BFDD-41FB-A382-D9C513EFD0A1}" type="pres">
      <dgm:prSet presAssocID="{C888C728-EA75-4D35-A0D4-798E84AC5C06}" presName="textRect" presStyleLbl="revTx" presStyleIdx="1" presStyleCnt="6">
        <dgm:presLayoutVars>
          <dgm:chMax val="1"/>
          <dgm:chPref val="1"/>
        </dgm:presLayoutVars>
      </dgm:prSet>
      <dgm:spPr/>
    </dgm:pt>
    <dgm:pt modelId="{A23ACB1E-0804-4BE8-800A-23A4501B0894}" type="pres">
      <dgm:prSet presAssocID="{E3ADB67C-3750-4BCC-A862-5F98314C9C2A}" presName="sibTrans" presStyleCnt="0"/>
      <dgm:spPr/>
    </dgm:pt>
    <dgm:pt modelId="{F6037501-145A-44B0-8992-E870AA01774F}" type="pres">
      <dgm:prSet presAssocID="{26C96C0F-3DFC-40A8-9060-3D9842103802}" presName="compNode" presStyleCnt="0"/>
      <dgm:spPr/>
    </dgm:pt>
    <dgm:pt modelId="{8603567D-A59C-4993-A502-94854FA6C2D3}" type="pres">
      <dgm:prSet presAssocID="{26C96C0F-3DFC-40A8-9060-3D984210380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06E63AD6-57B4-4351-B3A6-3737E0F0FC81}" type="pres">
      <dgm:prSet presAssocID="{26C96C0F-3DFC-40A8-9060-3D9842103802}" presName="spaceRect" presStyleCnt="0"/>
      <dgm:spPr/>
    </dgm:pt>
    <dgm:pt modelId="{6F035779-1231-4AD4-B732-56EBC2812FF8}" type="pres">
      <dgm:prSet presAssocID="{26C96C0F-3DFC-40A8-9060-3D9842103802}" presName="textRect" presStyleLbl="revTx" presStyleIdx="2" presStyleCnt="6">
        <dgm:presLayoutVars>
          <dgm:chMax val="1"/>
          <dgm:chPref val="1"/>
        </dgm:presLayoutVars>
      </dgm:prSet>
      <dgm:spPr/>
    </dgm:pt>
    <dgm:pt modelId="{0E8E7422-E2B0-4731-AA15-8B3304EEC9E5}" type="pres">
      <dgm:prSet presAssocID="{A88CF614-58DC-4CD2-B06D-55A51CCD4F85}" presName="sibTrans" presStyleCnt="0"/>
      <dgm:spPr/>
    </dgm:pt>
    <dgm:pt modelId="{4FFE5DF4-8F4C-4A16-A2FA-B19B212C2EAD}" type="pres">
      <dgm:prSet presAssocID="{97E26893-EA57-4AA2-91A8-7C1377C57E10}" presName="compNode" presStyleCnt="0"/>
      <dgm:spPr/>
    </dgm:pt>
    <dgm:pt modelId="{AF3E3BF6-37B0-4656-A16C-1AE05AE406A1}" type="pres">
      <dgm:prSet presAssocID="{97E26893-EA57-4AA2-91A8-7C1377C57E1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eacher"/>
        </a:ext>
      </dgm:extLst>
    </dgm:pt>
    <dgm:pt modelId="{72A58FE3-EE9E-4E17-9A0B-FAB99678A44D}" type="pres">
      <dgm:prSet presAssocID="{97E26893-EA57-4AA2-91A8-7C1377C57E10}" presName="spaceRect" presStyleCnt="0"/>
      <dgm:spPr/>
    </dgm:pt>
    <dgm:pt modelId="{D1A0F2D2-7885-4D60-82DE-887792655B64}" type="pres">
      <dgm:prSet presAssocID="{97E26893-EA57-4AA2-91A8-7C1377C57E10}" presName="textRect" presStyleLbl="revTx" presStyleIdx="3" presStyleCnt="6">
        <dgm:presLayoutVars>
          <dgm:chMax val="1"/>
          <dgm:chPref val="1"/>
        </dgm:presLayoutVars>
      </dgm:prSet>
      <dgm:spPr/>
    </dgm:pt>
    <dgm:pt modelId="{C11AD841-AE72-4074-A5EE-6D64238C2AC4}" type="pres">
      <dgm:prSet presAssocID="{359ECEEC-7C74-4EE1-B180-6E4174B92787}" presName="sibTrans" presStyleCnt="0"/>
      <dgm:spPr/>
    </dgm:pt>
    <dgm:pt modelId="{AACB21DD-9614-46AC-A648-5E4AD4D68A59}" type="pres">
      <dgm:prSet presAssocID="{2BA8FC7F-E2FB-4213-9854-2AD47E628969}" presName="compNode" presStyleCnt="0"/>
      <dgm:spPr/>
    </dgm:pt>
    <dgm:pt modelId="{D365A802-1E4B-4686-BA22-2CC350630027}" type="pres">
      <dgm:prSet presAssocID="{2BA8FC7F-E2FB-4213-9854-2AD47E62896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ploma Roll"/>
        </a:ext>
      </dgm:extLst>
    </dgm:pt>
    <dgm:pt modelId="{D6573A2A-8D59-4C5C-B857-ABEAFEAAA414}" type="pres">
      <dgm:prSet presAssocID="{2BA8FC7F-E2FB-4213-9854-2AD47E628969}" presName="spaceRect" presStyleCnt="0"/>
      <dgm:spPr/>
    </dgm:pt>
    <dgm:pt modelId="{7CD38ED0-4EB9-4C66-B037-6E8161786F38}" type="pres">
      <dgm:prSet presAssocID="{2BA8FC7F-E2FB-4213-9854-2AD47E628969}" presName="textRect" presStyleLbl="revTx" presStyleIdx="4" presStyleCnt="6">
        <dgm:presLayoutVars>
          <dgm:chMax val="1"/>
          <dgm:chPref val="1"/>
        </dgm:presLayoutVars>
      </dgm:prSet>
      <dgm:spPr/>
    </dgm:pt>
    <dgm:pt modelId="{DEA23074-A5CA-41DB-9C1E-C00B1C3B9D48}" type="pres">
      <dgm:prSet presAssocID="{0C0F6857-D589-47D6-B8C4-FF35E879D950}" presName="sibTrans" presStyleCnt="0"/>
      <dgm:spPr/>
    </dgm:pt>
    <dgm:pt modelId="{B6333964-D9B3-4F58-8CB5-88A38D1E345D}" type="pres">
      <dgm:prSet presAssocID="{83D1013D-5B82-4F33-B34D-536909BCCA09}" presName="compNode" presStyleCnt="0"/>
      <dgm:spPr/>
    </dgm:pt>
    <dgm:pt modelId="{972CD005-1D89-4593-BAAC-AE5B1988A19E}" type="pres">
      <dgm:prSet presAssocID="{83D1013D-5B82-4F33-B34D-536909BCCA0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encil"/>
        </a:ext>
      </dgm:extLst>
    </dgm:pt>
    <dgm:pt modelId="{E2F5B035-9BB0-4F83-B3E1-3EB9F82F9684}" type="pres">
      <dgm:prSet presAssocID="{83D1013D-5B82-4F33-B34D-536909BCCA09}" presName="spaceRect" presStyleCnt="0"/>
      <dgm:spPr/>
    </dgm:pt>
    <dgm:pt modelId="{E7510A2D-CA49-45A9-A9F5-105CC2B7376F}" type="pres">
      <dgm:prSet presAssocID="{83D1013D-5B82-4F33-B34D-536909BCCA09}" presName="textRect" presStyleLbl="revTx" presStyleIdx="5" presStyleCnt="6">
        <dgm:presLayoutVars>
          <dgm:chMax val="1"/>
          <dgm:chPref val="1"/>
        </dgm:presLayoutVars>
      </dgm:prSet>
      <dgm:spPr/>
    </dgm:pt>
  </dgm:ptLst>
  <dgm:cxnLst>
    <dgm:cxn modelId="{425C845B-6D90-4F1F-B5F4-BD57ED4DE6D1}" type="presOf" srcId="{97E26893-EA57-4AA2-91A8-7C1377C57E10}" destId="{D1A0F2D2-7885-4D60-82DE-887792655B64}" srcOrd="0" destOrd="0" presId="urn:microsoft.com/office/officeart/2018/2/layout/IconLabelList"/>
    <dgm:cxn modelId="{9854975F-C9FB-4B99-A2E7-365BCAF23307}" type="presOf" srcId="{2BA8FC7F-E2FB-4213-9854-2AD47E628969}" destId="{7CD38ED0-4EB9-4C66-B037-6E8161786F38}" srcOrd="0" destOrd="0" presId="urn:microsoft.com/office/officeart/2018/2/layout/IconLabelList"/>
    <dgm:cxn modelId="{8AB8756D-8054-4B21-AE71-EC731223C90F}" srcId="{0E2A9868-8C8A-431A-9285-2DAF8A3BE773}" destId="{26C96C0F-3DFC-40A8-9060-3D9842103802}" srcOrd="2" destOrd="0" parTransId="{3DA0F6CD-28F4-4132-9D9B-37C80DF582D1}" sibTransId="{A88CF614-58DC-4CD2-B06D-55A51CCD4F85}"/>
    <dgm:cxn modelId="{23C2AE73-1ACA-4725-BFED-C42921D2A4BE}" srcId="{0E2A9868-8C8A-431A-9285-2DAF8A3BE773}" destId="{83D1013D-5B82-4F33-B34D-536909BCCA09}" srcOrd="5" destOrd="0" parTransId="{EE15272D-AFE2-44D8-9999-23DDCBB30B06}" sibTransId="{70371ABA-13C8-4CB0-968B-110966140770}"/>
    <dgm:cxn modelId="{198F6A7C-651B-4A93-A9C4-387245254F60}" type="presOf" srcId="{0E2A9868-8C8A-431A-9285-2DAF8A3BE773}" destId="{6D9AD36A-B448-4DC9-BFA8-DCB1523D6051}" srcOrd="0" destOrd="0" presId="urn:microsoft.com/office/officeart/2018/2/layout/IconLabelList"/>
    <dgm:cxn modelId="{C6925392-D495-48BF-A803-CE79D98C472F}" type="presOf" srcId="{83D1013D-5B82-4F33-B34D-536909BCCA09}" destId="{E7510A2D-CA49-45A9-A9F5-105CC2B7376F}" srcOrd="0" destOrd="0" presId="urn:microsoft.com/office/officeart/2018/2/layout/IconLabelList"/>
    <dgm:cxn modelId="{2B76139B-6241-4804-AE15-578626E1B20C}" type="presOf" srcId="{26C96C0F-3DFC-40A8-9060-3D9842103802}" destId="{6F035779-1231-4AD4-B732-56EBC2812FF8}" srcOrd="0" destOrd="0" presId="urn:microsoft.com/office/officeart/2018/2/layout/IconLabelList"/>
    <dgm:cxn modelId="{BE241C9D-01F7-4B8B-AED3-654579586F8E}" srcId="{0E2A9868-8C8A-431A-9285-2DAF8A3BE773}" destId="{2BA8FC7F-E2FB-4213-9854-2AD47E628969}" srcOrd="4" destOrd="0" parTransId="{5614E52D-ECD9-4330-A26F-2A17B604020C}" sibTransId="{0C0F6857-D589-47D6-B8C4-FF35E879D950}"/>
    <dgm:cxn modelId="{0F3490B7-39E1-43F4-8C21-EF490D13EF20}" type="presOf" srcId="{C888C728-EA75-4D35-A0D4-798E84AC5C06}" destId="{BCD7C695-BFDD-41FB-A382-D9C513EFD0A1}" srcOrd="0" destOrd="0" presId="urn:microsoft.com/office/officeart/2018/2/layout/IconLabelList"/>
    <dgm:cxn modelId="{54AA2CC4-C203-4239-B515-44D664662814}" srcId="{0E2A9868-8C8A-431A-9285-2DAF8A3BE773}" destId="{97E26893-EA57-4AA2-91A8-7C1377C57E10}" srcOrd="3" destOrd="0" parTransId="{22733F76-EF00-4100-BAFF-1431DA5E4450}" sibTransId="{359ECEEC-7C74-4EE1-B180-6E4174B92787}"/>
    <dgm:cxn modelId="{949A51D9-68B9-4D48-8C73-9BCE1219CBDB}" srcId="{0E2A9868-8C8A-431A-9285-2DAF8A3BE773}" destId="{C888C728-EA75-4D35-A0D4-798E84AC5C06}" srcOrd="1" destOrd="0" parTransId="{AF2C78B1-2553-4896-BFE6-C77872EFD371}" sibTransId="{E3ADB67C-3750-4BCC-A862-5F98314C9C2A}"/>
    <dgm:cxn modelId="{253365DB-51B9-4E5B-AA54-93F9A51855CC}" srcId="{0E2A9868-8C8A-431A-9285-2DAF8A3BE773}" destId="{C313E58E-09E7-4E27-A7D6-876C22CB1C97}" srcOrd="0" destOrd="0" parTransId="{83C7D735-04BE-4E1B-9F8C-591798C3D203}" sibTransId="{C9367807-627B-4B83-9B62-0D87E5E331E3}"/>
    <dgm:cxn modelId="{E5318CED-396E-4BC4-B3E9-CBB0B091FB41}" type="presOf" srcId="{C313E58E-09E7-4E27-A7D6-876C22CB1C97}" destId="{DA1205ED-E6AD-4F4A-BC82-0466831F1138}" srcOrd="0" destOrd="0" presId="urn:microsoft.com/office/officeart/2018/2/layout/IconLabelList"/>
    <dgm:cxn modelId="{3E432C91-5C64-40AF-8770-BA278C23540C}" type="presParOf" srcId="{6D9AD36A-B448-4DC9-BFA8-DCB1523D6051}" destId="{8D6C3557-28FF-409E-B982-B685EB6A89AC}" srcOrd="0" destOrd="0" presId="urn:microsoft.com/office/officeart/2018/2/layout/IconLabelList"/>
    <dgm:cxn modelId="{4226A89A-4280-4F61-B0D4-31DC9B923285}" type="presParOf" srcId="{8D6C3557-28FF-409E-B982-B685EB6A89AC}" destId="{7DA57EBE-0133-4B37-8E2B-FF5C18053444}" srcOrd="0" destOrd="0" presId="urn:microsoft.com/office/officeart/2018/2/layout/IconLabelList"/>
    <dgm:cxn modelId="{FA876E71-83B1-435F-A603-789F513C2A7A}" type="presParOf" srcId="{8D6C3557-28FF-409E-B982-B685EB6A89AC}" destId="{B4C562D6-8A0C-4A22-9924-0DF4C5F84536}" srcOrd="1" destOrd="0" presId="urn:microsoft.com/office/officeart/2018/2/layout/IconLabelList"/>
    <dgm:cxn modelId="{F588A702-1995-4A46-AD53-1878FC9A77D6}" type="presParOf" srcId="{8D6C3557-28FF-409E-B982-B685EB6A89AC}" destId="{DA1205ED-E6AD-4F4A-BC82-0466831F1138}" srcOrd="2" destOrd="0" presId="urn:microsoft.com/office/officeart/2018/2/layout/IconLabelList"/>
    <dgm:cxn modelId="{11D57689-472D-466B-8EC9-780704992E41}" type="presParOf" srcId="{6D9AD36A-B448-4DC9-BFA8-DCB1523D6051}" destId="{7E37B396-38BD-4175-A7CD-50507C584150}" srcOrd="1" destOrd="0" presId="urn:microsoft.com/office/officeart/2018/2/layout/IconLabelList"/>
    <dgm:cxn modelId="{D87BE1CB-355F-434F-8BFC-ED85C4F47B14}" type="presParOf" srcId="{6D9AD36A-B448-4DC9-BFA8-DCB1523D6051}" destId="{A68C0982-3C4E-40E3-A60A-4F76A77F482D}" srcOrd="2" destOrd="0" presId="urn:microsoft.com/office/officeart/2018/2/layout/IconLabelList"/>
    <dgm:cxn modelId="{B1A1CFD2-7A33-4D27-A41D-A17CCE433BDE}" type="presParOf" srcId="{A68C0982-3C4E-40E3-A60A-4F76A77F482D}" destId="{7D6FE7AC-5820-474E-ADE5-D869EAA2197E}" srcOrd="0" destOrd="0" presId="urn:microsoft.com/office/officeart/2018/2/layout/IconLabelList"/>
    <dgm:cxn modelId="{5485AE3B-16DB-4600-A3EC-738B8D5FC692}" type="presParOf" srcId="{A68C0982-3C4E-40E3-A60A-4F76A77F482D}" destId="{736980B3-6166-4DD2-B010-210FE5DF045A}" srcOrd="1" destOrd="0" presId="urn:microsoft.com/office/officeart/2018/2/layout/IconLabelList"/>
    <dgm:cxn modelId="{02F8EA34-65F4-42BA-8533-2E0B136BA1AA}" type="presParOf" srcId="{A68C0982-3C4E-40E3-A60A-4F76A77F482D}" destId="{BCD7C695-BFDD-41FB-A382-D9C513EFD0A1}" srcOrd="2" destOrd="0" presId="urn:microsoft.com/office/officeart/2018/2/layout/IconLabelList"/>
    <dgm:cxn modelId="{2A4F2EA9-5BA4-4ED1-A164-227AA58429DA}" type="presParOf" srcId="{6D9AD36A-B448-4DC9-BFA8-DCB1523D6051}" destId="{A23ACB1E-0804-4BE8-800A-23A4501B0894}" srcOrd="3" destOrd="0" presId="urn:microsoft.com/office/officeart/2018/2/layout/IconLabelList"/>
    <dgm:cxn modelId="{A3B6CA30-BCAE-44CE-BE7E-797B8C4DACB8}" type="presParOf" srcId="{6D9AD36A-B448-4DC9-BFA8-DCB1523D6051}" destId="{F6037501-145A-44B0-8992-E870AA01774F}" srcOrd="4" destOrd="0" presId="urn:microsoft.com/office/officeart/2018/2/layout/IconLabelList"/>
    <dgm:cxn modelId="{07B84F53-324E-4DBE-9FE1-F7C2F2FDEAFA}" type="presParOf" srcId="{F6037501-145A-44B0-8992-E870AA01774F}" destId="{8603567D-A59C-4993-A502-94854FA6C2D3}" srcOrd="0" destOrd="0" presId="urn:microsoft.com/office/officeart/2018/2/layout/IconLabelList"/>
    <dgm:cxn modelId="{8DCBE927-9840-4C79-9906-EE7498393D04}" type="presParOf" srcId="{F6037501-145A-44B0-8992-E870AA01774F}" destId="{06E63AD6-57B4-4351-B3A6-3737E0F0FC81}" srcOrd="1" destOrd="0" presId="urn:microsoft.com/office/officeart/2018/2/layout/IconLabelList"/>
    <dgm:cxn modelId="{2393D636-A670-4ABD-BB0D-AEB75039D911}" type="presParOf" srcId="{F6037501-145A-44B0-8992-E870AA01774F}" destId="{6F035779-1231-4AD4-B732-56EBC2812FF8}" srcOrd="2" destOrd="0" presId="urn:microsoft.com/office/officeart/2018/2/layout/IconLabelList"/>
    <dgm:cxn modelId="{9A895BE4-3446-4EF8-A0C4-782111CACF85}" type="presParOf" srcId="{6D9AD36A-B448-4DC9-BFA8-DCB1523D6051}" destId="{0E8E7422-E2B0-4731-AA15-8B3304EEC9E5}" srcOrd="5" destOrd="0" presId="urn:microsoft.com/office/officeart/2018/2/layout/IconLabelList"/>
    <dgm:cxn modelId="{7539123F-A84E-414D-A28A-8304177A2DD4}" type="presParOf" srcId="{6D9AD36A-B448-4DC9-BFA8-DCB1523D6051}" destId="{4FFE5DF4-8F4C-4A16-A2FA-B19B212C2EAD}" srcOrd="6" destOrd="0" presId="urn:microsoft.com/office/officeart/2018/2/layout/IconLabelList"/>
    <dgm:cxn modelId="{A6A10F1F-6D7F-4CAC-B30B-51326A9ECA34}" type="presParOf" srcId="{4FFE5DF4-8F4C-4A16-A2FA-B19B212C2EAD}" destId="{AF3E3BF6-37B0-4656-A16C-1AE05AE406A1}" srcOrd="0" destOrd="0" presId="urn:microsoft.com/office/officeart/2018/2/layout/IconLabelList"/>
    <dgm:cxn modelId="{D5F0DEC9-32B2-4A84-A991-A8ABB6E591FA}" type="presParOf" srcId="{4FFE5DF4-8F4C-4A16-A2FA-B19B212C2EAD}" destId="{72A58FE3-EE9E-4E17-9A0B-FAB99678A44D}" srcOrd="1" destOrd="0" presId="urn:microsoft.com/office/officeart/2018/2/layout/IconLabelList"/>
    <dgm:cxn modelId="{0B6026E7-66AA-44BD-9F69-8D68A8913782}" type="presParOf" srcId="{4FFE5DF4-8F4C-4A16-A2FA-B19B212C2EAD}" destId="{D1A0F2D2-7885-4D60-82DE-887792655B64}" srcOrd="2" destOrd="0" presId="urn:microsoft.com/office/officeart/2018/2/layout/IconLabelList"/>
    <dgm:cxn modelId="{9311DCC8-C846-400B-941C-BA1E807FA130}" type="presParOf" srcId="{6D9AD36A-B448-4DC9-BFA8-DCB1523D6051}" destId="{C11AD841-AE72-4074-A5EE-6D64238C2AC4}" srcOrd="7" destOrd="0" presId="urn:microsoft.com/office/officeart/2018/2/layout/IconLabelList"/>
    <dgm:cxn modelId="{5900B36F-1A8D-4704-8D93-50C16D96AA2F}" type="presParOf" srcId="{6D9AD36A-B448-4DC9-BFA8-DCB1523D6051}" destId="{AACB21DD-9614-46AC-A648-5E4AD4D68A59}" srcOrd="8" destOrd="0" presId="urn:microsoft.com/office/officeart/2018/2/layout/IconLabelList"/>
    <dgm:cxn modelId="{506A84AE-B0B4-4231-BF8F-FCD9EFA64D7F}" type="presParOf" srcId="{AACB21DD-9614-46AC-A648-5E4AD4D68A59}" destId="{D365A802-1E4B-4686-BA22-2CC350630027}" srcOrd="0" destOrd="0" presId="urn:microsoft.com/office/officeart/2018/2/layout/IconLabelList"/>
    <dgm:cxn modelId="{E8EABF43-A96E-4D6A-A756-5764BC53F178}" type="presParOf" srcId="{AACB21DD-9614-46AC-A648-5E4AD4D68A59}" destId="{D6573A2A-8D59-4C5C-B857-ABEAFEAAA414}" srcOrd="1" destOrd="0" presId="urn:microsoft.com/office/officeart/2018/2/layout/IconLabelList"/>
    <dgm:cxn modelId="{9EAAFBEA-1772-45ED-A83F-B657B6813D63}" type="presParOf" srcId="{AACB21DD-9614-46AC-A648-5E4AD4D68A59}" destId="{7CD38ED0-4EB9-4C66-B037-6E8161786F38}" srcOrd="2" destOrd="0" presId="urn:microsoft.com/office/officeart/2018/2/layout/IconLabelList"/>
    <dgm:cxn modelId="{26D2497B-ED2A-4EE9-A8C9-B7DD273C33F5}" type="presParOf" srcId="{6D9AD36A-B448-4DC9-BFA8-DCB1523D6051}" destId="{DEA23074-A5CA-41DB-9C1E-C00B1C3B9D48}" srcOrd="9" destOrd="0" presId="urn:microsoft.com/office/officeart/2018/2/layout/IconLabelList"/>
    <dgm:cxn modelId="{D8983BA3-0D63-40C1-A5EC-390986B51928}" type="presParOf" srcId="{6D9AD36A-B448-4DC9-BFA8-DCB1523D6051}" destId="{B6333964-D9B3-4F58-8CB5-88A38D1E345D}" srcOrd="10" destOrd="0" presId="urn:microsoft.com/office/officeart/2018/2/layout/IconLabelList"/>
    <dgm:cxn modelId="{E70534BF-CCE6-4EE5-87F6-E4AFFBA13A6B}" type="presParOf" srcId="{B6333964-D9B3-4F58-8CB5-88A38D1E345D}" destId="{972CD005-1D89-4593-BAAC-AE5B1988A19E}" srcOrd="0" destOrd="0" presId="urn:microsoft.com/office/officeart/2018/2/layout/IconLabelList"/>
    <dgm:cxn modelId="{3DD6F4A5-32E1-432B-A186-B32FD87072AC}" type="presParOf" srcId="{B6333964-D9B3-4F58-8CB5-88A38D1E345D}" destId="{E2F5B035-9BB0-4F83-B3E1-3EB9F82F9684}" srcOrd="1" destOrd="0" presId="urn:microsoft.com/office/officeart/2018/2/layout/IconLabelList"/>
    <dgm:cxn modelId="{472CA0A0-7C86-4D99-8301-E9C785722518}" type="presParOf" srcId="{B6333964-D9B3-4F58-8CB5-88A38D1E345D}" destId="{E7510A2D-CA49-45A9-A9F5-105CC2B7376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2A9868-8C8A-431A-9285-2DAF8A3BE77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313E58E-09E7-4E27-A7D6-876C22CB1C97}">
      <dgm:prSet/>
      <dgm:spPr/>
      <dgm:t>
        <a:bodyPr/>
        <a:lstStyle/>
        <a:p>
          <a:pPr>
            <a:lnSpc>
              <a:spcPct val="100000"/>
            </a:lnSpc>
          </a:pPr>
          <a:r>
            <a:rPr lang="en-US"/>
            <a:t>View academic results</a:t>
          </a:r>
        </a:p>
      </dgm:t>
    </dgm:pt>
    <dgm:pt modelId="{83C7D735-04BE-4E1B-9F8C-591798C3D203}" type="parTrans" cxnId="{253365DB-51B9-4E5B-AA54-93F9A51855CC}">
      <dgm:prSet/>
      <dgm:spPr/>
      <dgm:t>
        <a:bodyPr/>
        <a:lstStyle/>
        <a:p>
          <a:endParaRPr lang="en-US"/>
        </a:p>
      </dgm:t>
    </dgm:pt>
    <dgm:pt modelId="{C9367807-627B-4B83-9B62-0D87E5E331E3}" type="sibTrans" cxnId="{253365DB-51B9-4E5B-AA54-93F9A51855CC}">
      <dgm:prSet/>
      <dgm:spPr/>
      <dgm:t>
        <a:bodyPr/>
        <a:lstStyle/>
        <a:p>
          <a:endParaRPr lang="en-US"/>
        </a:p>
      </dgm:t>
    </dgm:pt>
    <dgm:pt modelId="{97E26893-EA57-4AA2-91A8-7C1377C57E10}">
      <dgm:prSet/>
      <dgm:spPr/>
      <dgm:t>
        <a:bodyPr/>
        <a:lstStyle/>
        <a:p>
          <a:pPr>
            <a:lnSpc>
              <a:spcPct val="100000"/>
            </a:lnSpc>
          </a:pPr>
          <a:r>
            <a:rPr lang="en-US"/>
            <a:t>View School Notices</a:t>
          </a:r>
        </a:p>
      </dgm:t>
    </dgm:pt>
    <dgm:pt modelId="{22733F76-EF00-4100-BAFF-1431DA5E4450}" type="parTrans" cxnId="{54AA2CC4-C203-4239-B515-44D664662814}">
      <dgm:prSet/>
      <dgm:spPr/>
      <dgm:t>
        <a:bodyPr/>
        <a:lstStyle/>
        <a:p>
          <a:endParaRPr lang="en-US"/>
        </a:p>
      </dgm:t>
    </dgm:pt>
    <dgm:pt modelId="{359ECEEC-7C74-4EE1-B180-6E4174B92787}" type="sibTrans" cxnId="{54AA2CC4-C203-4239-B515-44D664662814}">
      <dgm:prSet/>
      <dgm:spPr/>
      <dgm:t>
        <a:bodyPr/>
        <a:lstStyle/>
        <a:p>
          <a:endParaRPr lang="en-US"/>
        </a:p>
      </dgm:t>
    </dgm:pt>
    <dgm:pt modelId="{83D1013D-5B82-4F33-B34D-536909BCCA09}">
      <dgm:prSet/>
      <dgm:spPr/>
      <dgm:t>
        <a:bodyPr/>
        <a:lstStyle/>
        <a:p>
          <a:pPr>
            <a:lnSpc>
              <a:spcPct val="100000"/>
            </a:lnSpc>
          </a:pPr>
          <a:r>
            <a:rPr lang="en-US"/>
            <a:t>Sign Up Parent</a:t>
          </a:r>
        </a:p>
      </dgm:t>
    </dgm:pt>
    <dgm:pt modelId="{EE15272D-AFE2-44D8-9999-23DDCBB30B06}" type="parTrans" cxnId="{23C2AE73-1ACA-4725-BFED-C42921D2A4BE}">
      <dgm:prSet/>
      <dgm:spPr/>
      <dgm:t>
        <a:bodyPr/>
        <a:lstStyle/>
        <a:p>
          <a:endParaRPr lang="en-US"/>
        </a:p>
      </dgm:t>
    </dgm:pt>
    <dgm:pt modelId="{70371ABA-13C8-4CB0-968B-110966140770}" type="sibTrans" cxnId="{23C2AE73-1ACA-4725-BFED-C42921D2A4BE}">
      <dgm:prSet/>
      <dgm:spPr/>
      <dgm:t>
        <a:bodyPr/>
        <a:lstStyle/>
        <a:p>
          <a:endParaRPr lang="en-US"/>
        </a:p>
      </dgm:t>
    </dgm:pt>
    <dgm:pt modelId="{6D9AD36A-B448-4DC9-BFA8-DCB1523D6051}" type="pres">
      <dgm:prSet presAssocID="{0E2A9868-8C8A-431A-9285-2DAF8A3BE773}" presName="root" presStyleCnt="0">
        <dgm:presLayoutVars>
          <dgm:dir/>
          <dgm:resizeHandles val="exact"/>
        </dgm:presLayoutVars>
      </dgm:prSet>
      <dgm:spPr/>
    </dgm:pt>
    <dgm:pt modelId="{8D6C3557-28FF-409E-B982-B685EB6A89AC}" type="pres">
      <dgm:prSet presAssocID="{C313E58E-09E7-4E27-A7D6-876C22CB1C97}" presName="compNode" presStyleCnt="0"/>
      <dgm:spPr/>
    </dgm:pt>
    <dgm:pt modelId="{7DA57EBE-0133-4B37-8E2B-FF5C18053444}" type="pres">
      <dgm:prSet presAssocID="{C313E58E-09E7-4E27-A7D6-876C22CB1C97}"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raser"/>
        </a:ext>
      </dgm:extLst>
    </dgm:pt>
    <dgm:pt modelId="{B4C562D6-8A0C-4A22-9924-0DF4C5F84536}" type="pres">
      <dgm:prSet presAssocID="{C313E58E-09E7-4E27-A7D6-876C22CB1C97}" presName="spaceRect" presStyleCnt="0"/>
      <dgm:spPr/>
    </dgm:pt>
    <dgm:pt modelId="{DA1205ED-E6AD-4F4A-BC82-0466831F1138}" type="pres">
      <dgm:prSet presAssocID="{C313E58E-09E7-4E27-A7D6-876C22CB1C97}" presName="textRect" presStyleLbl="revTx" presStyleIdx="0" presStyleCnt="3">
        <dgm:presLayoutVars>
          <dgm:chMax val="1"/>
          <dgm:chPref val="1"/>
        </dgm:presLayoutVars>
      </dgm:prSet>
      <dgm:spPr/>
    </dgm:pt>
    <dgm:pt modelId="{7E37B396-38BD-4175-A7CD-50507C584150}" type="pres">
      <dgm:prSet presAssocID="{C9367807-627B-4B83-9B62-0D87E5E331E3}" presName="sibTrans" presStyleCnt="0"/>
      <dgm:spPr/>
    </dgm:pt>
    <dgm:pt modelId="{4FFE5DF4-8F4C-4A16-A2FA-B19B212C2EAD}" type="pres">
      <dgm:prSet presAssocID="{97E26893-EA57-4AA2-91A8-7C1377C57E10}" presName="compNode" presStyleCnt="0"/>
      <dgm:spPr/>
    </dgm:pt>
    <dgm:pt modelId="{AF3E3BF6-37B0-4656-A16C-1AE05AE406A1}" type="pres">
      <dgm:prSet presAssocID="{97E26893-EA57-4AA2-91A8-7C1377C57E10}" presName="iconRect" presStyleLbl="node1" presStyleIdx="1" presStyleCnt="3" custLinFactNeighborY="773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72A58FE3-EE9E-4E17-9A0B-FAB99678A44D}" type="pres">
      <dgm:prSet presAssocID="{97E26893-EA57-4AA2-91A8-7C1377C57E10}" presName="spaceRect" presStyleCnt="0"/>
      <dgm:spPr/>
    </dgm:pt>
    <dgm:pt modelId="{D1A0F2D2-7885-4D60-82DE-887792655B64}" type="pres">
      <dgm:prSet presAssocID="{97E26893-EA57-4AA2-91A8-7C1377C57E10}" presName="textRect" presStyleLbl="revTx" presStyleIdx="1" presStyleCnt="3">
        <dgm:presLayoutVars>
          <dgm:chMax val="1"/>
          <dgm:chPref val="1"/>
        </dgm:presLayoutVars>
      </dgm:prSet>
      <dgm:spPr/>
    </dgm:pt>
    <dgm:pt modelId="{C11AD841-AE72-4074-A5EE-6D64238C2AC4}" type="pres">
      <dgm:prSet presAssocID="{359ECEEC-7C74-4EE1-B180-6E4174B92787}" presName="sibTrans" presStyleCnt="0"/>
      <dgm:spPr/>
    </dgm:pt>
    <dgm:pt modelId="{B6333964-D9B3-4F58-8CB5-88A38D1E345D}" type="pres">
      <dgm:prSet presAssocID="{83D1013D-5B82-4F33-B34D-536909BCCA09}" presName="compNode" presStyleCnt="0"/>
      <dgm:spPr/>
    </dgm:pt>
    <dgm:pt modelId="{972CD005-1D89-4593-BAAC-AE5B1988A19E}" type="pres">
      <dgm:prSet presAssocID="{83D1013D-5B82-4F33-B34D-536909BCCA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ncil"/>
        </a:ext>
      </dgm:extLst>
    </dgm:pt>
    <dgm:pt modelId="{E2F5B035-9BB0-4F83-B3E1-3EB9F82F9684}" type="pres">
      <dgm:prSet presAssocID="{83D1013D-5B82-4F33-B34D-536909BCCA09}" presName="spaceRect" presStyleCnt="0"/>
      <dgm:spPr/>
    </dgm:pt>
    <dgm:pt modelId="{E7510A2D-CA49-45A9-A9F5-105CC2B7376F}" type="pres">
      <dgm:prSet presAssocID="{83D1013D-5B82-4F33-B34D-536909BCCA09}" presName="textRect" presStyleLbl="revTx" presStyleIdx="2" presStyleCnt="3">
        <dgm:presLayoutVars>
          <dgm:chMax val="1"/>
          <dgm:chPref val="1"/>
        </dgm:presLayoutVars>
      </dgm:prSet>
      <dgm:spPr/>
    </dgm:pt>
  </dgm:ptLst>
  <dgm:cxnLst>
    <dgm:cxn modelId="{425C845B-6D90-4F1F-B5F4-BD57ED4DE6D1}" type="presOf" srcId="{97E26893-EA57-4AA2-91A8-7C1377C57E10}" destId="{D1A0F2D2-7885-4D60-82DE-887792655B64}" srcOrd="0" destOrd="0" presId="urn:microsoft.com/office/officeart/2018/2/layout/IconLabelList"/>
    <dgm:cxn modelId="{23C2AE73-1ACA-4725-BFED-C42921D2A4BE}" srcId="{0E2A9868-8C8A-431A-9285-2DAF8A3BE773}" destId="{83D1013D-5B82-4F33-B34D-536909BCCA09}" srcOrd="2" destOrd="0" parTransId="{EE15272D-AFE2-44D8-9999-23DDCBB30B06}" sibTransId="{70371ABA-13C8-4CB0-968B-110966140770}"/>
    <dgm:cxn modelId="{198F6A7C-651B-4A93-A9C4-387245254F60}" type="presOf" srcId="{0E2A9868-8C8A-431A-9285-2DAF8A3BE773}" destId="{6D9AD36A-B448-4DC9-BFA8-DCB1523D6051}" srcOrd="0" destOrd="0" presId="urn:microsoft.com/office/officeart/2018/2/layout/IconLabelList"/>
    <dgm:cxn modelId="{C6925392-D495-48BF-A803-CE79D98C472F}" type="presOf" srcId="{83D1013D-5B82-4F33-B34D-536909BCCA09}" destId="{E7510A2D-CA49-45A9-A9F5-105CC2B7376F}" srcOrd="0" destOrd="0" presId="urn:microsoft.com/office/officeart/2018/2/layout/IconLabelList"/>
    <dgm:cxn modelId="{54AA2CC4-C203-4239-B515-44D664662814}" srcId="{0E2A9868-8C8A-431A-9285-2DAF8A3BE773}" destId="{97E26893-EA57-4AA2-91A8-7C1377C57E10}" srcOrd="1" destOrd="0" parTransId="{22733F76-EF00-4100-BAFF-1431DA5E4450}" sibTransId="{359ECEEC-7C74-4EE1-B180-6E4174B92787}"/>
    <dgm:cxn modelId="{253365DB-51B9-4E5B-AA54-93F9A51855CC}" srcId="{0E2A9868-8C8A-431A-9285-2DAF8A3BE773}" destId="{C313E58E-09E7-4E27-A7D6-876C22CB1C97}" srcOrd="0" destOrd="0" parTransId="{83C7D735-04BE-4E1B-9F8C-591798C3D203}" sibTransId="{C9367807-627B-4B83-9B62-0D87E5E331E3}"/>
    <dgm:cxn modelId="{E5318CED-396E-4BC4-B3E9-CBB0B091FB41}" type="presOf" srcId="{C313E58E-09E7-4E27-A7D6-876C22CB1C97}" destId="{DA1205ED-E6AD-4F4A-BC82-0466831F1138}" srcOrd="0" destOrd="0" presId="urn:microsoft.com/office/officeart/2018/2/layout/IconLabelList"/>
    <dgm:cxn modelId="{3E432C91-5C64-40AF-8770-BA278C23540C}" type="presParOf" srcId="{6D9AD36A-B448-4DC9-BFA8-DCB1523D6051}" destId="{8D6C3557-28FF-409E-B982-B685EB6A89AC}" srcOrd="0" destOrd="0" presId="urn:microsoft.com/office/officeart/2018/2/layout/IconLabelList"/>
    <dgm:cxn modelId="{4226A89A-4280-4F61-B0D4-31DC9B923285}" type="presParOf" srcId="{8D6C3557-28FF-409E-B982-B685EB6A89AC}" destId="{7DA57EBE-0133-4B37-8E2B-FF5C18053444}" srcOrd="0" destOrd="0" presId="urn:microsoft.com/office/officeart/2018/2/layout/IconLabelList"/>
    <dgm:cxn modelId="{FA876E71-83B1-435F-A603-789F513C2A7A}" type="presParOf" srcId="{8D6C3557-28FF-409E-B982-B685EB6A89AC}" destId="{B4C562D6-8A0C-4A22-9924-0DF4C5F84536}" srcOrd="1" destOrd="0" presId="urn:microsoft.com/office/officeart/2018/2/layout/IconLabelList"/>
    <dgm:cxn modelId="{F588A702-1995-4A46-AD53-1878FC9A77D6}" type="presParOf" srcId="{8D6C3557-28FF-409E-B982-B685EB6A89AC}" destId="{DA1205ED-E6AD-4F4A-BC82-0466831F1138}" srcOrd="2" destOrd="0" presId="urn:microsoft.com/office/officeart/2018/2/layout/IconLabelList"/>
    <dgm:cxn modelId="{11D57689-472D-466B-8EC9-780704992E41}" type="presParOf" srcId="{6D9AD36A-B448-4DC9-BFA8-DCB1523D6051}" destId="{7E37B396-38BD-4175-A7CD-50507C584150}" srcOrd="1" destOrd="0" presId="urn:microsoft.com/office/officeart/2018/2/layout/IconLabelList"/>
    <dgm:cxn modelId="{7539123F-A84E-414D-A28A-8304177A2DD4}" type="presParOf" srcId="{6D9AD36A-B448-4DC9-BFA8-DCB1523D6051}" destId="{4FFE5DF4-8F4C-4A16-A2FA-B19B212C2EAD}" srcOrd="2" destOrd="0" presId="urn:microsoft.com/office/officeart/2018/2/layout/IconLabelList"/>
    <dgm:cxn modelId="{A6A10F1F-6D7F-4CAC-B30B-51326A9ECA34}" type="presParOf" srcId="{4FFE5DF4-8F4C-4A16-A2FA-B19B212C2EAD}" destId="{AF3E3BF6-37B0-4656-A16C-1AE05AE406A1}" srcOrd="0" destOrd="0" presId="urn:microsoft.com/office/officeart/2018/2/layout/IconLabelList"/>
    <dgm:cxn modelId="{D5F0DEC9-32B2-4A84-A991-A8ABB6E591FA}" type="presParOf" srcId="{4FFE5DF4-8F4C-4A16-A2FA-B19B212C2EAD}" destId="{72A58FE3-EE9E-4E17-9A0B-FAB99678A44D}" srcOrd="1" destOrd="0" presId="urn:microsoft.com/office/officeart/2018/2/layout/IconLabelList"/>
    <dgm:cxn modelId="{0B6026E7-66AA-44BD-9F69-8D68A8913782}" type="presParOf" srcId="{4FFE5DF4-8F4C-4A16-A2FA-B19B212C2EAD}" destId="{D1A0F2D2-7885-4D60-82DE-887792655B64}" srcOrd="2" destOrd="0" presId="urn:microsoft.com/office/officeart/2018/2/layout/IconLabelList"/>
    <dgm:cxn modelId="{9311DCC8-C846-400B-941C-BA1E807FA130}" type="presParOf" srcId="{6D9AD36A-B448-4DC9-BFA8-DCB1523D6051}" destId="{C11AD841-AE72-4074-A5EE-6D64238C2AC4}" srcOrd="3" destOrd="0" presId="urn:microsoft.com/office/officeart/2018/2/layout/IconLabelList"/>
    <dgm:cxn modelId="{D8983BA3-0D63-40C1-A5EC-390986B51928}" type="presParOf" srcId="{6D9AD36A-B448-4DC9-BFA8-DCB1523D6051}" destId="{B6333964-D9B3-4F58-8CB5-88A38D1E345D}" srcOrd="4" destOrd="0" presId="urn:microsoft.com/office/officeart/2018/2/layout/IconLabelList"/>
    <dgm:cxn modelId="{E70534BF-CCE6-4EE5-87F6-E4AFFBA13A6B}" type="presParOf" srcId="{B6333964-D9B3-4F58-8CB5-88A38D1E345D}" destId="{972CD005-1D89-4593-BAAC-AE5B1988A19E}" srcOrd="0" destOrd="0" presId="urn:microsoft.com/office/officeart/2018/2/layout/IconLabelList"/>
    <dgm:cxn modelId="{3DD6F4A5-32E1-432B-A186-B32FD87072AC}" type="presParOf" srcId="{B6333964-D9B3-4F58-8CB5-88A38D1E345D}" destId="{E2F5B035-9BB0-4F83-B3E1-3EB9F82F9684}" srcOrd="1" destOrd="0" presId="urn:microsoft.com/office/officeart/2018/2/layout/IconLabelList"/>
    <dgm:cxn modelId="{472CA0A0-7C86-4D99-8301-E9C785722518}" type="presParOf" srcId="{B6333964-D9B3-4F58-8CB5-88A38D1E345D}" destId="{E7510A2D-CA49-45A9-A9F5-105CC2B7376F}"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57EBE-0133-4B37-8E2B-FF5C18053444}">
      <dsp:nvSpPr>
        <dsp:cNvPr id="0" name=""/>
        <dsp:cNvSpPr/>
      </dsp:nvSpPr>
      <dsp:spPr>
        <a:xfrm>
          <a:off x="1088488" y="253717"/>
          <a:ext cx="593261" cy="593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1205ED-E6AD-4F4A-BC82-0466831F1138}">
      <dsp:nvSpPr>
        <dsp:cNvPr id="0" name=""/>
        <dsp:cNvSpPr/>
      </dsp:nvSpPr>
      <dsp:spPr>
        <a:xfrm>
          <a:off x="725939"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Add new staff records/edit</a:t>
          </a:r>
        </a:p>
      </dsp:txBody>
      <dsp:txXfrm>
        <a:off x="725939" y="1044791"/>
        <a:ext cx="1318359" cy="527343"/>
      </dsp:txXfrm>
    </dsp:sp>
    <dsp:sp modelId="{7D6FE7AC-5820-474E-ADE5-D869EAA2197E}">
      <dsp:nvSpPr>
        <dsp:cNvPr id="0" name=""/>
        <dsp:cNvSpPr/>
      </dsp:nvSpPr>
      <dsp:spPr>
        <a:xfrm>
          <a:off x="2637560" y="253717"/>
          <a:ext cx="593261" cy="59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7C695-BFDD-41FB-A382-D9C513EFD0A1}">
      <dsp:nvSpPr>
        <dsp:cNvPr id="0" name=""/>
        <dsp:cNvSpPr/>
      </dsp:nvSpPr>
      <dsp:spPr>
        <a:xfrm>
          <a:off x="2275011"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Add new student/edit</a:t>
          </a:r>
        </a:p>
      </dsp:txBody>
      <dsp:txXfrm>
        <a:off x="2275011" y="1044791"/>
        <a:ext cx="1318359" cy="527343"/>
      </dsp:txXfrm>
    </dsp:sp>
    <dsp:sp modelId="{8603567D-A59C-4993-A502-94854FA6C2D3}">
      <dsp:nvSpPr>
        <dsp:cNvPr id="0" name=""/>
        <dsp:cNvSpPr/>
      </dsp:nvSpPr>
      <dsp:spPr>
        <a:xfrm>
          <a:off x="4186633" y="253717"/>
          <a:ext cx="593261" cy="59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35779-1231-4AD4-B732-56EBC2812FF8}">
      <dsp:nvSpPr>
        <dsp:cNvPr id="0" name=""/>
        <dsp:cNvSpPr/>
      </dsp:nvSpPr>
      <dsp:spPr>
        <a:xfrm>
          <a:off x="3824084"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Attendance management</a:t>
          </a:r>
        </a:p>
      </dsp:txBody>
      <dsp:txXfrm>
        <a:off x="3824084" y="1044791"/>
        <a:ext cx="1318359" cy="527343"/>
      </dsp:txXfrm>
    </dsp:sp>
    <dsp:sp modelId="{AF3E3BF6-37B0-4656-A16C-1AE05AE406A1}">
      <dsp:nvSpPr>
        <dsp:cNvPr id="0" name=""/>
        <dsp:cNvSpPr/>
      </dsp:nvSpPr>
      <dsp:spPr>
        <a:xfrm>
          <a:off x="5735705" y="253717"/>
          <a:ext cx="593261" cy="593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0F2D2-7885-4D60-82DE-887792655B64}">
      <dsp:nvSpPr>
        <dsp:cNvPr id="0" name=""/>
        <dsp:cNvSpPr/>
      </dsp:nvSpPr>
      <dsp:spPr>
        <a:xfrm>
          <a:off x="5373156"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Faculty management </a:t>
          </a:r>
        </a:p>
      </dsp:txBody>
      <dsp:txXfrm>
        <a:off x="5373156" y="1044791"/>
        <a:ext cx="1318359" cy="527343"/>
      </dsp:txXfrm>
    </dsp:sp>
    <dsp:sp modelId="{D365A802-1E4B-4686-BA22-2CC350630027}">
      <dsp:nvSpPr>
        <dsp:cNvPr id="0" name=""/>
        <dsp:cNvSpPr/>
      </dsp:nvSpPr>
      <dsp:spPr>
        <a:xfrm>
          <a:off x="7284777" y="253717"/>
          <a:ext cx="593261" cy="593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38ED0-4EB9-4C66-B037-6E8161786F38}">
      <dsp:nvSpPr>
        <dsp:cNvPr id="0" name=""/>
        <dsp:cNvSpPr/>
      </dsp:nvSpPr>
      <dsp:spPr>
        <a:xfrm>
          <a:off x="6922228"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Student record management (Student Information)</a:t>
          </a:r>
        </a:p>
      </dsp:txBody>
      <dsp:txXfrm>
        <a:off x="6922228" y="1044791"/>
        <a:ext cx="1318359" cy="527343"/>
      </dsp:txXfrm>
    </dsp:sp>
    <dsp:sp modelId="{972CD005-1D89-4593-BAAC-AE5B1988A19E}">
      <dsp:nvSpPr>
        <dsp:cNvPr id="0" name=""/>
        <dsp:cNvSpPr/>
      </dsp:nvSpPr>
      <dsp:spPr>
        <a:xfrm>
          <a:off x="8833849" y="253717"/>
          <a:ext cx="593261" cy="59326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10A2D-CA49-45A9-A9F5-105CC2B7376F}">
      <dsp:nvSpPr>
        <dsp:cNvPr id="0" name=""/>
        <dsp:cNvSpPr/>
      </dsp:nvSpPr>
      <dsp:spPr>
        <a:xfrm>
          <a:off x="8471300"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Create edit and update school notices</a:t>
          </a:r>
        </a:p>
      </dsp:txBody>
      <dsp:txXfrm>
        <a:off x="8471300" y="1044791"/>
        <a:ext cx="1318359" cy="527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A57EBE-0133-4B37-8E2B-FF5C18053444}">
      <dsp:nvSpPr>
        <dsp:cNvPr id="0" name=""/>
        <dsp:cNvSpPr/>
      </dsp:nvSpPr>
      <dsp:spPr>
        <a:xfrm>
          <a:off x="3412096" y="253717"/>
          <a:ext cx="593261" cy="59326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1205ED-E6AD-4F4A-BC82-0466831F1138}">
      <dsp:nvSpPr>
        <dsp:cNvPr id="0" name=""/>
        <dsp:cNvSpPr/>
      </dsp:nvSpPr>
      <dsp:spPr>
        <a:xfrm>
          <a:off x="3049548"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View academic results</a:t>
          </a:r>
        </a:p>
      </dsp:txBody>
      <dsp:txXfrm>
        <a:off x="3049548" y="1044791"/>
        <a:ext cx="1318359" cy="527343"/>
      </dsp:txXfrm>
    </dsp:sp>
    <dsp:sp modelId="{AF3E3BF6-37B0-4656-A16C-1AE05AE406A1}">
      <dsp:nvSpPr>
        <dsp:cNvPr id="0" name=""/>
        <dsp:cNvSpPr/>
      </dsp:nvSpPr>
      <dsp:spPr>
        <a:xfrm>
          <a:off x="4961169" y="299576"/>
          <a:ext cx="593261" cy="593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0F2D2-7885-4D60-82DE-887792655B64}">
      <dsp:nvSpPr>
        <dsp:cNvPr id="0" name=""/>
        <dsp:cNvSpPr/>
      </dsp:nvSpPr>
      <dsp:spPr>
        <a:xfrm>
          <a:off x="4598620"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View School Notices</a:t>
          </a:r>
        </a:p>
      </dsp:txBody>
      <dsp:txXfrm>
        <a:off x="4598620" y="1044791"/>
        <a:ext cx="1318359" cy="527343"/>
      </dsp:txXfrm>
    </dsp:sp>
    <dsp:sp modelId="{972CD005-1D89-4593-BAAC-AE5B1988A19E}">
      <dsp:nvSpPr>
        <dsp:cNvPr id="0" name=""/>
        <dsp:cNvSpPr/>
      </dsp:nvSpPr>
      <dsp:spPr>
        <a:xfrm>
          <a:off x="6510241" y="253717"/>
          <a:ext cx="593261" cy="593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510A2D-CA49-45A9-A9F5-105CC2B7376F}">
      <dsp:nvSpPr>
        <dsp:cNvPr id="0" name=""/>
        <dsp:cNvSpPr/>
      </dsp:nvSpPr>
      <dsp:spPr>
        <a:xfrm>
          <a:off x="6147692" y="1044791"/>
          <a:ext cx="1318359" cy="52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Sign Up Parent</a:t>
          </a:r>
        </a:p>
      </dsp:txBody>
      <dsp:txXfrm>
        <a:off x="6147692" y="1044791"/>
        <a:ext cx="1318359" cy="5273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ACE47-CF3C-4391-811C-449D4065F545}"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49116-0029-4334-BC5C-42794CA0A2F8}" type="slidenum">
              <a:rPr lang="en-US" smtClean="0"/>
              <a:t>‹#›</a:t>
            </a:fld>
            <a:endParaRPr lang="en-US"/>
          </a:p>
        </p:txBody>
      </p:sp>
    </p:spTree>
    <p:extLst>
      <p:ext uri="{BB962C8B-B14F-4D97-AF65-F5344CB8AC3E}">
        <p14:creationId xmlns:p14="http://schemas.microsoft.com/office/powerpoint/2010/main" val="108336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We picked Trello because it is free to use and collaborate with our small team and was simple to use / understand. It will make organizing the workflow of the project easy because everyone in our group already knows how to use Trello.</a:t>
            </a:r>
          </a:p>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5</a:t>
            </a:fld>
            <a:endParaRPr lang="en-US"/>
          </a:p>
        </p:txBody>
      </p:sp>
    </p:spTree>
    <p:extLst>
      <p:ext uri="{BB962C8B-B14F-4D97-AF65-F5344CB8AC3E}">
        <p14:creationId xmlns:p14="http://schemas.microsoft.com/office/powerpoint/2010/main" val="372568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We picked C++ because that is a language our entire team is comfortable with. It is one we are learning and know we can all code in whereas we haven’t all tried other languages. Picking one we all knew is a good option as we need to be able to work together.</a:t>
            </a:r>
          </a:p>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6</a:t>
            </a:fld>
            <a:endParaRPr lang="en-US"/>
          </a:p>
        </p:txBody>
      </p:sp>
    </p:spTree>
    <p:extLst>
      <p:ext uri="{BB962C8B-B14F-4D97-AF65-F5344CB8AC3E}">
        <p14:creationId xmlns:p14="http://schemas.microsoft.com/office/powerpoint/2010/main" val="128619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We picked Visual Studio 2019 because for the majority of course our group has learnt and studied solely using Visual studio code, due to this and the ease of which the IDE works with console applications makes it a simple and perfect choice for this assignment.</a:t>
            </a:r>
          </a:p>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7</a:t>
            </a:fld>
            <a:endParaRPr lang="en-US"/>
          </a:p>
        </p:txBody>
      </p:sp>
    </p:spTree>
    <p:extLst>
      <p:ext uri="{BB962C8B-B14F-4D97-AF65-F5344CB8AC3E}">
        <p14:creationId xmlns:p14="http://schemas.microsoft.com/office/powerpoint/2010/main" val="3023849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a typeface="+mn-lt"/>
                <a:cs typeface="+mn-lt"/>
              </a:rPr>
              <a:t>We picked GitHub because our team is most familiar with the operations and merging system implemented by this website/application. The ability to look back through an individual's work and adjust each other's code with branches and eventually merging, singles GitHub out for its simplicity and group collaboration. GitHub fits well for the team as it also links well with our choice of IDE VS 2019.</a:t>
            </a:r>
          </a:p>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8</a:t>
            </a:fld>
            <a:endParaRPr lang="en-US"/>
          </a:p>
        </p:txBody>
      </p:sp>
    </p:spTree>
    <p:extLst>
      <p:ext uri="{BB962C8B-B14F-4D97-AF65-F5344CB8AC3E}">
        <p14:creationId xmlns:p14="http://schemas.microsoft.com/office/powerpoint/2010/main" val="1198865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Static and Global Variables</a:t>
            </a:r>
            <a:br>
              <a:rPr lang="en-US" sz="1800">
                <a:effectLst/>
                <a:latin typeface="Calibri" panose="020F0502020204030204" pitchFamily="34" charset="0"/>
                <a:ea typeface="Calibri" panose="020F0502020204030204" pitchFamily="34" charset="0"/>
                <a:cs typeface="Arial" panose="020B0604020202020204" pitchFamily="34" charset="0"/>
              </a:rPr>
            </a:br>
            <a:r>
              <a:rPr lang="en-US" sz="1800">
                <a:effectLst/>
                <a:latin typeface="Calibri" panose="020F0502020204030204" pitchFamily="34" charset="0"/>
                <a:ea typeface="Calibri" panose="020F0502020204030204" pitchFamily="34" charset="0"/>
                <a:cs typeface="Arial" panose="020B0604020202020204" pitchFamily="34" charset="0"/>
              </a:rPr>
              <a:t>There will be no global variables within any files to prevent naming conflicts. All variables will need to be accessed either as a parameter or pointer.</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Arial" panose="020B0604020202020204" pitchFamily="34" charset="0"/>
              </a:rPr>
              <a:t>Overloading</a:t>
            </a:r>
          </a:p>
          <a:p>
            <a:pPr marL="0" marR="0">
              <a:lnSpc>
                <a:spcPct val="107000"/>
              </a:lnSpc>
              <a:spcBef>
                <a:spcPts val="0"/>
              </a:spcBef>
              <a:spcAft>
                <a:spcPts val="800"/>
              </a:spcAft>
            </a:pPr>
            <a:br>
              <a:rPr lang="en-US" sz="1800" b="1">
                <a:effectLst/>
                <a:latin typeface="Calibri" panose="020F0502020204030204" pitchFamily="34" charset="0"/>
                <a:ea typeface="Calibri" panose="020F0502020204030204" pitchFamily="34" charset="0"/>
                <a:cs typeface="Arial" panose="020B0604020202020204" pitchFamily="34" charset="0"/>
              </a:rPr>
            </a:br>
            <a:r>
              <a:rPr lang="en-US" sz="1800">
                <a:effectLst/>
                <a:latin typeface="Calibri" panose="020F0502020204030204" pitchFamily="34" charset="0"/>
                <a:ea typeface="Calibri" panose="020F0502020204030204" pitchFamily="34" charset="0"/>
                <a:cs typeface="Arial" panose="020B0604020202020204" pitchFamily="34" charset="0"/>
              </a:rPr>
              <a:t>will start with the least parameters and underneath follow least to most parameters. Each overload must have a comment to define its purpose even if it’s the same. </a:t>
            </a:r>
          </a:p>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12</a:t>
            </a:fld>
            <a:endParaRPr lang="en-US"/>
          </a:p>
        </p:txBody>
      </p:sp>
    </p:spTree>
    <p:extLst>
      <p:ext uri="{BB962C8B-B14F-4D97-AF65-F5344CB8AC3E}">
        <p14:creationId xmlns:p14="http://schemas.microsoft.com/office/powerpoint/2010/main" val="1767489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49116-0029-4334-BC5C-42794CA0A2F8}" type="slidenum">
              <a:rPr lang="en-US" smtClean="0"/>
              <a:t>16</a:t>
            </a:fld>
            <a:endParaRPr lang="en-US"/>
          </a:p>
        </p:txBody>
      </p:sp>
    </p:spTree>
    <p:extLst>
      <p:ext uri="{BB962C8B-B14F-4D97-AF65-F5344CB8AC3E}">
        <p14:creationId xmlns:p14="http://schemas.microsoft.com/office/powerpoint/2010/main" val="186996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School system will (abstraction)is hiding data from outside its class only showing necessary data to reduce the complexity of the code and increases the readability.  This also has the effect of adding a security layer. For example, an admin will be able to access view  and edit most of the data in the school system, while a parent or teacher can only view certain data like school notices to student attendance. </a:t>
            </a:r>
          </a:p>
        </p:txBody>
      </p:sp>
      <p:sp>
        <p:nvSpPr>
          <p:cNvPr id="4" name="Slide Number Placeholder 3"/>
          <p:cNvSpPr>
            <a:spLocks noGrp="1"/>
          </p:cNvSpPr>
          <p:nvPr>
            <p:ph type="sldNum" sz="quarter" idx="5"/>
          </p:nvPr>
        </p:nvSpPr>
        <p:spPr/>
        <p:txBody>
          <a:bodyPr/>
          <a:lstStyle/>
          <a:p>
            <a:fld id="{22249116-0029-4334-BC5C-42794CA0A2F8}" type="slidenum">
              <a:rPr lang="en-US" smtClean="0"/>
              <a:t>17</a:t>
            </a:fld>
            <a:endParaRPr lang="en-US"/>
          </a:p>
        </p:txBody>
      </p:sp>
    </p:spTree>
    <p:extLst>
      <p:ext uri="{BB962C8B-B14F-4D97-AF65-F5344CB8AC3E}">
        <p14:creationId xmlns:p14="http://schemas.microsoft.com/office/powerpoint/2010/main" val="364944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Upon initial testing we found that users were getting stuck on the first menu, since no instructions were given to them. We put a simple prompt that tells the user to select a number from the options below. We found with this little change users were navigating the program a lot faster.</a:t>
            </a:r>
          </a:p>
        </p:txBody>
      </p:sp>
      <p:sp>
        <p:nvSpPr>
          <p:cNvPr id="4" name="Slide Number Placeholder 3"/>
          <p:cNvSpPr>
            <a:spLocks noGrp="1"/>
          </p:cNvSpPr>
          <p:nvPr>
            <p:ph type="sldNum" sz="quarter" idx="5"/>
          </p:nvPr>
        </p:nvSpPr>
        <p:spPr/>
        <p:txBody>
          <a:bodyPr/>
          <a:lstStyle/>
          <a:p>
            <a:fld id="{22249116-0029-4334-BC5C-42794CA0A2F8}" type="slidenum">
              <a:rPr lang="en-US" smtClean="0"/>
              <a:t>20</a:t>
            </a:fld>
            <a:endParaRPr lang="en-US"/>
          </a:p>
        </p:txBody>
      </p:sp>
    </p:spTree>
    <p:extLst>
      <p:ext uri="{BB962C8B-B14F-4D97-AF65-F5344CB8AC3E}">
        <p14:creationId xmlns:p14="http://schemas.microsoft.com/office/powerpoint/2010/main" val="313806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Top-Left image shows the first main menu that users will see once they have opened the program. Where it says “ Welcome to” is where the school's name and other details will be displayed. </a:t>
            </a:r>
          </a:p>
          <a:p>
            <a:r>
              <a:rPr lang="en-US"/>
              <a:t>The navigation of the program requires users to enter a number from the options given to go to other menus.  </a:t>
            </a:r>
          </a:p>
          <a:p>
            <a:endParaRPr lang="en-US"/>
          </a:p>
          <a:p>
            <a:r>
              <a:rPr lang="en-US"/>
              <a:t>Right top image is for student and parent creation. </a:t>
            </a:r>
          </a:p>
        </p:txBody>
      </p:sp>
      <p:sp>
        <p:nvSpPr>
          <p:cNvPr id="4" name="Slide Number Placeholder 3"/>
          <p:cNvSpPr>
            <a:spLocks noGrp="1"/>
          </p:cNvSpPr>
          <p:nvPr>
            <p:ph type="sldNum" sz="quarter" idx="5"/>
          </p:nvPr>
        </p:nvSpPr>
        <p:spPr/>
        <p:txBody>
          <a:bodyPr/>
          <a:lstStyle/>
          <a:p>
            <a:fld id="{22249116-0029-4334-BC5C-42794CA0A2F8}" type="slidenum">
              <a:rPr lang="en-US" smtClean="0"/>
              <a:t>21</a:t>
            </a:fld>
            <a:endParaRPr lang="en-US"/>
          </a:p>
        </p:txBody>
      </p:sp>
    </p:spTree>
    <p:extLst>
      <p:ext uri="{BB962C8B-B14F-4D97-AF65-F5344CB8AC3E}">
        <p14:creationId xmlns:p14="http://schemas.microsoft.com/office/powerpoint/2010/main" val="205535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E69D-F00D-4624-B04A-E2ABFF62B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906EB-A6FD-435B-ADE7-24D8A2CBF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9E9260-28EE-4B30-B335-CCE9028FCA98}"/>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40162507-6100-40C5-8146-0DEA9D8E5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C2E68-5D0F-4EE5-A202-25700B0AA419}"/>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34865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5598-0C83-40E2-8512-EF8696608D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CD1F4-359E-4256-A50A-7E319EFDA2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89B1F-2066-4550-92C6-A75B8CEE50FD}"/>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728CE568-F370-45E7-99D9-22507FC5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E4907-2BC5-4CB7-BB29-F66542AF4535}"/>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102617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96188-049F-418C-963E-78249A9DDF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4D607-E66D-4FB7-8FD7-711244419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93873-AA3A-4299-8F6F-EAE124641194}"/>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B287A1FB-DA06-4460-8781-1558A2FD4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B5504B-CD4D-4939-B091-0546A06DBEEE}"/>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189219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3DB1-4FD2-4EB1-B476-3861EC463A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E71D9-2498-42D7-BFEF-CCEEF1DEF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EB6A6-8D55-45FB-9E8F-9266A0750424}"/>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4A73A228-4FAA-4E59-BD69-75CE12AD2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B84AF-2CB0-40F2-B2A3-5D11208192EB}"/>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55168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76BB-8A7D-42FF-9FAC-2CA45DFE9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57E96-B60C-4A0F-932D-52D2372E8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92042-7111-479C-8E39-9A5D2178289C}"/>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D64996A6-D96F-46B9-BB8E-26986CE074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0210F-51BF-4A6F-9CB5-4D6F5DE03D6B}"/>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423768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8F02-7A29-471F-BE41-1B97D6C59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4ED67E-E985-4CA7-B1D5-8F83D2CF44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4C353-EC7F-44CE-A02F-C812F32B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8A772-04BF-4716-B5CC-4B601F651CFE}"/>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6" name="Footer Placeholder 5">
            <a:extLst>
              <a:ext uri="{FF2B5EF4-FFF2-40B4-BE49-F238E27FC236}">
                <a16:creationId xmlns:a16="http://schemas.microsoft.com/office/drawing/2014/main" id="{0BF9D1DB-F7D3-499E-8743-3352477EB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A9F382-BA61-4622-A526-286FDE6EF1B4}"/>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4443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1974-40BE-464B-AA66-D4BA6E216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A82643-8F0E-4C12-85AC-70065A25C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ABEB6-5D99-4DC9-84AC-8E4CFA96C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E76C1-7C74-4507-8B71-C3F9BB7F4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EC7710-7D2E-423C-95A8-0DCAE4B483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AD5B7E-7C51-4FF5-98FA-D5194D0127DB}"/>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8" name="Footer Placeholder 7">
            <a:extLst>
              <a:ext uri="{FF2B5EF4-FFF2-40B4-BE49-F238E27FC236}">
                <a16:creationId xmlns:a16="http://schemas.microsoft.com/office/drawing/2014/main" id="{5B97F26F-5A43-4856-AE68-C6AB726B58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6B31F-90D7-4CC1-88B3-DB98E5BA0798}"/>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155301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0DED-9805-4FAE-B4CF-C30D223E16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1ABA4B-E580-4DC1-A48E-27F99A2BB310}"/>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4" name="Footer Placeholder 3">
            <a:extLst>
              <a:ext uri="{FF2B5EF4-FFF2-40B4-BE49-F238E27FC236}">
                <a16:creationId xmlns:a16="http://schemas.microsoft.com/office/drawing/2014/main" id="{FB235726-E87F-469F-BCF6-BFE90E5F24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A59B8C-C851-4925-AFEB-95F6BB3D71BE}"/>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237584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B54BA-9FD3-4DB0-8D02-3D4C22EB9D4F}"/>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3" name="Footer Placeholder 2">
            <a:extLst>
              <a:ext uri="{FF2B5EF4-FFF2-40B4-BE49-F238E27FC236}">
                <a16:creationId xmlns:a16="http://schemas.microsoft.com/office/drawing/2014/main" id="{D3D495F3-D9D9-470C-A77E-62C87A082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1F8898-5692-4A29-AF5D-6C0EA39A6246}"/>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260745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987D-D799-4F68-BC63-A3AD4092A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C5C09-0191-4E14-BF2C-3FB88B90F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2E7AF0-73AB-4237-911E-5B322A3F9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9C9E0-785D-4827-BE23-9D058C3CF5E1}"/>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6" name="Footer Placeholder 5">
            <a:extLst>
              <a:ext uri="{FF2B5EF4-FFF2-40B4-BE49-F238E27FC236}">
                <a16:creationId xmlns:a16="http://schemas.microsoft.com/office/drawing/2014/main" id="{67C4DE67-AC8B-410C-9A12-31BEE18EB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AD1B2-EA6F-4B12-8EA5-09BD038C9DC7}"/>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61889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2862-135D-4C41-8F07-5F29A4AD0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18DECE-F1B3-4A93-A06C-1EEAD3EC59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6D412-0664-49A4-B955-AEC4AE532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080F0-9C7A-475F-9CB5-30CF350564DA}"/>
              </a:ext>
            </a:extLst>
          </p:cNvPr>
          <p:cNvSpPr>
            <a:spLocks noGrp="1"/>
          </p:cNvSpPr>
          <p:nvPr>
            <p:ph type="dt" sz="half" idx="10"/>
          </p:nvPr>
        </p:nvSpPr>
        <p:spPr/>
        <p:txBody>
          <a:bodyPr/>
          <a:lstStyle/>
          <a:p>
            <a:fld id="{C76F9398-4B21-4619-89D2-73D548C532E0}" type="datetimeFigureOut">
              <a:rPr lang="en-US" smtClean="0"/>
              <a:t>11/15/2022</a:t>
            </a:fld>
            <a:endParaRPr lang="en-US"/>
          </a:p>
        </p:txBody>
      </p:sp>
      <p:sp>
        <p:nvSpPr>
          <p:cNvPr id="6" name="Footer Placeholder 5">
            <a:extLst>
              <a:ext uri="{FF2B5EF4-FFF2-40B4-BE49-F238E27FC236}">
                <a16:creationId xmlns:a16="http://schemas.microsoft.com/office/drawing/2014/main" id="{92CB5CED-AF0B-4CE3-A1CA-537150C185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4BAD3-69B9-487B-A098-A03FB999A741}"/>
              </a:ext>
            </a:extLst>
          </p:cNvPr>
          <p:cNvSpPr>
            <a:spLocks noGrp="1"/>
          </p:cNvSpPr>
          <p:nvPr>
            <p:ph type="sldNum" sz="quarter" idx="12"/>
          </p:nvPr>
        </p:nvSpPr>
        <p:spPr/>
        <p:txBody>
          <a:bodyPr/>
          <a:lstStyle/>
          <a:p>
            <a:fld id="{C27491EA-4FFE-4627-B31B-5972846E0724}" type="slidenum">
              <a:rPr lang="en-US" smtClean="0"/>
              <a:t>‹#›</a:t>
            </a:fld>
            <a:endParaRPr lang="en-US"/>
          </a:p>
        </p:txBody>
      </p:sp>
    </p:spTree>
    <p:extLst>
      <p:ext uri="{BB962C8B-B14F-4D97-AF65-F5344CB8AC3E}">
        <p14:creationId xmlns:p14="http://schemas.microsoft.com/office/powerpoint/2010/main" val="196460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749AF-14FC-4E20-ADA8-9D66A8F0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7C8BDB-FA2A-48FD-A964-663540252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92250-C8C8-425B-8C4E-420F40251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F9398-4B21-4619-89D2-73D548C532E0}" type="datetimeFigureOut">
              <a:rPr lang="en-US" smtClean="0"/>
              <a:t>11/15/2022</a:t>
            </a:fld>
            <a:endParaRPr lang="en-US"/>
          </a:p>
        </p:txBody>
      </p:sp>
      <p:sp>
        <p:nvSpPr>
          <p:cNvPr id="5" name="Footer Placeholder 4">
            <a:extLst>
              <a:ext uri="{FF2B5EF4-FFF2-40B4-BE49-F238E27FC236}">
                <a16:creationId xmlns:a16="http://schemas.microsoft.com/office/drawing/2014/main" id="{960577F4-FE3C-4C5D-9B10-0F7770797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4F4A8-E922-4819-8771-BBC73A167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491EA-4FFE-4627-B31B-5972846E0724}" type="slidenum">
              <a:rPr lang="en-US" smtClean="0"/>
              <a:t>‹#›</a:t>
            </a:fld>
            <a:endParaRPr lang="en-US"/>
          </a:p>
        </p:txBody>
      </p:sp>
    </p:spTree>
    <p:extLst>
      <p:ext uri="{BB962C8B-B14F-4D97-AF65-F5344CB8AC3E}">
        <p14:creationId xmlns:p14="http://schemas.microsoft.com/office/powerpoint/2010/main" val="70311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c-plus-pl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jetbrains.com/cl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7C637F-782C-E85B-0075-D77DE94FCCD0}"/>
              </a:ext>
            </a:extLst>
          </p:cNvPr>
          <p:cNvSpPr txBox="1"/>
          <p:nvPr/>
        </p:nvSpPr>
        <p:spPr>
          <a:xfrm>
            <a:off x="2645228" y="3820886"/>
            <a:ext cx="66511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mn-lt"/>
                <a:cs typeface="+mn-lt"/>
              </a:rPr>
              <a:t>Develop a console application using C++ in collaboration with your peers forming a team.</a:t>
            </a:r>
            <a:endParaRPr lang="en-US">
              <a:cs typeface="Calibri" panose="020F0502020204030204"/>
            </a:endParaRPr>
          </a:p>
        </p:txBody>
      </p:sp>
      <p:sp>
        <p:nvSpPr>
          <p:cNvPr id="5" name="TextBox 4">
            <a:extLst>
              <a:ext uri="{FF2B5EF4-FFF2-40B4-BE49-F238E27FC236}">
                <a16:creationId xmlns:a16="http://schemas.microsoft.com/office/drawing/2014/main" id="{C7EF8D3E-567E-1E56-F382-8F392C56B090}"/>
              </a:ext>
            </a:extLst>
          </p:cNvPr>
          <p:cNvSpPr txBox="1"/>
          <p:nvPr/>
        </p:nvSpPr>
        <p:spPr>
          <a:xfrm>
            <a:off x="3537856" y="2144485"/>
            <a:ext cx="48659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111111"/>
                </a:solidFill>
                <a:latin typeface="Open Sans"/>
                <a:ea typeface="Open Sans"/>
                <a:cs typeface="Open Sans"/>
              </a:rPr>
              <a:t>School Information System</a:t>
            </a:r>
            <a:endParaRPr lang="en-US" sz="2800"/>
          </a:p>
        </p:txBody>
      </p:sp>
      <p:sp>
        <p:nvSpPr>
          <p:cNvPr id="6" name="TextBox 5">
            <a:extLst>
              <a:ext uri="{FF2B5EF4-FFF2-40B4-BE49-F238E27FC236}">
                <a16:creationId xmlns:a16="http://schemas.microsoft.com/office/drawing/2014/main" id="{2D5F9611-EDEC-74D7-866C-0E743CCD08D2}"/>
              </a:ext>
            </a:extLst>
          </p:cNvPr>
          <p:cNvSpPr txBox="1"/>
          <p:nvPr/>
        </p:nvSpPr>
        <p:spPr>
          <a:xfrm>
            <a:off x="4572000" y="2830286"/>
            <a:ext cx="279762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cs typeface="Calibri"/>
              </a:rPr>
              <a:t>Group Project</a:t>
            </a:r>
          </a:p>
        </p:txBody>
      </p:sp>
      <p:sp>
        <p:nvSpPr>
          <p:cNvPr id="7" name="TextBox 6">
            <a:extLst>
              <a:ext uri="{FF2B5EF4-FFF2-40B4-BE49-F238E27FC236}">
                <a16:creationId xmlns:a16="http://schemas.microsoft.com/office/drawing/2014/main" id="{59E7C6CA-0CC8-10CB-19AA-3F840EBE996C}"/>
              </a:ext>
            </a:extLst>
          </p:cNvPr>
          <p:cNvSpPr txBox="1"/>
          <p:nvPr/>
        </p:nvSpPr>
        <p:spPr>
          <a:xfrm>
            <a:off x="3211286" y="5595257"/>
            <a:ext cx="55190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Alex Legner, Alex Craig, </a:t>
            </a:r>
            <a:r>
              <a:rPr lang="en-US" err="1">
                <a:ea typeface="+mn-lt"/>
                <a:cs typeface="+mn-lt"/>
              </a:rPr>
              <a:t>Jone</a:t>
            </a:r>
            <a:r>
              <a:rPr lang="en-US">
                <a:ea typeface="+mn-lt"/>
                <a:cs typeface="+mn-lt"/>
              </a:rPr>
              <a:t> </a:t>
            </a:r>
            <a:r>
              <a:rPr lang="en-US" err="1">
                <a:ea typeface="+mn-lt"/>
                <a:cs typeface="+mn-lt"/>
              </a:rPr>
              <a:t>Salauneune</a:t>
            </a:r>
            <a:r>
              <a:rPr lang="en-US">
                <a:ea typeface="+mn-lt"/>
                <a:cs typeface="+mn-lt"/>
              </a:rPr>
              <a:t> and Ritika </a:t>
            </a:r>
            <a:r>
              <a:rPr lang="en-US" err="1">
                <a:ea typeface="+mn-lt"/>
                <a:cs typeface="+mn-lt"/>
              </a:rPr>
              <a:t>Ritika</a:t>
            </a:r>
            <a:endParaRPr lang="en-US" err="1"/>
          </a:p>
        </p:txBody>
      </p:sp>
    </p:spTree>
    <p:extLst>
      <p:ext uri="{BB962C8B-B14F-4D97-AF65-F5344CB8AC3E}">
        <p14:creationId xmlns:p14="http://schemas.microsoft.com/office/powerpoint/2010/main" val="219925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2CEF-750A-95C8-B63A-B233923A3FD6}"/>
              </a:ext>
            </a:extLst>
          </p:cNvPr>
          <p:cNvSpPr>
            <a:spLocks noGrp="1"/>
          </p:cNvSpPr>
          <p:nvPr>
            <p:ph type="title"/>
          </p:nvPr>
        </p:nvSpPr>
        <p:spPr/>
        <p:txBody>
          <a:bodyPr>
            <a:normAutofit/>
          </a:bodyPr>
          <a:lstStyle/>
          <a:p>
            <a:r>
              <a:rPr lang="en-US" sz="3000">
                <a:cs typeface="Calibri Light"/>
              </a:rPr>
              <a:t>Research - Swot Analysis - Kamar</a:t>
            </a:r>
            <a:endParaRPr lang="en-US" sz="3000"/>
          </a:p>
        </p:txBody>
      </p:sp>
      <p:graphicFrame>
        <p:nvGraphicFramePr>
          <p:cNvPr id="5" name="Content Placeholder 4">
            <a:extLst>
              <a:ext uri="{FF2B5EF4-FFF2-40B4-BE49-F238E27FC236}">
                <a16:creationId xmlns:a16="http://schemas.microsoft.com/office/drawing/2014/main" id="{58097C45-828D-FD06-B376-D4042A5FA65E}"/>
              </a:ext>
            </a:extLst>
          </p:cNvPr>
          <p:cNvGraphicFramePr>
            <a:graphicFrameLocks noGrp="1"/>
          </p:cNvGraphicFramePr>
          <p:nvPr>
            <p:ph idx="1"/>
            <p:extLst>
              <p:ext uri="{D42A27DB-BD31-4B8C-83A1-F6EECF244321}">
                <p14:modId xmlns:p14="http://schemas.microsoft.com/office/powerpoint/2010/main" val="1590681537"/>
              </p:ext>
            </p:extLst>
          </p:nvPr>
        </p:nvGraphicFramePr>
        <p:xfrm>
          <a:off x="838200" y="4376057"/>
          <a:ext cx="10515599" cy="2341392"/>
        </p:xfrm>
        <a:graphic>
          <a:graphicData uri="http://schemas.openxmlformats.org/drawingml/2006/table">
            <a:tbl>
              <a:tblPr firstRow="1" bandRow="1">
                <a:tableStyleId>{5C22544A-7EE6-4342-B048-85BDC9FD1C3A}</a:tableStyleId>
              </a:tblPr>
              <a:tblGrid>
                <a:gridCol w="1639892">
                  <a:extLst>
                    <a:ext uri="{9D8B030D-6E8A-4147-A177-3AD203B41FA5}">
                      <a16:colId xmlns:a16="http://schemas.microsoft.com/office/drawing/2014/main" val="2721465880"/>
                    </a:ext>
                  </a:extLst>
                </a:gridCol>
                <a:gridCol w="8875707">
                  <a:extLst>
                    <a:ext uri="{9D8B030D-6E8A-4147-A177-3AD203B41FA5}">
                      <a16:colId xmlns:a16="http://schemas.microsoft.com/office/drawing/2014/main" val="4100463656"/>
                    </a:ext>
                  </a:extLst>
                </a:gridCol>
              </a:tblGrid>
              <a:tr h="585348">
                <a:tc>
                  <a:txBody>
                    <a:bodyPr/>
                    <a:lstStyle/>
                    <a:p>
                      <a:pPr fontAlgn="t"/>
                      <a:endParaRPr lang="en-US">
                        <a:effectLst/>
                      </a:endParaRPr>
                    </a:p>
                    <a:p>
                      <a:pPr algn="l" rtl="0" fontAlgn="base"/>
                      <a:r>
                        <a:rPr lang="en-US" sz="1100">
                          <a:effectLst/>
                        </a:rPr>
                        <a:t>Strengths </a:t>
                      </a:r>
                      <a:endParaRPr lang="en-US" b="0" i="0">
                        <a:effectLst/>
                      </a:endParaRPr>
                    </a:p>
                  </a:txBody>
                  <a:tcPr/>
                </a:tc>
                <a:tc>
                  <a:txBody>
                    <a:bodyPr/>
                    <a:lstStyle/>
                    <a:p>
                      <a:pPr algn="ctr" fontAlgn="t"/>
                      <a:endParaRPr lang="en-US">
                        <a:effectLst/>
                      </a:endParaRPr>
                    </a:p>
                    <a:p>
                      <a:pPr algn="l" rtl="0" fontAlgn="base"/>
                      <a:r>
                        <a:rPr lang="en-US" sz="1100">
                          <a:effectLst/>
                        </a:rPr>
                        <a:t>Easy to read Menu Bar. Reports list is easy to read and easy to use -&gt; download the report you want. Login/Logout simple with a timeout feature. </a:t>
                      </a:r>
                      <a:endParaRPr lang="en-US" b="0" i="0">
                        <a:effectLst/>
                      </a:endParaRPr>
                    </a:p>
                  </a:txBody>
                  <a:tcPr/>
                </a:tc>
                <a:extLst>
                  <a:ext uri="{0D108BD9-81ED-4DB2-BD59-A6C34878D82A}">
                    <a16:rowId xmlns:a16="http://schemas.microsoft.com/office/drawing/2014/main" val="1964520343"/>
                  </a:ext>
                </a:extLst>
              </a:tr>
              <a:tr h="585348">
                <a:tc>
                  <a:txBody>
                    <a:bodyPr/>
                    <a:lstStyle/>
                    <a:p>
                      <a:pPr fontAlgn="t"/>
                      <a:endParaRPr lang="en-US">
                        <a:effectLst/>
                      </a:endParaRPr>
                    </a:p>
                    <a:p>
                      <a:pPr algn="l" rtl="0" fontAlgn="base"/>
                      <a:r>
                        <a:rPr lang="en-US" sz="1100">
                          <a:effectLst/>
                        </a:rPr>
                        <a:t>Weakness’ </a:t>
                      </a:r>
                      <a:endParaRPr lang="en-US" b="0" i="0">
                        <a:effectLst/>
                      </a:endParaRPr>
                    </a:p>
                  </a:txBody>
                  <a:tcPr/>
                </a:tc>
                <a:tc>
                  <a:txBody>
                    <a:bodyPr/>
                    <a:lstStyle/>
                    <a:p>
                      <a:pPr fontAlgn="t"/>
                      <a:endParaRPr lang="en-US">
                        <a:effectLst/>
                      </a:endParaRPr>
                    </a:p>
                    <a:p>
                      <a:pPr algn="l" rtl="0" fontAlgn="base"/>
                      <a:r>
                        <a:rPr lang="en-US" sz="1100">
                          <a:effectLst/>
                        </a:rPr>
                        <a:t>Some links don’t work -&gt; library not setup properly and still showing, notices don’t show ALL notices, only some of them. </a:t>
                      </a:r>
                      <a:endParaRPr lang="en-US" b="0" i="0">
                        <a:effectLst/>
                      </a:endParaRPr>
                    </a:p>
                  </a:txBody>
                  <a:tcPr/>
                </a:tc>
                <a:extLst>
                  <a:ext uri="{0D108BD9-81ED-4DB2-BD59-A6C34878D82A}">
                    <a16:rowId xmlns:a16="http://schemas.microsoft.com/office/drawing/2014/main" val="578287284"/>
                  </a:ext>
                </a:extLst>
              </a:tr>
              <a:tr h="585348">
                <a:tc>
                  <a:txBody>
                    <a:bodyPr/>
                    <a:lstStyle/>
                    <a:p>
                      <a:pPr fontAlgn="t"/>
                      <a:endParaRPr lang="en-US">
                        <a:effectLst/>
                      </a:endParaRPr>
                    </a:p>
                    <a:p>
                      <a:pPr algn="l" rtl="0" fontAlgn="base"/>
                      <a:r>
                        <a:rPr lang="en-US" sz="1100">
                          <a:effectLst/>
                        </a:rPr>
                        <a:t>Opportunities </a:t>
                      </a:r>
                      <a:endParaRPr lang="en-US" b="0" i="0">
                        <a:effectLst/>
                      </a:endParaRPr>
                    </a:p>
                  </a:txBody>
                  <a:tcPr/>
                </a:tc>
                <a:tc>
                  <a:txBody>
                    <a:bodyPr/>
                    <a:lstStyle/>
                    <a:p>
                      <a:pPr fontAlgn="t"/>
                      <a:endParaRPr lang="en-US">
                        <a:effectLst/>
                      </a:endParaRPr>
                    </a:p>
                    <a:p>
                      <a:pPr algn="l" rtl="0" fontAlgn="base"/>
                      <a:r>
                        <a:rPr lang="en-US" sz="1100">
                          <a:effectLst/>
                        </a:rPr>
                        <a:t>Few competitions for this type of software. Kamar is widely used in NZ. Include tutorials on how to use, with feature to never show again. </a:t>
                      </a:r>
                      <a:endParaRPr lang="en-US" b="0" i="0">
                        <a:effectLst/>
                      </a:endParaRPr>
                    </a:p>
                  </a:txBody>
                  <a:tcPr/>
                </a:tc>
                <a:extLst>
                  <a:ext uri="{0D108BD9-81ED-4DB2-BD59-A6C34878D82A}">
                    <a16:rowId xmlns:a16="http://schemas.microsoft.com/office/drawing/2014/main" val="958528241"/>
                  </a:ext>
                </a:extLst>
              </a:tr>
              <a:tr h="585348">
                <a:tc>
                  <a:txBody>
                    <a:bodyPr/>
                    <a:lstStyle/>
                    <a:p>
                      <a:pPr fontAlgn="t"/>
                      <a:endParaRPr lang="en-US">
                        <a:effectLst/>
                      </a:endParaRPr>
                    </a:p>
                    <a:p>
                      <a:pPr algn="l" rtl="0" fontAlgn="base"/>
                      <a:r>
                        <a:rPr lang="en-US" sz="1100">
                          <a:effectLst/>
                        </a:rPr>
                        <a:t>Threats </a:t>
                      </a:r>
                      <a:endParaRPr lang="en-US" b="0" i="0">
                        <a:effectLst/>
                      </a:endParaRPr>
                    </a:p>
                  </a:txBody>
                  <a:tcPr/>
                </a:tc>
                <a:tc>
                  <a:txBody>
                    <a:bodyPr/>
                    <a:lstStyle/>
                    <a:p>
                      <a:pPr fontAlgn="t"/>
                      <a:endParaRPr lang="en-US">
                        <a:effectLst/>
                      </a:endParaRPr>
                    </a:p>
                    <a:p>
                      <a:pPr algn="l" rtl="0" fontAlgn="base"/>
                      <a:r>
                        <a:rPr lang="en-US" sz="1100">
                          <a:effectLst/>
                        </a:rPr>
                        <a:t>No clear instructions on how to use KAMAR, you must learn your way around to find what you are looking for.  </a:t>
                      </a:r>
                      <a:endParaRPr lang="en-US" b="0" i="0">
                        <a:effectLst/>
                      </a:endParaRPr>
                    </a:p>
                  </a:txBody>
                  <a:tcPr/>
                </a:tc>
                <a:extLst>
                  <a:ext uri="{0D108BD9-81ED-4DB2-BD59-A6C34878D82A}">
                    <a16:rowId xmlns:a16="http://schemas.microsoft.com/office/drawing/2014/main" val="1435762583"/>
                  </a:ext>
                </a:extLst>
              </a:tr>
            </a:tbl>
          </a:graphicData>
        </a:graphic>
      </p:graphicFrame>
      <p:pic>
        <p:nvPicPr>
          <p:cNvPr id="7" name="Picture 6">
            <a:extLst>
              <a:ext uri="{FF2B5EF4-FFF2-40B4-BE49-F238E27FC236}">
                <a16:creationId xmlns:a16="http://schemas.microsoft.com/office/drawing/2014/main" id="{5326FA0D-DF92-4B86-9749-3377ED9085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4552" y="1256209"/>
            <a:ext cx="4226378" cy="3118847"/>
          </a:xfrm>
          <a:prstGeom prst="rect">
            <a:avLst/>
          </a:prstGeom>
        </p:spPr>
      </p:pic>
      <p:pic>
        <p:nvPicPr>
          <p:cNvPr id="9" name="Picture 8">
            <a:extLst>
              <a:ext uri="{FF2B5EF4-FFF2-40B4-BE49-F238E27FC236}">
                <a16:creationId xmlns:a16="http://schemas.microsoft.com/office/drawing/2014/main" id="{55629F0D-13D0-46BA-B7EE-DB7FBFE325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2607" y="1248928"/>
            <a:ext cx="3876675" cy="3122748"/>
          </a:xfrm>
          <a:prstGeom prst="rect">
            <a:avLst/>
          </a:prstGeom>
        </p:spPr>
      </p:pic>
    </p:spTree>
    <p:extLst>
      <p:ext uri="{BB962C8B-B14F-4D97-AF65-F5344CB8AC3E}">
        <p14:creationId xmlns:p14="http://schemas.microsoft.com/office/powerpoint/2010/main" val="230523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684466A-9E5B-4085-F688-F508200872E2}"/>
              </a:ext>
            </a:extLst>
          </p:cNvPr>
          <p:cNvSpPr>
            <a:spLocks noGrp="1"/>
          </p:cNvSpPr>
          <p:nvPr>
            <p:ph type="title"/>
          </p:nvPr>
        </p:nvSpPr>
        <p:spPr>
          <a:xfrm>
            <a:off x="838200" y="365125"/>
            <a:ext cx="10515600" cy="1325563"/>
          </a:xfrm>
        </p:spPr>
        <p:txBody>
          <a:bodyPr>
            <a:normAutofit/>
          </a:bodyPr>
          <a:lstStyle/>
          <a:p>
            <a:r>
              <a:rPr lang="en-US" sz="3000">
                <a:cs typeface="Calibri Light"/>
              </a:rPr>
              <a:t>Research - Swot Analysis – Console App (calculator)</a:t>
            </a:r>
            <a:endParaRPr lang="en-US" sz="3000"/>
          </a:p>
        </p:txBody>
      </p:sp>
      <p:graphicFrame>
        <p:nvGraphicFramePr>
          <p:cNvPr id="7" name="Table 6">
            <a:extLst>
              <a:ext uri="{FF2B5EF4-FFF2-40B4-BE49-F238E27FC236}">
                <a16:creationId xmlns:a16="http://schemas.microsoft.com/office/drawing/2014/main" id="{AD7A9CF8-F492-E591-FDB2-ACBE95A269A8}"/>
              </a:ext>
            </a:extLst>
          </p:cNvPr>
          <p:cNvGraphicFramePr>
            <a:graphicFrameLocks noGrp="1"/>
          </p:cNvGraphicFramePr>
          <p:nvPr>
            <p:extLst>
              <p:ext uri="{D42A27DB-BD31-4B8C-83A1-F6EECF244321}">
                <p14:modId xmlns:p14="http://schemas.microsoft.com/office/powerpoint/2010/main" val="3339508602"/>
              </p:ext>
            </p:extLst>
          </p:nvPr>
        </p:nvGraphicFramePr>
        <p:xfrm>
          <a:off x="1001485" y="4234542"/>
          <a:ext cx="9835332" cy="2499360"/>
        </p:xfrm>
        <a:graphic>
          <a:graphicData uri="http://schemas.openxmlformats.org/drawingml/2006/table">
            <a:tbl>
              <a:tblPr firstRow="1" bandRow="1">
                <a:tableStyleId>{5C22544A-7EE6-4342-B048-85BDC9FD1C3A}</a:tableStyleId>
              </a:tblPr>
              <a:tblGrid>
                <a:gridCol w="9835332">
                  <a:extLst>
                    <a:ext uri="{9D8B030D-6E8A-4147-A177-3AD203B41FA5}">
                      <a16:colId xmlns:a16="http://schemas.microsoft.com/office/drawing/2014/main" val="2664864566"/>
                    </a:ext>
                  </a:extLst>
                </a:gridCol>
              </a:tblGrid>
              <a:tr h="0">
                <a:tc>
                  <a:txBody>
                    <a:bodyPr/>
                    <a:lstStyle/>
                    <a:p>
                      <a:pPr algn="ctr" fontAlgn="t"/>
                      <a:endParaRPr lang="en-US" sz="2000">
                        <a:effectLst/>
                      </a:endParaRPr>
                    </a:p>
                    <a:p>
                      <a:pPr rtl="0" fontAlgn="base"/>
                      <a:r>
                        <a:rPr lang="en-US" sz="1200">
                          <a:effectLst/>
                        </a:rPr>
                        <a:t>The information provided is clear and concise, focuses on information and selection of data, little to no clutter of unneeded information. Spacing horizontally is easy to follow with like information next each other and unlike separated. </a:t>
                      </a:r>
                    </a:p>
                  </a:txBody>
                  <a:tcPr/>
                </a:tc>
                <a:extLst>
                  <a:ext uri="{0D108BD9-81ED-4DB2-BD59-A6C34878D82A}">
                    <a16:rowId xmlns:a16="http://schemas.microsoft.com/office/drawing/2014/main" val="2176187576"/>
                  </a:ext>
                </a:extLst>
              </a:tr>
              <a:tr h="0">
                <a:tc>
                  <a:txBody>
                    <a:bodyPr/>
                    <a:lstStyle/>
                    <a:p>
                      <a:pPr fontAlgn="t"/>
                      <a:endParaRPr lang="en-US" sz="2000">
                        <a:effectLst/>
                      </a:endParaRPr>
                    </a:p>
                    <a:p>
                      <a:pPr rtl="0" fontAlgn="base"/>
                      <a:r>
                        <a:rPr lang="en-US" sz="1200">
                          <a:effectLst/>
                        </a:rPr>
                        <a:t>Some of the spacing across is not even and hard to follow </a:t>
                      </a:r>
                    </a:p>
                  </a:txBody>
                  <a:tcPr/>
                </a:tc>
                <a:extLst>
                  <a:ext uri="{0D108BD9-81ED-4DB2-BD59-A6C34878D82A}">
                    <a16:rowId xmlns:a16="http://schemas.microsoft.com/office/drawing/2014/main" val="2159022900"/>
                  </a:ext>
                </a:extLst>
              </a:tr>
              <a:tr h="0">
                <a:tc>
                  <a:txBody>
                    <a:bodyPr/>
                    <a:lstStyle/>
                    <a:p>
                      <a:pPr fontAlgn="t"/>
                      <a:endParaRPr lang="en-US" sz="2000">
                        <a:effectLst/>
                      </a:endParaRPr>
                    </a:p>
                    <a:p>
                      <a:pPr rtl="0" fontAlgn="base"/>
                      <a:r>
                        <a:rPr lang="en-US" sz="1200">
                          <a:effectLst/>
                        </a:rPr>
                        <a:t>Could allow in line operations i.e., 1 x 2 instead of selecting option 3 and entering 1, 2. </a:t>
                      </a:r>
                    </a:p>
                  </a:txBody>
                  <a:tcPr/>
                </a:tc>
                <a:extLst>
                  <a:ext uri="{0D108BD9-81ED-4DB2-BD59-A6C34878D82A}">
                    <a16:rowId xmlns:a16="http://schemas.microsoft.com/office/drawing/2014/main" val="190265256"/>
                  </a:ext>
                </a:extLst>
              </a:tr>
              <a:tr h="522514">
                <a:tc>
                  <a:txBody>
                    <a:bodyPr/>
                    <a:lstStyle/>
                    <a:p>
                      <a:pPr fontAlgn="t"/>
                      <a:endParaRPr lang="en-US" sz="2000">
                        <a:effectLst/>
                      </a:endParaRPr>
                    </a:p>
                    <a:p>
                      <a:pPr rtl="0" fontAlgn="base"/>
                      <a:r>
                        <a:rPr lang="en-US" sz="1200">
                          <a:effectLst/>
                        </a:rPr>
                        <a:t>Console is very restrictive, can’t push buttons like a normal calculator. </a:t>
                      </a:r>
                    </a:p>
                  </a:txBody>
                  <a:tcPr/>
                </a:tc>
                <a:extLst>
                  <a:ext uri="{0D108BD9-81ED-4DB2-BD59-A6C34878D82A}">
                    <a16:rowId xmlns:a16="http://schemas.microsoft.com/office/drawing/2014/main" val="4237939572"/>
                  </a:ext>
                </a:extLst>
              </a:tr>
            </a:tbl>
          </a:graphicData>
        </a:graphic>
      </p:graphicFrame>
      <p:pic>
        <p:nvPicPr>
          <p:cNvPr id="6" name="Picture 5">
            <a:extLst>
              <a:ext uri="{FF2B5EF4-FFF2-40B4-BE49-F238E27FC236}">
                <a16:creationId xmlns:a16="http://schemas.microsoft.com/office/drawing/2014/main" id="{C4C3F5C0-C7BC-4753-8C64-66B635C560F8}"/>
              </a:ext>
            </a:extLst>
          </p:cNvPr>
          <p:cNvPicPr>
            <a:picLocks noChangeAspect="1"/>
          </p:cNvPicPr>
          <p:nvPr/>
        </p:nvPicPr>
        <p:blipFill rotWithShape="1">
          <a:blip r:embed="rId2">
            <a:extLst>
              <a:ext uri="{28A0092B-C50C-407E-A947-70E740481C1C}">
                <a14:useLocalDpi xmlns:a14="http://schemas.microsoft.com/office/drawing/2010/main" val="0"/>
              </a:ext>
            </a:extLst>
          </a:blip>
          <a:srcRect l="1220" t="9417" r="81954" b="35378"/>
          <a:stretch/>
        </p:blipFill>
        <p:spPr bwMode="auto">
          <a:xfrm>
            <a:off x="1709312" y="1190275"/>
            <a:ext cx="1935144" cy="2980632"/>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E9F0E092-6F01-44BE-880B-CDCA45FBDB26}"/>
              </a:ext>
            </a:extLst>
          </p:cNvPr>
          <p:cNvPicPr>
            <a:picLocks noChangeAspect="1"/>
          </p:cNvPicPr>
          <p:nvPr/>
        </p:nvPicPr>
        <p:blipFill rotWithShape="1">
          <a:blip r:embed="rId2">
            <a:extLst>
              <a:ext uri="{28A0092B-C50C-407E-A947-70E740481C1C}">
                <a14:useLocalDpi xmlns:a14="http://schemas.microsoft.com/office/drawing/2010/main" val="0"/>
              </a:ext>
            </a:extLst>
          </a:blip>
          <a:srcRect l="19718" t="9417" r="65244" b="35378"/>
          <a:stretch/>
        </p:blipFill>
        <p:spPr bwMode="auto">
          <a:xfrm>
            <a:off x="5919151" y="1173180"/>
            <a:ext cx="1749199" cy="30148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365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5343-7A03-6709-8FFF-B39F93A27818}"/>
              </a:ext>
            </a:extLst>
          </p:cNvPr>
          <p:cNvSpPr>
            <a:spLocks noGrp="1"/>
          </p:cNvSpPr>
          <p:nvPr>
            <p:ph type="title"/>
          </p:nvPr>
        </p:nvSpPr>
        <p:spPr/>
        <p:txBody>
          <a:bodyPr>
            <a:normAutofit/>
          </a:bodyPr>
          <a:lstStyle/>
          <a:p>
            <a:r>
              <a:rPr lang="en-US" sz="3000">
                <a:cs typeface="Calibri Light"/>
              </a:rPr>
              <a:t>Code – Style Guide</a:t>
            </a:r>
            <a:endParaRPr lang="en-US" sz="3000"/>
          </a:p>
        </p:txBody>
      </p:sp>
      <p:pic>
        <p:nvPicPr>
          <p:cNvPr id="4" name="Picture 4">
            <a:extLst>
              <a:ext uri="{FF2B5EF4-FFF2-40B4-BE49-F238E27FC236}">
                <a16:creationId xmlns:a16="http://schemas.microsoft.com/office/drawing/2014/main" id="{CD3D939E-98E0-D5CD-51D7-06C7D27F8FC5}"/>
              </a:ext>
            </a:extLst>
          </p:cNvPr>
          <p:cNvPicPr>
            <a:picLocks noChangeAspect="1"/>
          </p:cNvPicPr>
          <p:nvPr/>
        </p:nvPicPr>
        <p:blipFill>
          <a:blip r:embed="rId3"/>
          <a:stretch>
            <a:fillRect/>
          </a:stretch>
        </p:blipFill>
        <p:spPr>
          <a:xfrm>
            <a:off x="5959436" y="2293648"/>
            <a:ext cx="1856014" cy="307522"/>
          </a:xfrm>
          <a:prstGeom prst="rect">
            <a:avLst/>
          </a:prstGeom>
        </p:spPr>
      </p:pic>
      <p:pic>
        <p:nvPicPr>
          <p:cNvPr id="6" name="Picture 6">
            <a:extLst>
              <a:ext uri="{FF2B5EF4-FFF2-40B4-BE49-F238E27FC236}">
                <a16:creationId xmlns:a16="http://schemas.microsoft.com/office/drawing/2014/main" id="{96B91072-6DB4-D5BA-2B2F-88CF5EA03778}"/>
              </a:ext>
            </a:extLst>
          </p:cNvPr>
          <p:cNvPicPr>
            <a:picLocks noChangeAspect="1"/>
          </p:cNvPicPr>
          <p:nvPr/>
        </p:nvPicPr>
        <p:blipFill>
          <a:blip r:embed="rId4"/>
          <a:stretch>
            <a:fillRect/>
          </a:stretch>
        </p:blipFill>
        <p:spPr>
          <a:xfrm>
            <a:off x="5959436" y="3475606"/>
            <a:ext cx="1853292" cy="420460"/>
          </a:xfrm>
          <a:prstGeom prst="rect">
            <a:avLst/>
          </a:prstGeom>
        </p:spPr>
      </p:pic>
      <p:pic>
        <p:nvPicPr>
          <p:cNvPr id="7" name="Picture 7">
            <a:extLst>
              <a:ext uri="{FF2B5EF4-FFF2-40B4-BE49-F238E27FC236}">
                <a16:creationId xmlns:a16="http://schemas.microsoft.com/office/drawing/2014/main" id="{C3F0031F-3158-C5A3-B0B6-087BB5771835}"/>
              </a:ext>
            </a:extLst>
          </p:cNvPr>
          <p:cNvPicPr>
            <a:picLocks noChangeAspect="1"/>
          </p:cNvPicPr>
          <p:nvPr/>
        </p:nvPicPr>
        <p:blipFill>
          <a:blip r:embed="rId5"/>
          <a:stretch>
            <a:fillRect/>
          </a:stretch>
        </p:blipFill>
        <p:spPr>
          <a:xfrm>
            <a:off x="4536528" y="4549049"/>
            <a:ext cx="3373210" cy="400050"/>
          </a:xfrm>
          <a:prstGeom prst="rect">
            <a:avLst/>
          </a:prstGeom>
        </p:spPr>
      </p:pic>
      <p:sp>
        <p:nvSpPr>
          <p:cNvPr id="8" name="TextBox 7">
            <a:extLst>
              <a:ext uri="{FF2B5EF4-FFF2-40B4-BE49-F238E27FC236}">
                <a16:creationId xmlns:a16="http://schemas.microsoft.com/office/drawing/2014/main" id="{5C9F9116-F6CF-BB7D-36C9-E6A8B8BA4C42}"/>
              </a:ext>
            </a:extLst>
          </p:cNvPr>
          <p:cNvSpPr txBox="1"/>
          <p:nvPr/>
        </p:nvSpPr>
        <p:spPr>
          <a:xfrm>
            <a:off x="700769" y="1418158"/>
            <a:ext cx="879565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Naming Convention</a:t>
            </a:r>
            <a:r>
              <a:rPr lang="en-US">
                <a:latin typeface="WordVisiCarriageReturn_MSFontService"/>
              </a:rPr>
              <a:t> </a:t>
            </a:r>
          </a:p>
          <a:p>
            <a:br>
              <a:rPr lang="en-US">
                <a:latin typeface="WordVisiCarriageReturn_MSFontService"/>
              </a:rPr>
            </a:br>
            <a:r>
              <a:rPr lang="en-US">
                <a:cs typeface="Segoe UI"/>
              </a:rPr>
              <a:t>Function names will follow the camelCase naming convention. -&gt; camelCase</a:t>
            </a:r>
          </a:p>
          <a:p>
            <a:endParaRPr lang="en-US">
              <a:cs typeface="Segoe UI"/>
            </a:endParaRPr>
          </a:p>
          <a:p>
            <a:endParaRPr lang="en-US">
              <a:cs typeface="Calibri"/>
            </a:endParaRPr>
          </a:p>
          <a:p>
            <a:endParaRPr lang="en-US">
              <a:cs typeface="Segoe UI"/>
            </a:endParaRPr>
          </a:p>
          <a:p>
            <a:r>
              <a:rPr lang="en-US">
                <a:cs typeface="Segoe UI"/>
              </a:rPr>
              <a:t>Local variables will follow the camelCase naming convention. -&gt; camelCase</a:t>
            </a:r>
          </a:p>
          <a:p>
            <a:endParaRPr lang="en-US">
              <a:latin typeface="WordVisiCarriageReturn_MSFontService"/>
              <a:cs typeface="Segoe UI"/>
            </a:endParaRPr>
          </a:p>
          <a:p>
            <a:endParaRPr lang="en-US">
              <a:latin typeface="WordVisiCarriageReturn_MSFontService"/>
              <a:cs typeface="Segoe UI"/>
            </a:endParaRPr>
          </a:p>
          <a:p>
            <a:endParaRPr lang="en-US">
              <a:latin typeface="WordVisiCarriageReturn_MSFontService"/>
              <a:cs typeface="Segoe UI"/>
            </a:endParaRPr>
          </a:p>
          <a:p>
            <a:r>
              <a:rPr lang="en-US" sz="1800">
                <a:effectLst/>
                <a:latin typeface="Calibri" panose="020F0502020204030204" pitchFamily="34" charset="0"/>
                <a:ea typeface="Calibri" panose="020F0502020204030204" pitchFamily="34" charset="0"/>
                <a:cs typeface="Arial" panose="020B0604020202020204" pitchFamily="34" charset="0"/>
              </a:rPr>
              <a:t>Const variables will be SNAKE_CASE to show their difference. -&gt; SNAKE_CASE </a:t>
            </a:r>
            <a:endParaRPr lang="en-US">
              <a:latin typeface="WordVisiCarriageReturn_MSFontService"/>
              <a:cs typeface="Segoe UI"/>
            </a:endParaRPr>
          </a:p>
          <a:p>
            <a:endParaRPr lang="en-US">
              <a:latin typeface="WordVisiCarriageReturn_MSFontService"/>
              <a:cs typeface="Segoe UI"/>
            </a:endParaRPr>
          </a:p>
          <a:p>
            <a:endParaRPr lang="en-US">
              <a:latin typeface="WordVisiCarriageReturn_MSFontService"/>
              <a:cs typeface="Segoe UI"/>
            </a:endParaRPr>
          </a:p>
          <a:p>
            <a:endParaRPr lang="en-US">
              <a:latin typeface="WordVisiCarriageReturn_MSFontService"/>
              <a:cs typeface="Segoe UI"/>
            </a:endParaRPr>
          </a:p>
          <a:p>
            <a:endParaRPr lang="en-US">
              <a:latin typeface="WordVisiCarriageReturn_MSFontService"/>
              <a:cs typeface="Segoe UI"/>
            </a:endParaRPr>
          </a:p>
          <a:p>
            <a:endParaRPr lang="en-US">
              <a:latin typeface="WordVisiCarriageReturn_MSFontService"/>
              <a:cs typeface="Segoe UI"/>
            </a:endParaRPr>
          </a:p>
          <a:p>
            <a:r>
              <a:rPr lang="en-US">
                <a:latin typeface="WordVisiCarriageReturn_MSFontService"/>
              </a:rPr>
              <a:t> </a:t>
            </a:r>
            <a:br>
              <a:rPr lang="en-US">
                <a:latin typeface="WordVisiCarriageReturn_MSFontService"/>
              </a:rPr>
            </a:br>
            <a:r>
              <a:rPr lang="en-US">
                <a:cs typeface="Calibri"/>
              </a:rPr>
              <a:t> </a:t>
            </a:r>
            <a:endParaRPr lang="en-US"/>
          </a:p>
        </p:txBody>
      </p:sp>
      <p:pic>
        <p:nvPicPr>
          <p:cNvPr id="9" name="Picture 9" descr="Text&#10;&#10;Description automatically generated">
            <a:extLst>
              <a:ext uri="{FF2B5EF4-FFF2-40B4-BE49-F238E27FC236}">
                <a16:creationId xmlns:a16="http://schemas.microsoft.com/office/drawing/2014/main" id="{1A1C8879-02A4-B689-EED5-AA27580CAFAA}"/>
              </a:ext>
            </a:extLst>
          </p:cNvPr>
          <p:cNvPicPr>
            <a:picLocks noChangeAspect="1"/>
          </p:cNvPicPr>
          <p:nvPr/>
        </p:nvPicPr>
        <p:blipFill>
          <a:blip r:embed="rId6"/>
          <a:stretch>
            <a:fillRect/>
          </a:stretch>
        </p:blipFill>
        <p:spPr>
          <a:xfrm>
            <a:off x="8603797" y="545308"/>
            <a:ext cx="1857375" cy="5860596"/>
          </a:xfrm>
          <a:prstGeom prst="rect">
            <a:avLst/>
          </a:prstGeom>
        </p:spPr>
      </p:pic>
      <p:sp>
        <p:nvSpPr>
          <p:cNvPr id="10" name="TextBox 9">
            <a:extLst>
              <a:ext uri="{FF2B5EF4-FFF2-40B4-BE49-F238E27FC236}">
                <a16:creationId xmlns:a16="http://schemas.microsoft.com/office/drawing/2014/main" id="{5DF9E0D9-1389-31D5-17AB-21E1D9D3024A}"/>
              </a:ext>
            </a:extLst>
          </p:cNvPr>
          <p:cNvSpPr txBox="1"/>
          <p:nvPr/>
        </p:nvSpPr>
        <p:spPr>
          <a:xfrm>
            <a:off x="9568543" y="2612571"/>
            <a:ext cx="2993571" cy="3584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3871189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1FEF-8DE1-49E9-8862-24D3BBA4BB73}"/>
              </a:ext>
            </a:extLst>
          </p:cNvPr>
          <p:cNvSpPr>
            <a:spLocks noGrp="1"/>
          </p:cNvSpPr>
          <p:nvPr>
            <p:ph type="title"/>
          </p:nvPr>
        </p:nvSpPr>
        <p:spPr>
          <a:xfrm>
            <a:off x="1286934" y="1286934"/>
            <a:ext cx="9618132" cy="790147"/>
          </a:xfrm>
          <a:solidFill>
            <a:schemeClr val="tx1"/>
          </a:solidFill>
        </p:spPr>
        <p:txBody>
          <a:bodyPr>
            <a:normAutofit/>
          </a:bodyPr>
          <a:lstStyle/>
          <a:p>
            <a:pPr algn="ctr"/>
            <a:r>
              <a:rPr lang="en-US" sz="3200" b="1">
                <a:solidFill>
                  <a:schemeClr val="bg1"/>
                </a:solidFill>
              </a:rPr>
              <a:t>Code layout</a:t>
            </a:r>
            <a:r>
              <a:rPr lang="en-US" sz="3200">
                <a:solidFill>
                  <a:schemeClr val="bg1"/>
                </a:solidFill>
              </a:rPr>
              <a:t>:</a:t>
            </a:r>
          </a:p>
        </p:txBody>
      </p:sp>
      <p:sp>
        <p:nvSpPr>
          <p:cNvPr id="3" name="Content Placeholder 2">
            <a:extLst>
              <a:ext uri="{FF2B5EF4-FFF2-40B4-BE49-F238E27FC236}">
                <a16:creationId xmlns:a16="http://schemas.microsoft.com/office/drawing/2014/main" id="{0999A7E3-6D39-4E1B-8CD3-A809C3EFD7C4}"/>
              </a:ext>
            </a:extLst>
          </p:cNvPr>
          <p:cNvSpPr>
            <a:spLocks noGrp="1"/>
          </p:cNvSpPr>
          <p:nvPr>
            <p:ph idx="1"/>
          </p:nvPr>
        </p:nvSpPr>
        <p:spPr>
          <a:xfrm>
            <a:off x="1286934" y="2365002"/>
            <a:ext cx="9618132" cy="1063998"/>
          </a:xfrm>
        </p:spPr>
        <p:txBody>
          <a:bodyPr>
            <a:normAutofit/>
          </a:bodyPr>
          <a:lstStyle/>
          <a:p>
            <a:pPr marL="0" indent="0">
              <a:buNone/>
            </a:pPr>
            <a:r>
              <a:rPr lang="en-US" sz="1100"/>
              <a:t>From top to button follow-&gt; C++ headers, enum definition, struct definition, class definition, function prototypes, main function, function prototypes definitions.</a:t>
            </a:r>
          </a:p>
          <a:p>
            <a:pPr marL="0" indent="0">
              <a:buNone/>
            </a:pPr>
            <a:r>
              <a:rPr lang="en-US" sz="1100" b="1"/>
              <a:t>Using</a:t>
            </a:r>
          </a:p>
          <a:p>
            <a:pPr marL="0" indent="0">
              <a:buNone/>
            </a:pPr>
            <a:r>
              <a:rPr lang="en-US" sz="1100"/>
              <a:t>Using namespace std is bad practice and is not allowed, however, to prevent repetition, you can use using std::member where member is what you are using. For example using std::string allows us to write string instead of std::string everywhere. Using statements are to be put under the header file in preprocessor.</a:t>
            </a:r>
          </a:p>
          <a:p>
            <a:pPr marL="0" indent="0">
              <a:buNone/>
            </a:pPr>
            <a:endParaRPr lang="en-US" sz="1100"/>
          </a:p>
          <a:p>
            <a:pPr marL="0" indent="0">
              <a:buNone/>
            </a:pPr>
            <a:endParaRPr lang="en-US" sz="1100" b="1"/>
          </a:p>
        </p:txBody>
      </p:sp>
      <p:pic>
        <p:nvPicPr>
          <p:cNvPr id="4" name="Picture 3">
            <a:extLst>
              <a:ext uri="{FF2B5EF4-FFF2-40B4-BE49-F238E27FC236}">
                <a16:creationId xmlns:a16="http://schemas.microsoft.com/office/drawing/2014/main" id="{AE610807-2BCC-420B-9B56-D1574980DA94}"/>
              </a:ext>
            </a:extLst>
          </p:cNvPr>
          <p:cNvPicPr>
            <a:picLocks noChangeAspect="1"/>
          </p:cNvPicPr>
          <p:nvPr/>
        </p:nvPicPr>
        <p:blipFill>
          <a:blip r:embed="rId2"/>
          <a:stretch>
            <a:fillRect/>
          </a:stretch>
        </p:blipFill>
        <p:spPr>
          <a:xfrm>
            <a:off x="2952451" y="3716921"/>
            <a:ext cx="6096002" cy="972977"/>
          </a:xfrm>
          <a:prstGeom prst="rect">
            <a:avLst/>
          </a:prstGeom>
        </p:spPr>
      </p:pic>
    </p:spTree>
    <p:extLst>
      <p:ext uri="{BB962C8B-B14F-4D97-AF65-F5344CB8AC3E}">
        <p14:creationId xmlns:p14="http://schemas.microsoft.com/office/powerpoint/2010/main" val="259551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2" name="Rectangle 23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34">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3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38">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Shape 240">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3" name="Rectangle 242">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979FF-078F-4F0D-B524-0071270F6C98}"/>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sz="1300" b="1">
                <a:solidFill>
                  <a:srgbClr val="FFFFFF"/>
                </a:solidFill>
              </a:rPr>
              <a:t>Comments </a:t>
            </a:r>
            <a:br>
              <a:rPr lang="en-US" sz="1300" b="1">
                <a:solidFill>
                  <a:srgbClr val="FFFFFF"/>
                </a:solidFill>
              </a:rPr>
            </a:br>
            <a:r>
              <a:rPr lang="en-US" sz="1300">
                <a:solidFill>
                  <a:srgbClr val="FFFFFF"/>
                </a:solidFill>
              </a:rPr>
              <a:t>All functions and classes must have ///XML comments</a:t>
            </a:r>
            <a:br>
              <a:rPr lang="en-US" sz="1300" b="1">
                <a:solidFill>
                  <a:srgbClr val="FFFFFF"/>
                </a:solidFill>
              </a:rPr>
            </a:br>
            <a:br>
              <a:rPr lang="en-US" sz="1300" b="1">
                <a:solidFill>
                  <a:srgbClr val="FFFFFF"/>
                </a:solidFill>
              </a:rPr>
            </a:br>
            <a:br>
              <a:rPr lang="en-US" sz="1300" b="1">
                <a:solidFill>
                  <a:srgbClr val="FFFFFF"/>
                </a:solidFill>
              </a:rPr>
            </a:br>
            <a:r>
              <a:rPr lang="en-US" sz="1300">
                <a:solidFill>
                  <a:srgbClr val="FFFFFF"/>
                </a:solidFill>
              </a:rPr>
              <a:t>Variables can have // comments above or next to it to define what the variable is used for.</a:t>
            </a:r>
            <a:br>
              <a:rPr lang="en-US" sz="1300">
                <a:solidFill>
                  <a:srgbClr val="FFFFFF"/>
                </a:solidFill>
              </a:rPr>
            </a:br>
            <a:br>
              <a:rPr lang="en-US" sz="1300">
                <a:solidFill>
                  <a:srgbClr val="FFFFFF"/>
                </a:solidFill>
              </a:rPr>
            </a:br>
            <a:r>
              <a:rPr lang="en-US" sz="1300">
                <a:solidFill>
                  <a:srgbClr val="FFFFFF"/>
                </a:solidFill>
              </a:rPr>
              <a:t>To summarize code use a // comment above it.</a:t>
            </a:r>
            <a:br>
              <a:rPr lang="en-US" sz="1300">
                <a:solidFill>
                  <a:srgbClr val="FFFFFF"/>
                </a:solidFill>
              </a:rPr>
            </a:br>
            <a:r>
              <a:rPr lang="en-US" sz="1300">
                <a:solidFill>
                  <a:srgbClr val="FFFFFF"/>
                </a:solidFill>
              </a:rPr>
              <a:t>Add blank lines in between lines of code that aren’t similar or don’t apply to that content</a:t>
            </a:r>
            <a:br>
              <a:rPr lang="en-US" sz="1300">
                <a:solidFill>
                  <a:srgbClr val="FFFFFF"/>
                </a:solidFill>
              </a:rPr>
            </a:br>
            <a:br>
              <a:rPr lang="en-US" sz="1300">
                <a:solidFill>
                  <a:srgbClr val="FFFFFF"/>
                </a:solidFill>
              </a:rPr>
            </a:br>
            <a:br>
              <a:rPr lang="en-US" sz="1300" b="1">
                <a:solidFill>
                  <a:srgbClr val="FFFFFF"/>
                </a:solidFill>
              </a:rPr>
            </a:br>
            <a:endParaRPr lang="en-US" sz="1300" b="1">
              <a:solidFill>
                <a:srgbClr val="FFFFFF"/>
              </a:solidFill>
            </a:endParaRPr>
          </a:p>
        </p:txBody>
      </p:sp>
      <p:pic>
        <p:nvPicPr>
          <p:cNvPr id="4" name="Content Placeholder 3">
            <a:extLst>
              <a:ext uri="{FF2B5EF4-FFF2-40B4-BE49-F238E27FC236}">
                <a16:creationId xmlns:a16="http://schemas.microsoft.com/office/drawing/2014/main" id="{2E43C1FA-EB4A-483F-970E-1939CFED9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9700" y="2512663"/>
            <a:ext cx="2823586" cy="1533408"/>
          </a:xfrm>
          <a:prstGeom prst="rect">
            <a:avLst/>
          </a:prstGeom>
        </p:spPr>
      </p:pic>
      <p:pic>
        <p:nvPicPr>
          <p:cNvPr id="5" name="Picture 4">
            <a:extLst>
              <a:ext uri="{FF2B5EF4-FFF2-40B4-BE49-F238E27FC236}">
                <a16:creationId xmlns:a16="http://schemas.microsoft.com/office/drawing/2014/main" id="{3D44DC57-9BE7-45E2-9E7D-2C6E330C7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5173" y="146270"/>
            <a:ext cx="2080027" cy="6565452"/>
          </a:xfrm>
          <a:prstGeom prst="rect">
            <a:avLst/>
          </a:prstGeom>
        </p:spPr>
      </p:pic>
    </p:spTree>
    <p:extLst>
      <p:ext uri="{BB962C8B-B14F-4D97-AF65-F5344CB8AC3E}">
        <p14:creationId xmlns:p14="http://schemas.microsoft.com/office/powerpoint/2010/main" val="78439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9"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21FE0161-B621-4BF8-8AB9-B56A4C8D5081}"/>
              </a:ext>
            </a:extLst>
          </p:cNvPr>
          <p:cNvSpPr>
            <a:spLocks noGrp="1"/>
          </p:cNvSpPr>
          <p:nvPr>
            <p:ph type="title"/>
          </p:nvPr>
        </p:nvSpPr>
        <p:spPr>
          <a:xfrm>
            <a:off x="1047280" y="759805"/>
            <a:ext cx="10306520" cy="1325563"/>
          </a:xfrm>
        </p:spPr>
        <p:txBody>
          <a:bodyPr>
            <a:normAutofit/>
          </a:bodyPr>
          <a:lstStyle/>
          <a:p>
            <a:r>
              <a:rPr lang="en-US" sz="4000" b="1">
                <a:solidFill>
                  <a:srgbClr val="FFFFFF"/>
                </a:solidFill>
              </a:rPr>
              <a:t>Bracket convention </a:t>
            </a:r>
            <a:br>
              <a:rPr lang="en-US" sz="4000">
                <a:solidFill>
                  <a:srgbClr val="FFFFFF"/>
                </a:solidFill>
              </a:rPr>
            </a:br>
            <a:endParaRPr lang="en-US" sz="4000">
              <a:solidFill>
                <a:srgbClr val="FFFFFF"/>
              </a:solidFill>
            </a:endParaRPr>
          </a:p>
        </p:txBody>
      </p:sp>
      <p:pic>
        <p:nvPicPr>
          <p:cNvPr id="4" name="Picture 3">
            <a:extLst>
              <a:ext uri="{FF2B5EF4-FFF2-40B4-BE49-F238E27FC236}">
                <a16:creationId xmlns:a16="http://schemas.microsoft.com/office/drawing/2014/main" id="{B9A3088D-3E50-428A-864B-9A0DB4E0621F}"/>
              </a:ext>
            </a:extLst>
          </p:cNvPr>
          <p:cNvPicPr>
            <a:picLocks noChangeAspect="1"/>
          </p:cNvPicPr>
          <p:nvPr/>
        </p:nvPicPr>
        <p:blipFill rotWithShape="1">
          <a:blip r:embed="rId2">
            <a:extLst>
              <a:ext uri="{28A0092B-C50C-407E-A947-70E740481C1C}">
                <a14:useLocalDpi xmlns:a14="http://schemas.microsoft.com/office/drawing/2010/main" val="0"/>
              </a:ext>
            </a:extLst>
          </a:blip>
          <a:srcRect r="1" b="3615"/>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30D31D2E-88CC-4FA4-9FD2-1123FB45B6A4}"/>
              </a:ext>
            </a:extLst>
          </p:cNvPr>
          <p:cNvSpPr>
            <a:spLocks noGrp="1"/>
          </p:cNvSpPr>
          <p:nvPr>
            <p:ph idx="1"/>
          </p:nvPr>
        </p:nvSpPr>
        <p:spPr>
          <a:xfrm>
            <a:off x="5295569" y="2494450"/>
            <a:ext cx="5471529" cy="3563159"/>
          </a:xfrm>
        </p:spPr>
        <p:txBody>
          <a:bodyPr>
            <a:normAutofit/>
          </a:bodyPr>
          <a:lstStyle/>
          <a:p>
            <a:pPr marL="0" indent="0">
              <a:buNone/>
            </a:pPr>
            <a:r>
              <a:rPr lang="en-US" sz="1700"/>
              <a:t>Use C++style convention with { next to last line and } understand last line as shown in example</a:t>
            </a:r>
          </a:p>
          <a:p>
            <a:pPr marL="0" indent="0">
              <a:buNone/>
            </a:pPr>
            <a:endParaRPr lang="en-US" sz="1700"/>
          </a:p>
          <a:p>
            <a:pPr marL="0" indent="0">
              <a:buNone/>
            </a:pPr>
            <a:r>
              <a:rPr lang="en-US" sz="1700" b="1"/>
              <a:t>Data structures</a:t>
            </a:r>
            <a:r>
              <a:rPr lang="en-US" sz="1700"/>
              <a:t> </a:t>
            </a:r>
          </a:p>
          <a:p>
            <a:pPr marL="0" indent="0">
              <a:buNone/>
            </a:pPr>
            <a:r>
              <a:rPr lang="en-US" sz="1700"/>
              <a:t>To store data we will use file loading and saving. File saved which contain data will be csv’s and stored under the naming convention “ _name.csv”. Multiple files are allowed for different types of stored data. Data will be loaded to vector&lt;vector&lt;string&gt;&gt;to store data as if it were in the csv format. Data should not be directly edited/read to/from the file instead using the internal memory and then saved/loaded from memory.  </a:t>
            </a:r>
          </a:p>
        </p:txBody>
      </p:sp>
    </p:spTree>
    <p:extLst>
      <p:ext uri="{BB962C8B-B14F-4D97-AF65-F5344CB8AC3E}">
        <p14:creationId xmlns:p14="http://schemas.microsoft.com/office/powerpoint/2010/main" val="359847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1C52B-6B2B-E34C-0EB4-33191D31411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UML Diagram</a:t>
            </a:r>
          </a:p>
        </p:txBody>
      </p:sp>
      <p:pic>
        <p:nvPicPr>
          <p:cNvPr id="4" name="Picture 4" descr="Diagram&#10;&#10;Description automatically generated">
            <a:extLst>
              <a:ext uri="{FF2B5EF4-FFF2-40B4-BE49-F238E27FC236}">
                <a16:creationId xmlns:a16="http://schemas.microsoft.com/office/drawing/2014/main" id="{38D15808-9902-A9D8-1163-A6C420320689}"/>
              </a:ext>
            </a:extLst>
          </p:cNvPr>
          <p:cNvPicPr>
            <a:picLocks noChangeAspect="1"/>
          </p:cNvPicPr>
          <p:nvPr/>
        </p:nvPicPr>
        <p:blipFill>
          <a:blip r:embed="rId3"/>
          <a:stretch>
            <a:fillRect/>
          </a:stretch>
        </p:blipFill>
        <p:spPr>
          <a:xfrm>
            <a:off x="4777316" y="1081400"/>
            <a:ext cx="6780700" cy="4692870"/>
          </a:xfrm>
          <a:prstGeom prst="rect">
            <a:avLst/>
          </a:prstGeom>
        </p:spPr>
      </p:pic>
    </p:spTree>
    <p:extLst>
      <p:ext uri="{BB962C8B-B14F-4D97-AF65-F5344CB8AC3E}">
        <p14:creationId xmlns:p14="http://schemas.microsoft.com/office/powerpoint/2010/main" val="195566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B6EDD-2738-78F9-CEF7-AFFC0E5E309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Use Case Diagram</a:t>
            </a:r>
          </a:p>
        </p:txBody>
      </p:sp>
      <p:pic>
        <p:nvPicPr>
          <p:cNvPr id="4" name="Picture 4" descr="Diagram&#10;&#10;Description automatically generated">
            <a:extLst>
              <a:ext uri="{FF2B5EF4-FFF2-40B4-BE49-F238E27FC236}">
                <a16:creationId xmlns:a16="http://schemas.microsoft.com/office/drawing/2014/main" id="{7C25027E-1D5B-7BF3-2AA7-0EB63D8183CE}"/>
              </a:ext>
            </a:extLst>
          </p:cNvPr>
          <p:cNvPicPr>
            <a:picLocks noChangeAspect="1"/>
          </p:cNvPicPr>
          <p:nvPr/>
        </p:nvPicPr>
        <p:blipFill>
          <a:blip r:embed="rId3"/>
          <a:stretch>
            <a:fillRect/>
          </a:stretch>
        </p:blipFill>
        <p:spPr>
          <a:xfrm>
            <a:off x="4777316" y="1741136"/>
            <a:ext cx="6780700" cy="3373398"/>
          </a:xfrm>
          <a:prstGeom prst="rect">
            <a:avLst/>
          </a:prstGeom>
        </p:spPr>
      </p:pic>
    </p:spTree>
    <p:extLst>
      <p:ext uri="{BB962C8B-B14F-4D97-AF65-F5344CB8AC3E}">
        <p14:creationId xmlns:p14="http://schemas.microsoft.com/office/powerpoint/2010/main" val="296261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FB1D436-58A4-4A0E-9706-EFB61A72D9F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Flow Chart</a:t>
            </a:r>
          </a:p>
        </p:txBody>
      </p:sp>
      <p:pic>
        <p:nvPicPr>
          <p:cNvPr id="4" name="Picture 4">
            <a:extLst>
              <a:ext uri="{FF2B5EF4-FFF2-40B4-BE49-F238E27FC236}">
                <a16:creationId xmlns:a16="http://schemas.microsoft.com/office/drawing/2014/main" id="{C4B3813E-2472-4033-771E-B3E341410F09}"/>
              </a:ext>
            </a:extLst>
          </p:cNvPr>
          <p:cNvPicPr>
            <a:picLocks noChangeAspect="1"/>
          </p:cNvPicPr>
          <p:nvPr/>
        </p:nvPicPr>
        <p:blipFill>
          <a:blip r:embed="rId2"/>
          <a:stretch>
            <a:fillRect/>
          </a:stretch>
        </p:blipFill>
        <p:spPr>
          <a:xfrm>
            <a:off x="5543398" y="643466"/>
            <a:ext cx="5248535" cy="5568739"/>
          </a:xfrm>
          <a:prstGeom prst="rect">
            <a:avLst/>
          </a:prstGeom>
        </p:spPr>
      </p:pic>
      <p:sp>
        <p:nvSpPr>
          <p:cNvPr id="5" name="TextBox 4">
            <a:extLst>
              <a:ext uri="{FF2B5EF4-FFF2-40B4-BE49-F238E27FC236}">
                <a16:creationId xmlns:a16="http://schemas.microsoft.com/office/drawing/2014/main" id="{5517A8FE-FBC3-EDD1-EE44-3C80A16EB889}"/>
              </a:ext>
            </a:extLst>
          </p:cNvPr>
          <p:cNvSpPr txBox="1"/>
          <p:nvPr/>
        </p:nvSpPr>
        <p:spPr>
          <a:xfrm>
            <a:off x="2177142" y="-925286"/>
            <a:ext cx="1197429" cy="162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751535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46233-BF53-7B3E-62B5-B22D33844EC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User Survey Analysis</a:t>
            </a:r>
            <a:endParaRPr lang="en-US" sz="4000">
              <a:solidFill>
                <a:srgbClr val="FFFFFF"/>
              </a:solidFill>
            </a:endParaRPr>
          </a:p>
        </p:txBody>
      </p:sp>
      <p:sp>
        <p:nvSpPr>
          <p:cNvPr id="3" name="Content Placeholder 2">
            <a:extLst>
              <a:ext uri="{FF2B5EF4-FFF2-40B4-BE49-F238E27FC236}">
                <a16:creationId xmlns:a16="http://schemas.microsoft.com/office/drawing/2014/main" id="{B0627AD4-4717-A0AD-015B-89572E0915C5}"/>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b="1">
                <a:cs typeface="Calibri"/>
              </a:rPr>
              <a:t>User 1:</a:t>
            </a:r>
            <a:r>
              <a:rPr lang="en-US" sz="1700">
                <a:cs typeface="Calibri"/>
              </a:rPr>
              <a:t> "ADMIN TASKS" entering letter for cancel command not preferable, when adding students to classroom confused by Null student error, adding a student to database does not give confirmation, edit function is tiresome having to reinput all the information instead of selection what you want to edit. Would prefer text instead of numbers for selection.</a:t>
            </a:r>
          </a:p>
          <a:p>
            <a:r>
              <a:rPr lang="en-US" sz="1700" b="1">
                <a:cs typeface="Calibri"/>
              </a:rPr>
              <a:t>User 2:</a:t>
            </a:r>
            <a:r>
              <a:rPr lang="en-US" sz="1700">
                <a:cs typeface="Calibri"/>
              </a:rPr>
              <a:t> "TEACHER TASKS" typed in name of student for input instead of corresponding number, 'grade name' is  confusing and vague,  report section confused user due to gender and grade name selection.</a:t>
            </a:r>
          </a:p>
          <a:p>
            <a:r>
              <a:rPr lang="en-US" sz="1700" b="1">
                <a:cs typeface="Calibri"/>
              </a:rPr>
              <a:t>User 3:</a:t>
            </a:r>
            <a:r>
              <a:rPr lang="en-US" sz="1700">
                <a:cs typeface="Calibri"/>
              </a:rPr>
              <a:t> "PARENT TASKS" parent number was confusing due duplicates, 'Emergency contact' should be direct and say 'Emergency Contact Number.</a:t>
            </a:r>
          </a:p>
          <a:p>
            <a:r>
              <a:rPr lang="en-US" sz="1700" b="1">
                <a:cs typeface="Calibri"/>
              </a:rPr>
              <a:t>User 4:</a:t>
            </a:r>
            <a:r>
              <a:rPr lang="en-US" sz="1700">
                <a:cs typeface="Calibri"/>
              </a:rPr>
              <a:t> "ALL TASKS" unable to decipher selection process (description added at start of program), continued to select exit program after signing up "accidentally".</a:t>
            </a:r>
          </a:p>
          <a:p>
            <a:r>
              <a:rPr lang="en-US" sz="1700" b="1">
                <a:cs typeface="Calibri"/>
              </a:rPr>
              <a:t>User 5:</a:t>
            </a:r>
            <a:r>
              <a:rPr lang="en-US" sz="1700">
                <a:cs typeface="Calibri"/>
              </a:rPr>
              <a:t> "PARENT TASKS" was unsure if he managed to reach the proper report page, found the letter spacing to be well made and selection process easy to understand.</a:t>
            </a:r>
          </a:p>
          <a:p>
            <a:endParaRPr lang="en-US" sz="1700">
              <a:cs typeface="Calibri"/>
            </a:endParaRPr>
          </a:p>
          <a:p>
            <a:pPr marL="0" indent="0">
              <a:buNone/>
            </a:pPr>
            <a:endParaRPr lang="en-US" sz="1700">
              <a:cs typeface="Calibri"/>
            </a:endParaRPr>
          </a:p>
        </p:txBody>
      </p:sp>
    </p:spTree>
    <p:extLst>
      <p:ext uri="{BB962C8B-B14F-4D97-AF65-F5344CB8AC3E}">
        <p14:creationId xmlns:p14="http://schemas.microsoft.com/office/powerpoint/2010/main" val="281014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5381-289E-D357-17AC-00C14E4F4BE9}"/>
              </a:ext>
            </a:extLst>
          </p:cNvPr>
          <p:cNvSpPr>
            <a:spLocks noGrp="1"/>
          </p:cNvSpPr>
          <p:nvPr>
            <p:ph type="title"/>
          </p:nvPr>
        </p:nvSpPr>
        <p:spPr>
          <a:xfrm>
            <a:off x="838200" y="365125"/>
            <a:ext cx="2209800" cy="1325563"/>
          </a:xfrm>
        </p:spPr>
        <p:txBody>
          <a:bodyPr>
            <a:normAutofit/>
          </a:bodyPr>
          <a:lstStyle/>
          <a:p>
            <a:r>
              <a:rPr lang="en-US" sz="3000">
                <a:cs typeface="Calibri Light"/>
              </a:rPr>
              <a:t>Client Needs</a:t>
            </a:r>
            <a:endParaRPr lang="en-US" sz="3000"/>
          </a:p>
        </p:txBody>
      </p:sp>
      <p:graphicFrame>
        <p:nvGraphicFramePr>
          <p:cNvPr id="11" name="Content Placeholder 2">
            <a:extLst>
              <a:ext uri="{FF2B5EF4-FFF2-40B4-BE49-F238E27FC236}">
                <a16:creationId xmlns:a16="http://schemas.microsoft.com/office/drawing/2014/main" id="{5A56213B-FFA2-3716-5D64-9DCD1BEA06DD}"/>
              </a:ext>
            </a:extLst>
          </p:cNvPr>
          <p:cNvGraphicFramePr>
            <a:graphicFrameLocks noGrp="1"/>
          </p:cNvGraphicFramePr>
          <p:nvPr>
            <p:ph idx="1"/>
          </p:nvPr>
        </p:nvGraphicFramePr>
        <p:xfrm>
          <a:off x="838200" y="1575254"/>
          <a:ext cx="10515600" cy="18258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29BA9851-DCBB-EF29-43F4-8F4B5A18C8A4}"/>
              </a:ext>
            </a:extLst>
          </p:cNvPr>
          <p:cNvSpPr txBox="1">
            <a:spLocks/>
          </p:cNvSpPr>
          <p:nvPr/>
        </p:nvSpPr>
        <p:spPr>
          <a:xfrm>
            <a:off x="838199" y="3337436"/>
            <a:ext cx="3006969" cy="11485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a:cs typeface="Calibri Light"/>
              </a:rPr>
              <a:t>User Needs</a:t>
            </a:r>
            <a:endParaRPr lang="en-US" sz="3000"/>
          </a:p>
        </p:txBody>
      </p:sp>
      <p:graphicFrame>
        <p:nvGraphicFramePr>
          <p:cNvPr id="7" name="Content Placeholder 2">
            <a:extLst>
              <a:ext uri="{FF2B5EF4-FFF2-40B4-BE49-F238E27FC236}">
                <a16:creationId xmlns:a16="http://schemas.microsoft.com/office/drawing/2014/main" id="{306C3EC9-E483-4D42-B755-522081BE6477}"/>
              </a:ext>
            </a:extLst>
          </p:cNvPr>
          <p:cNvGraphicFramePr>
            <a:graphicFrameLocks/>
          </p:cNvGraphicFramePr>
          <p:nvPr>
            <p:extLst>
              <p:ext uri="{D42A27DB-BD31-4B8C-83A1-F6EECF244321}">
                <p14:modId xmlns:p14="http://schemas.microsoft.com/office/powerpoint/2010/main" val="1514110025"/>
              </p:ext>
            </p:extLst>
          </p:nvPr>
        </p:nvGraphicFramePr>
        <p:xfrm>
          <a:off x="650630" y="4369819"/>
          <a:ext cx="10515600" cy="18258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48613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8DB2-3FD6-DB0E-CEED-E14E9F1591CE}"/>
              </a:ext>
            </a:extLst>
          </p:cNvPr>
          <p:cNvSpPr>
            <a:spLocks noGrp="1"/>
          </p:cNvSpPr>
          <p:nvPr>
            <p:ph type="title"/>
          </p:nvPr>
        </p:nvSpPr>
        <p:spPr/>
        <p:txBody>
          <a:bodyPr>
            <a:normAutofit/>
          </a:bodyPr>
          <a:lstStyle/>
          <a:p>
            <a:r>
              <a:rPr lang="en-US" sz="3000">
                <a:cs typeface="Calibri Light"/>
              </a:rPr>
              <a:t>Final Changes to product</a:t>
            </a:r>
            <a:endParaRPr lang="en-US" sz="3000"/>
          </a:p>
        </p:txBody>
      </p:sp>
      <p:pic>
        <p:nvPicPr>
          <p:cNvPr id="4" name="Picture 3">
            <a:extLst>
              <a:ext uri="{FF2B5EF4-FFF2-40B4-BE49-F238E27FC236}">
                <a16:creationId xmlns:a16="http://schemas.microsoft.com/office/drawing/2014/main" id="{5703BE20-B4C7-46C8-A1AA-342BF4C921B3}"/>
              </a:ext>
            </a:extLst>
          </p:cNvPr>
          <p:cNvPicPr>
            <a:picLocks noChangeAspect="1"/>
          </p:cNvPicPr>
          <p:nvPr/>
        </p:nvPicPr>
        <p:blipFill>
          <a:blip r:embed="rId3"/>
          <a:stretch>
            <a:fillRect/>
          </a:stretch>
        </p:blipFill>
        <p:spPr>
          <a:xfrm>
            <a:off x="714375" y="1451527"/>
            <a:ext cx="7145178" cy="4268138"/>
          </a:xfrm>
          <a:prstGeom prst="rect">
            <a:avLst/>
          </a:prstGeom>
        </p:spPr>
      </p:pic>
    </p:spTree>
    <p:extLst>
      <p:ext uri="{BB962C8B-B14F-4D97-AF65-F5344CB8AC3E}">
        <p14:creationId xmlns:p14="http://schemas.microsoft.com/office/powerpoint/2010/main" val="4657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lowchart: Document 7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2AA2851-3670-468E-820E-F1FFDDC4AE51}"/>
              </a:ext>
            </a:extLst>
          </p:cNvPr>
          <p:cNvPicPr>
            <a:picLocks noChangeAspect="1"/>
          </p:cNvPicPr>
          <p:nvPr/>
        </p:nvPicPr>
        <p:blipFill>
          <a:blip r:embed="rId3"/>
          <a:stretch>
            <a:fillRect/>
          </a:stretch>
        </p:blipFill>
        <p:spPr>
          <a:xfrm>
            <a:off x="9674225" y="639762"/>
            <a:ext cx="1863725" cy="3214688"/>
          </a:xfrm>
          <a:prstGeom prst="rect">
            <a:avLst/>
          </a:prstGeom>
        </p:spPr>
      </p:pic>
      <p:pic>
        <p:nvPicPr>
          <p:cNvPr id="8" name="Picture 7">
            <a:extLst>
              <a:ext uri="{FF2B5EF4-FFF2-40B4-BE49-F238E27FC236}">
                <a16:creationId xmlns:a16="http://schemas.microsoft.com/office/drawing/2014/main" id="{29E5D0E0-F102-4D91-8BFA-0C6B6B450B07}"/>
              </a:ext>
            </a:extLst>
          </p:cNvPr>
          <p:cNvPicPr>
            <a:picLocks noChangeAspect="1"/>
          </p:cNvPicPr>
          <p:nvPr/>
        </p:nvPicPr>
        <p:blipFill>
          <a:blip r:embed="rId4"/>
          <a:stretch>
            <a:fillRect/>
          </a:stretch>
        </p:blipFill>
        <p:spPr>
          <a:xfrm>
            <a:off x="4224338" y="639763"/>
            <a:ext cx="5381625" cy="3214688"/>
          </a:xfrm>
          <a:prstGeom prst="rect">
            <a:avLst/>
          </a:prstGeom>
        </p:spPr>
      </p:pic>
      <p:pic>
        <p:nvPicPr>
          <p:cNvPr id="10" name="Picture 9">
            <a:extLst>
              <a:ext uri="{FF2B5EF4-FFF2-40B4-BE49-F238E27FC236}">
                <a16:creationId xmlns:a16="http://schemas.microsoft.com/office/drawing/2014/main" id="{4B1CDF42-90EF-4D0F-B0B9-8B681650EA33}"/>
              </a:ext>
            </a:extLst>
          </p:cNvPr>
          <p:cNvPicPr>
            <a:picLocks noChangeAspect="1"/>
          </p:cNvPicPr>
          <p:nvPr/>
        </p:nvPicPr>
        <p:blipFill rotWithShape="1">
          <a:blip r:embed="rId5">
            <a:extLst>
              <a:ext uri="{28A0092B-C50C-407E-A947-70E740481C1C}">
                <a14:useLocalDpi xmlns:a14="http://schemas.microsoft.com/office/drawing/2010/main" val="0"/>
              </a:ext>
            </a:extLst>
          </a:blip>
          <a:srcRect b="45959"/>
          <a:stretch/>
        </p:blipFill>
        <p:spPr bwMode="auto">
          <a:xfrm>
            <a:off x="4224338" y="3922713"/>
            <a:ext cx="3336925" cy="2297113"/>
          </a:xfrm>
          <a:prstGeom prst="rect">
            <a:avLst/>
          </a:prstGeom>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7AAB58B-0DFC-4CDE-934C-42A047DE7D5F}"/>
              </a:ext>
            </a:extLst>
          </p:cNvPr>
          <p:cNvPicPr>
            <a:picLocks noChangeAspect="1"/>
          </p:cNvPicPr>
          <p:nvPr/>
        </p:nvPicPr>
        <p:blipFill>
          <a:blip r:embed="rId6"/>
          <a:stretch>
            <a:fillRect/>
          </a:stretch>
        </p:blipFill>
        <p:spPr>
          <a:xfrm>
            <a:off x="7629525" y="3922713"/>
            <a:ext cx="2757488" cy="1368425"/>
          </a:xfrm>
          <a:prstGeom prst="rect">
            <a:avLst/>
          </a:prstGeom>
        </p:spPr>
      </p:pic>
      <p:pic>
        <p:nvPicPr>
          <p:cNvPr id="6" name="Picture 5">
            <a:extLst>
              <a:ext uri="{FF2B5EF4-FFF2-40B4-BE49-F238E27FC236}">
                <a16:creationId xmlns:a16="http://schemas.microsoft.com/office/drawing/2014/main" id="{70841CAE-8689-4FEA-BAA9-882273AC1CFF}"/>
              </a:ext>
            </a:extLst>
          </p:cNvPr>
          <p:cNvPicPr>
            <a:picLocks noChangeAspect="1"/>
          </p:cNvPicPr>
          <p:nvPr/>
        </p:nvPicPr>
        <p:blipFill>
          <a:blip r:embed="rId7"/>
          <a:stretch>
            <a:fillRect/>
          </a:stretch>
        </p:blipFill>
        <p:spPr>
          <a:xfrm>
            <a:off x="10455275" y="3922713"/>
            <a:ext cx="1082675" cy="1368425"/>
          </a:xfrm>
          <a:prstGeom prst="rect">
            <a:avLst/>
          </a:prstGeom>
        </p:spPr>
      </p:pic>
      <p:pic>
        <p:nvPicPr>
          <p:cNvPr id="9" name="Picture 8">
            <a:extLst>
              <a:ext uri="{FF2B5EF4-FFF2-40B4-BE49-F238E27FC236}">
                <a16:creationId xmlns:a16="http://schemas.microsoft.com/office/drawing/2014/main" id="{36AE0DA7-79AB-483C-9377-0AEE04C97A8F}"/>
              </a:ext>
            </a:extLst>
          </p:cNvPr>
          <p:cNvPicPr>
            <a:picLocks noChangeAspect="1"/>
          </p:cNvPicPr>
          <p:nvPr/>
        </p:nvPicPr>
        <p:blipFill>
          <a:blip r:embed="rId8"/>
          <a:stretch>
            <a:fillRect/>
          </a:stretch>
        </p:blipFill>
        <p:spPr>
          <a:xfrm>
            <a:off x="7629525" y="5359400"/>
            <a:ext cx="3908425" cy="858838"/>
          </a:xfrm>
          <a:prstGeom prst="rect">
            <a:avLst/>
          </a:prstGeom>
        </p:spPr>
      </p:pic>
      <p:sp>
        <p:nvSpPr>
          <p:cNvPr id="2" name="Title 1">
            <a:extLst>
              <a:ext uri="{FF2B5EF4-FFF2-40B4-BE49-F238E27FC236}">
                <a16:creationId xmlns:a16="http://schemas.microsoft.com/office/drawing/2014/main" id="{11205FA0-FD34-2E61-3959-DDF8F4CC6A7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Final Product</a:t>
            </a:r>
          </a:p>
        </p:txBody>
      </p:sp>
    </p:spTree>
    <p:extLst>
      <p:ext uri="{BB962C8B-B14F-4D97-AF65-F5344CB8AC3E}">
        <p14:creationId xmlns:p14="http://schemas.microsoft.com/office/powerpoint/2010/main" val="66145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5B0A-7C33-19E1-63DE-9924ADE49297}"/>
              </a:ext>
            </a:extLst>
          </p:cNvPr>
          <p:cNvSpPr>
            <a:spLocks noGrp="1"/>
          </p:cNvSpPr>
          <p:nvPr>
            <p:ph type="title"/>
          </p:nvPr>
        </p:nvSpPr>
        <p:spPr/>
        <p:txBody>
          <a:bodyPr/>
          <a:lstStyle/>
          <a:p>
            <a:r>
              <a:rPr lang="en-US" sz="3000">
                <a:cs typeface="Calibri Light"/>
              </a:rPr>
              <a:t>Target Audience</a:t>
            </a:r>
            <a:endParaRPr lang="en-US" sz="3000"/>
          </a:p>
        </p:txBody>
      </p:sp>
      <p:pic>
        <p:nvPicPr>
          <p:cNvPr id="4" name="Picture 4">
            <a:extLst>
              <a:ext uri="{FF2B5EF4-FFF2-40B4-BE49-F238E27FC236}">
                <a16:creationId xmlns:a16="http://schemas.microsoft.com/office/drawing/2014/main" id="{80274799-B0B3-8D27-2381-DB28C029E52A}"/>
              </a:ext>
            </a:extLst>
          </p:cNvPr>
          <p:cNvPicPr>
            <a:picLocks noGrp="1" noChangeAspect="1"/>
          </p:cNvPicPr>
          <p:nvPr>
            <p:ph idx="1"/>
          </p:nvPr>
        </p:nvPicPr>
        <p:blipFill>
          <a:blip r:embed="rId2"/>
          <a:stretch>
            <a:fillRect/>
          </a:stretch>
        </p:blipFill>
        <p:spPr>
          <a:xfrm>
            <a:off x="838201" y="1488054"/>
            <a:ext cx="2057400" cy="2087335"/>
          </a:xfrm>
        </p:spPr>
      </p:pic>
      <p:pic>
        <p:nvPicPr>
          <p:cNvPr id="5" name="Picture 5">
            <a:extLst>
              <a:ext uri="{FF2B5EF4-FFF2-40B4-BE49-F238E27FC236}">
                <a16:creationId xmlns:a16="http://schemas.microsoft.com/office/drawing/2014/main" id="{83BFAB06-5203-939E-8E55-68D7B3FB80BA}"/>
              </a:ext>
            </a:extLst>
          </p:cNvPr>
          <p:cNvPicPr>
            <a:picLocks noChangeAspect="1"/>
          </p:cNvPicPr>
          <p:nvPr/>
        </p:nvPicPr>
        <p:blipFill>
          <a:blip r:embed="rId3"/>
          <a:stretch>
            <a:fillRect/>
          </a:stretch>
        </p:blipFill>
        <p:spPr>
          <a:xfrm>
            <a:off x="872218" y="4061732"/>
            <a:ext cx="2054678" cy="1553935"/>
          </a:xfrm>
          <a:prstGeom prst="rect">
            <a:avLst/>
          </a:prstGeom>
        </p:spPr>
      </p:pic>
      <p:sp>
        <p:nvSpPr>
          <p:cNvPr id="6" name="TextBox 5">
            <a:extLst>
              <a:ext uri="{FF2B5EF4-FFF2-40B4-BE49-F238E27FC236}">
                <a16:creationId xmlns:a16="http://schemas.microsoft.com/office/drawing/2014/main" id="{B1583DF3-AE24-F9FF-7000-1CE11D0922C2}"/>
              </a:ext>
            </a:extLst>
          </p:cNvPr>
          <p:cNvSpPr txBox="1"/>
          <p:nvPr/>
        </p:nvSpPr>
        <p:spPr>
          <a:xfrm>
            <a:off x="2982685" y="1534886"/>
            <a:ext cx="721722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Lydia is a teacher at Upper Hutt College who teachers English101.</a:t>
            </a:r>
            <a:endParaRPr lang="en-US">
              <a:cs typeface="Calibri"/>
            </a:endParaRPr>
          </a:p>
          <a:p>
            <a:endParaRPr lang="en-US">
              <a:cs typeface="Segoe UI"/>
            </a:endParaRPr>
          </a:p>
          <a:p>
            <a:r>
              <a:rPr lang="en-US">
                <a:cs typeface="Segoe UI"/>
              </a:rPr>
              <a:t>As a teacher, Lydia wants to empower her students to better by appreciating the English language and its beauty.</a:t>
            </a:r>
          </a:p>
          <a:p>
            <a:endParaRPr lang="en-US">
              <a:cs typeface="Segoe UI"/>
            </a:endParaRPr>
          </a:p>
          <a:p>
            <a:r>
              <a:rPr lang="en-US">
                <a:cs typeface="Segoe UI"/>
              </a:rPr>
              <a:t>Instead of doing admin duties, she prefers to use that time to better help her students.</a:t>
            </a:r>
            <a:r>
              <a:rPr lang="en-US">
                <a:cs typeface="Calibri"/>
              </a:rPr>
              <a:t> </a:t>
            </a:r>
          </a:p>
        </p:txBody>
      </p:sp>
      <p:sp>
        <p:nvSpPr>
          <p:cNvPr id="7" name="TextBox 6">
            <a:extLst>
              <a:ext uri="{FF2B5EF4-FFF2-40B4-BE49-F238E27FC236}">
                <a16:creationId xmlns:a16="http://schemas.microsoft.com/office/drawing/2014/main" id="{85F96D40-AF98-EE91-BEAA-D37C76A3402C}"/>
              </a:ext>
            </a:extLst>
          </p:cNvPr>
          <p:cNvSpPr txBox="1"/>
          <p:nvPr/>
        </p:nvSpPr>
        <p:spPr>
          <a:xfrm>
            <a:off x="2928257" y="4060371"/>
            <a:ext cx="74676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John is a student at Hutt Valley High School who studies Math101</a:t>
            </a:r>
            <a:r>
              <a:rPr lang="en-US">
                <a:cs typeface="Calibri"/>
              </a:rPr>
              <a:t> </a:t>
            </a:r>
          </a:p>
          <a:p>
            <a:r>
              <a:rPr lang="en-US">
                <a:cs typeface="Segoe UI"/>
              </a:rPr>
              <a:t>As a student, John requires quick and easy access to his report cards to work and improve on his studies and get feedback from his tutors.</a:t>
            </a:r>
          </a:p>
          <a:p>
            <a:endParaRPr lang="en-US">
              <a:cs typeface="Segoe UI"/>
            </a:endParaRPr>
          </a:p>
          <a:p>
            <a:r>
              <a:rPr lang="en-US">
                <a:cs typeface="Segoe UI"/>
              </a:rPr>
              <a:t>Time is his greatest problem as he would rather study than spend time messing around with his report card. </a:t>
            </a:r>
            <a:r>
              <a:rPr lang="en-US">
                <a:cs typeface="Calibri"/>
              </a:rPr>
              <a:t> </a:t>
            </a:r>
          </a:p>
          <a:p>
            <a:endParaRPr lang="en-US">
              <a:cs typeface="Calibri"/>
            </a:endParaRPr>
          </a:p>
          <a:p>
            <a:r>
              <a:rPr lang="en-US">
                <a:cs typeface="Segoe UI"/>
              </a:rPr>
              <a:t>A bonus would be easy access for his parents so they could check up on his work without having to contact John directly, saving extra time and work.</a:t>
            </a:r>
            <a:r>
              <a:rPr lang="en-US">
                <a:cs typeface="Calibri"/>
              </a:rPr>
              <a:t> </a:t>
            </a:r>
          </a:p>
        </p:txBody>
      </p:sp>
    </p:spTree>
    <p:extLst>
      <p:ext uri="{BB962C8B-B14F-4D97-AF65-F5344CB8AC3E}">
        <p14:creationId xmlns:p14="http://schemas.microsoft.com/office/powerpoint/2010/main" val="147320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9F861D-F18A-21E0-AC41-77792ECA581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Assumptions</a:t>
            </a:r>
            <a:endParaRPr lang="en-US" sz="4000">
              <a:solidFill>
                <a:srgbClr val="FFFFFF"/>
              </a:solidFill>
            </a:endParaRPr>
          </a:p>
        </p:txBody>
      </p:sp>
      <p:sp>
        <p:nvSpPr>
          <p:cNvPr id="3" name="Content Placeholder 2">
            <a:extLst>
              <a:ext uri="{FF2B5EF4-FFF2-40B4-BE49-F238E27FC236}">
                <a16:creationId xmlns:a16="http://schemas.microsoft.com/office/drawing/2014/main" id="{0225E9A8-6FF9-5ED5-4D1F-40A03394CAF5}"/>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b="1">
                <a:ea typeface="+mn-lt"/>
                <a:cs typeface="+mn-lt"/>
              </a:rPr>
              <a:t>Assumptions (Users):</a:t>
            </a:r>
            <a:endParaRPr lang="en-US" sz="2000">
              <a:ea typeface="+mn-lt"/>
              <a:cs typeface="+mn-lt"/>
            </a:endParaRPr>
          </a:p>
          <a:p>
            <a:r>
              <a:rPr lang="en-US" sz="2000">
                <a:ea typeface="+mn-lt"/>
                <a:cs typeface="+mn-lt"/>
              </a:rPr>
              <a:t>All users will understand English</a:t>
            </a:r>
          </a:p>
          <a:p>
            <a:r>
              <a:rPr lang="en-US" sz="2000">
                <a:ea typeface="+mn-lt"/>
                <a:cs typeface="+mn-lt"/>
              </a:rPr>
              <a:t>All users know how to type on a keyboard</a:t>
            </a:r>
          </a:p>
          <a:p>
            <a:r>
              <a:rPr lang="en-US" sz="2000">
                <a:ea typeface="+mn-lt"/>
                <a:cs typeface="+mn-lt"/>
              </a:rPr>
              <a:t>All users would push enter after putting in text</a:t>
            </a:r>
          </a:p>
          <a:p>
            <a:pPr marL="0" indent="0">
              <a:buNone/>
            </a:pPr>
            <a:r>
              <a:rPr lang="en-US" sz="2000" b="1">
                <a:ea typeface="+mn-lt"/>
                <a:cs typeface="+mn-lt"/>
              </a:rPr>
              <a:t>Assumptions (Console Applications):</a:t>
            </a:r>
            <a:endParaRPr lang="en-US" sz="2000">
              <a:ea typeface="+mn-lt"/>
              <a:cs typeface="+mn-lt"/>
            </a:endParaRPr>
          </a:p>
          <a:p>
            <a:r>
              <a:rPr lang="en-US" sz="2000">
                <a:ea typeface="+mn-lt"/>
                <a:cs typeface="+mn-lt"/>
              </a:rPr>
              <a:t>Users would push ‘enter’ or ‘return’ when using the application without instruction to do so.</a:t>
            </a:r>
          </a:p>
          <a:p>
            <a:r>
              <a:rPr lang="en-US" sz="2000">
                <a:ea typeface="+mn-lt"/>
                <a:cs typeface="+mn-lt"/>
              </a:rPr>
              <a:t>Users will type help when they are unsure what to do.</a:t>
            </a:r>
          </a:p>
          <a:p>
            <a:r>
              <a:rPr lang="en-US" sz="2000">
                <a:ea typeface="+mn-lt"/>
                <a:cs typeface="+mn-lt"/>
              </a:rPr>
              <a:t>Exit will typically exit the application</a:t>
            </a:r>
          </a:p>
          <a:p>
            <a:r>
              <a:rPr lang="en-US" sz="2000">
                <a:ea typeface="+mn-lt"/>
                <a:cs typeface="+mn-lt"/>
              </a:rPr>
              <a:t>Help will show a help menu</a:t>
            </a:r>
          </a:p>
          <a:p>
            <a:r>
              <a:rPr lang="en-US" sz="2000">
                <a:ea typeface="+mn-lt"/>
                <a:cs typeface="+mn-lt"/>
              </a:rPr>
              <a:t>Back will go back to the previous menu</a:t>
            </a:r>
          </a:p>
          <a:p>
            <a:r>
              <a:rPr lang="en-US" sz="2000">
                <a:ea typeface="+mn-lt"/>
                <a:cs typeface="+mn-lt"/>
              </a:rPr>
              <a:t>Options are easier to select when they are numbered for input, i.e., 1 for start.</a:t>
            </a:r>
          </a:p>
        </p:txBody>
      </p:sp>
    </p:spTree>
    <p:extLst>
      <p:ext uri="{BB962C8B-B14F-4D97-AF65-F5344CB8AC3E}">
        <p14:creationId xmlns:p14="http://schemas.microsoft.com/office/powerpoint/2010/main" val="207800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46A1D6-C194-CAC3-A7FC-67FE67A4476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Research - Collaboration</a:t>
            </a:r>
            <a:endParaRPr lang="en-US" sz="4000">
              <a:solidFill>
                <a:srgbClr val="FFFFFF"/>
              </a:solidFill>
            </a:endParaRPr>
          </a:p>
        </p:txBody>
      </p:sp>
      <p:sp>
        <p:nvSpPr>
          <p:cNvPr id="3" name="Content Placeholder 2">
            <a:extLst>
              <a:ext uri="{FF2B5EF4-FFF2-40B4-BE49-F238E27FC236}">
                <a16:creationId xmlns:a16="http://schemas.microsoft.com/office/drawing/2014/main" id="{1500E641-A952-C44B-5281-B672ED9A4472}"/>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cs typeface="Calibri"/>
              </a:rPr>
              <a:t>Trello</a:t>
            </a:r>
            <a:r>
              <a:rPr lang="en-US" sz="2000">
                <a:cs typeface="Calibri"/>
              </a:rPr>
              <a:t> - </a:t>
            </a:r>
            <a:r>
              <a:rPr lang="en-US" sz="2000">
                <a:ea typeface="+mn-lt"/>
                <a:cs typeface="+mn-lt"/>
              </a:rPr>
              <a:t>the visual tool that empowers your team to manage any type of project, workflow, or task tracking. Add files, checklists, or even automation.</a:t>
            </a:r>
          </a:p>
          <a:p>
            <a:endParaRPr lang="en-US" sz="2000">
              <a:ea typeface="+mn-lt"/>
              <a:cs typeface="+mn-lt"/>
            </a:endParaRPr>
          </a:p>
          <a:p>
            <a:r>
              <a:rPr lang="en-US" sz="2000" b="1">
                <a:ea typeface="+mn-lt"/>
                <a:cs typeface="+mn-lt"/>
              </a:rPr>
              <a:t>Click Up</a:t>
            </a:r>
            <a:r>
              <a:rPr lang="en-US" sz="2000">
                <a:ea typeface="+mn-lt"/>
                <a:cs typeface="+mn-lt"/>
              </a:rPr>
              <a:t> - Click up is a large-scale task manager for large companies to allow workers to see tasks and organize them as needed.</a:t>
            </a:r>
          </a:p>
          <a:p>
            <a:endParaRPr lang="en-US" sz="2000">
              <a:ea typeface="+mn-lt"/>
              <a:cs typeface="+mn-lt"/>
            </a:endParaRPr>
          </a:p>
          <a:p>
            <a:r>
              <a:rPr lang="en-US" sz="2000" b="1">
                <a:ea typeface="+mn-lt"/>
                <a:cs typeface="+mn-lt"/>
              </a:rPr>
              <a:t>Monday.com</a:t>
            </a:r>
            <a:r>
              <a:rPr lang="en-US" sz="2000">
                <a:ea typeface="+mn-lt"/>
                <a:cs typeface="+mn-lt"/>
              </a:rPr>
              <a:t> - Workflow software which allows you to manage tasks within a team and manage a timeline.</a:t>
            </a:r>
          </a:p>
          <a:p>
            <a:endParaRPr lang="en-US" sz="2000">
              <a:ea typeface="+mn-lt"/>
              <a:cs typeface="+mn-lt"/>
            </a:endParaRPr>
          </a:p>
        </p:txBody>
      </p:sp>
    </p:spTree>
    <p:extLst>
      <p:ext uri="{BB962C8B-B14F-4D97-AF65-F5344CB8AC3E}">
        <p14:creationId xmlns:p14="http://schemas.microsoft.com/office/powerpoint/2010/main" val="21213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55BA88-5875-4E0A-EC25-6CE43531ADB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Research – Technical Options</a:t>
            </a:r>
            <a:endParaRPr lang="en-US" sz="4000">
              <a:solidFill>
                <a:srgbClr val="FFFFFF"/>
              </a:solidFill>
            </a:endParaRPr>
          </a:p>
        </p:txBody>
      </p:sp>
      <p:sp>
        <p:nvSpPr>
          <p:cNvPr id="7" name="Content Placeholder 6">
            <a:extLst>
              <a:ext uri="{FF2B5EF4-FFF2-40B4-BE49-F238E27FC236}">
                <a16:creationId xmlns:a16="http://schemas.microsoft.com/office/drawing/2014/main" id="{00243D8B-52B1-59A1-9586-F56C575B6EC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cs typeface="Calibri"/>
              </a:rPr>
              <a:t>C++</a:t>
            </a:r>
            <a:r>
              <a:rPr lang="en-US" sz="2000">
                <a:cs typeface="Calibri"/>
              </a:rPr>
              <a:t> - </a:t>
            </a:r>
            <a:r>
              <a:rPr lang="en-US" sz="2000">
                <a:ea typeface="+mn-lt"/>
                <a:cs typeface="+mn-lt"/>
              </a:rPr>
              <a:t>is a general-purpose language used in systems, GUIs, and embedded software.</a:t>
            </a:r>
            <a:endParaRPr lang="en-US" sz="2000">
              <a:cs typeface="Calibri"/>
            </a:endParaRPr>
          </a:p>
          <a:p>
            <a:endParaRPr lang="en-US" sz="2000">
              <a:cs typeface="Calibri"/>
            </a:endParaRPr>
          </a:p>
          <a:p>
            <a:r>
              <a:rPr lang="en-US" sz="2000" b="1">
                <a:cs typeface="Calibri"/>
              </a:rPr>
              <a:t>C#</a:t>
            </a:r>
            <a:r>
              <a:rPr lang="en-US" sz="2000">
                <a:cs typeface="Calibri"/>
              </a:rPr>
              <a:t> - </a:t>
            </a:r>
            <a:r>
              <a:rPr lang="en-US" sz="2000">
                <a:ea typeface="+mn-lt"/>
                <a:cs typeface="+mn-lt"/>
              </a:rPr>
              <a:t>is an object-oriented, modern language </a:t>
            </a:r>
            <a:endParaRPr lang="en-US" sz="2000">
              <a:cs typeface="Calibri"/>
            </a:endParaRPr>
          </a:p>
          <a:p>
            <a:endParaRPr lang="en-US" sz="2000">
              <a:cs typeface="Calibri"/>
            </a:endParaRPr>
          </a:p>
          <a:p>
            <a:r>
              <a:rPr lang="en-US" sz="2000" b="1">
                <a:cs typeface="Calibri"/>
              </a:rPr>
              <a:t>Java</a:t>
            </a:r>
            <a:r>
              <a:rPr lang="en-US" sz="2000">
                <a:cs typeface="Calibri"/>
              </a:rPr>
              <a:t> - </a:t>
            </a:r>
            <a:r>
              <a:rPr lang="en-US" sz="2000">
                <a:ea typeface="+mn-lt"/>
                <a:cs typeface="+mn-lt"/>
              </a:rPr>
              <a:t>Java is an object-oriented, and multi-platform language </a:t>
            </a:r>
          </a:p>
          <a:p>
            <a:endParaRPr lang="en-US" sz="2000">
              <a:cs typeface="Calibri"/>
            </a:endParaRPr>
          </a:p>
          <a:p>
            <a:r>
              <a:rPr lang="en-US" sz="2000" b="1">
                <a:cs typeface="Calibri"/>
              </a:rPr>
              <a:t>Python</a:t>
            </a:r>
            <a:r>
              <a:rPr lang="en-US" sz="2000">
                <a:cs typeface="Calibri"/>
              </a:rPr>
              <a:t> - </a:t>
            </a:r>
            <a:r>
              <a:rPr lang="en-US" sz="2000">
                <a:ea typeface="+mn-lt"/>
                <a:cs typeface="+mn-lt"/>
              </a:rPr>
              <a:t>Python language used to make websites, software, automate tasks, and data analysis</a:t>
            </a:r>
          </a:p>
          <a:p>
            <a:endParaRPr lang="en-US" sz="2000">
              <a:ea typeface="+mn-lt"/>
              <a:cs typeface="+mn-lt"/>
            </a:endParaRPr>
          </a:p>
        </p:txBody>
      </p:sp>
    </p:spTree>
    <p:extLst>
      <p:ext uri="{BB962C8B-B14F-4D97-AF65-F5344CB8AC3E}">
        <p14:creationId xmlns:p14="http://schemas.microsoft.com/office/powerpoint/2010/main" val="307823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B10DD-2DD1-A203-9D82-32694D69B20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Research – IDE Options</a:t>
            </a:r>
            <a:endParaRPr lang="en-US" sz="4000">
              <a:solidFill>
                <a:srgbClr val="FFFFFF"/>
              </a:solidFill>
            </a:endParaRPr>
          </a:p>
        </p:txBody>
      </p:sp>
      <p:sp>
        <p:nvSpPr>
          <p:cNvPr id="3" name="Content Placeholder 2">
            <a:extLst>
              <a:ext uri="{FF2B5EF4-FFF2-40B4-BE49-F238E27FC236}">
                <a16:creationId xmlns:a16="http://schemas.microsoft.com/office/drawing/2014/main" id="{CCE49E77-7467-2E5A-743C-1D336C1D56A2}"/>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Visual Studio Code</a:t>
            </a:r>
            <a:r>
              <a:rPr lang="en-US" sz="2000">
                <a:ea typeface="+mn-lt"/>
                <a:cs typeface="+mn-lt"/>
              </a:rPr>
              <a:t> - VSC is one of the most popular free open-source code editors by Microsoft. Provides many extensions including C++.</a:t>
            </a:r>
          </a:p>
          <a:p>
            <a:endParaRPr lang="en-US" sz="2000">
              <a:cs typeface="Calibri"/>
            </a:endParaRPr>
          </a:p>
          <a:p>
            <a:r>
              <a:rPr lang="en-US" sz="2000" b="1">
                <a:ea typeface="+mn-lt"/>
                <a:cs typeface="+mn-lt"/>
              </a:rPr>
              <a:t>Code::Blocks</a:t>
            </a:r>
            <a:r>
              <a:rPr lang="en-US" sz="2000">
                <a:ea typeface="+mn-lt"/>
                <a:cs typeface="+mn-lt"/>
              </a:rPr>
              <a:t> - is an open-source and free IDE for C and C++ used on multiple platforms and build in </a:t>
            </a:r>
            <a:r>
              <a:rPr lang="en-US" sz="2000" u="sng">
                <a:ea typeface="+mn-lt"/>
                <a:cs typeface="+mn-lt"/>
                <a:hlinkClick r:id="rId3"/>
              </a:rPr>
              <a:t>C++</a:t>
            </a:r>
            <a:r>
              <a:rPr lang="en-US" sz="2000">
                <a:ea typeface="+mn-lt"/>
                <a:cs typeface="+mn-lt"/>
              </a:rPr>
              <a:t> using a GUI widget tool called wxWidget.</a:t>
            </a:r>
          </a:p>
          <a:p>
            <a:endParaRPr lang="en-US" sz="2000">
              <a:ea typeface="+mn-lt"/>
              <a:cs typeface="+mn-lt"/>
            </a:endParaRPr>
          </a:p>
          <a:p>
            <a:r>
              <a:rPr lang="en-US" sz="2000" b="1">
                <a:ea typeface="+mn-lt"/>
                <a:cs typeface="+mn-lt"/>
              </a:rPr>
              <a:t>CLion</a:t>
            </a:r>
            <a:r>
              <a:rPr lang="en-US" sz="2000">
                <a:ea typeface="+mn-lt"/>
                <a:cs typeface="+mn-lt"/>
              </a:rPr>
              <a:t> - </a:t>
            </a:r>
            <a:r>
              <a:rPr lang="en-US" sz="2000" u="sng">
                <a:ea typeface="+mn-lt"/>
                <a:cs typeface="+mn-lt"/>
                <a:hlinkClick r:id="rId4"/>
              </a:rPr>
              <a:t>CLion </a:t>
            </a:r>
            <a:r>
              <a:rPr lang="en-US" sz="2000">
                <a:ea typeface="+mn-lt"/>
                <a:cs typeface="+mn-lt"/>
              </a:rPr>
              <a:t>is a modern IDE by JetBrains which is designed to run C and C++ on various platforms like Windows, Linux, and macOS.</a:t>
            </a:r>
          </a:p>
          <a:p>
            <a:endParaRPr lang="en-US" sz="2000">
              <a:ea typeface="+mn-lt"/>
              <a:cs typeface="+mn-lt"/>
            </a:endParaRPr>
          </a:p>
          <a:p>
            <a:r>
              <a:rPr lang="en-US" sz="2000" b="1">
                <a:ea typeface="+mn-lt"/>
                <a:cs typeface="+mn-lt"/>
              </a:rPr>
              <a:t>Visual Studio 2019</a:t>
            </a:r>
            <a:r>
              <a:rPr lang="en-US" sz="2000">
                <a:ea typeface="+mn-lt"/>
                <a:cs typeface="+mn-lt"/>
              </a:rPr>
              <a:t> - Visual Studio is the most popular choice for good reasons: an impressive collection of available Visual Studio extensions. likely the most popular C++ IDE for Windows.</a:t>
            </a:r>
          </a:p>
          <a:p>
            <a:endParaRPr lang="en-US" sz="2000">
              <a:ea typeface="+mn-lt"/>
              <a:cs typeface="+mn-lt"/>
            </a:endParaRPr>
          </a:p>
        </p:txBody>
      </p:sp>
    </p:spTree>
    <p:extLst>
      <p:ext uri="{BB962C8B-B14F-4D97-AF65-F5344CB8AC3E}">
        <p14:creationId xmlns:p14="http://schemas.microsoft.com/office/powerpoint/2010/main" val="3414675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1EB046-2966-4DA1-8AB7-EF667B76E47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Research – Version Control</a:t>
            </a:r>
            <a:endParaRPr lang="en-US" sz="4000">
              <a:solidFill>
                <a:srgbClr val="FFFFFF"/>
              </a:solidFill>
            </a:endParaRPr>
          </a:p>
        </p:txBody>
      </p:sp>
      <p:sp>
        <p:nvSpPr>
          <p:cNvPr id="3" name="Content Placeholder 2">
            <a:extLst>
              <a:ext uri="{FF2B5EF4-FFF2-40B4-BE49-F238E27FC236}">
                <a16:creationId xmlns:a16="http://schemas.microsoft.com/office/drawing/2014/main" id="{DDB6F595-688A-B3B8-8459-CFDBB9863FC5}"/>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b="1">
                <a:ea typeface="+mn-lt"/>
                <a:cs typeface="+mn-lt"/>
              </a:rPr>
              <a:t>CVS</a:t>
            </a:r>
            <a:r>
              <a:rPr lang="en-US" sz="2000">
                <a:ea typeface="+mn-lt"/>
                <a:cs typeface="+mn-lt"/>
              </a:rPr>
              <a:t> - Concurrent Versioning System, is a free client-server revision control system in the field of software</a:t>
            </a:r>
          </a:p>
          <a:p>
            <a:endParaRPr lang="en-US" sz="2000">
              <a:ea typeface="+mn-lt"/>
              <a:cs typeface="+mn-lt"/>
            </a:endParaRPr>
          </a:p>
          <a:p>
            <a:r>
              <a:rPr lang="en-US" sz="2000" b="1">
                <a:ea typeface="+mn-lt"/>
                <a:cs typeface="+mn-lt"/>
              </a:rPr>
              <a:t>SVN</a:t>
            </a:r>
            <a:r>
              <a:rPr lang="en-US" sz="2000">
                <a:ea typeface="+mn-lt"/>
                <a:cs typeface="+mn-lt"/>
              </a:rPr>
              <a:t> - SVN is a free and open-source software as an alternative to CVS that is aimed to be more reliable and bug free.</a:t>
            </a:r>
          </a:p>
          <a:p>
            <a:endParaRPr lang="en-US" sz="2000">
              <a:ea typeface="+mn-lt"/>
              <a:cs typeface="+mn-lt"/>
            </a:endParaRPr>
          </a:p>
          <a:p>
            <a:r>
              <a:rPr lang="en-US" sz="2000" b="1">
                <a:ea typeface="+mn-lt"/>
                <a:cs typeface="+mn-lt"/>
              </a:rPr>
              <a:t>GitHub or git</a:t>
            </a:r>
            <a:r>
              <a:rPr lang="en-US" sz="2000">
                <a:ea typeface="+mn-lt"/>
                <a:cs typeface="+mn-lt"/>
              </a:rPr>
              <a:t> - GitHub is a code hosting platform for version control and collaboration. let's you and others work together on projects.</a:t>
            </a:r>
          </a:p>
          <a:p>
            <a:endParaRPr lang="en-US" sz="2000">
              <a:ea typeface="+mn-lt"/>
              <a:cs typeface="+mn-lt"/>
            </a:endParaRPr>
          </a:p>
          <a:p>
            <a:r>
              <a:rPr lang="en-US" sz="2000" b="1">
                <a:ea typeface="+mn-lt"/>
                <a:cs typeface="+mn-lt"/>
              </a:rPr>
              <a:t>Microsoft Teams Files</a:t>
            </a:r>
            <a:r>
              <a:rPr lang="en-US" sz="2000">
                <a:ea typeface="+mn-lt"/>
                <a:cs typeface="+mn-lt"/>
              </a:rPr>
              <a:t> - Microsoft Teams is cloud-based team collaboration software that includes messaging, calling, video meetings and file sharing.</a:t>
            </a:r>
          </a:p>
          <a:p>
            <a:endParaRPr lang="en-US" sz="2000">
              <a:ea typeface="+mn-lt"/>
              <a:cs typeface="+mn-lt"/>
            </a:endParaRPr>
          </a:p>
        </p:txBody>
      </p:sp>
    </p:spTree>
    <p:extLst>
      <p:ext uri="{BB962C8B-B14F-4D97-AF65-F5344CB8AC3E}">
        <p14:creationId xmlns:p14="http://schemas.microsoft.com/office/powerpoint/2010/main" val="4197716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15">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391B98-7833-4DCF-966F-E8A0267AEEE2}"/>
              </a:ext>
            </a:extLst>
          </p:cNvPr>
          <p:cNvSpPr>
            <a:spLocks noGrp="1"/>
          </p:cNvSpPr>
          <p:nvPr>
            <p:ph type="title"/>
          </p:nvPr>
        </p:nvSpPr>
        <p:spPr>
          <a:xfrm>
            <a:off x="643467" y="640080"/>
            <a:ext cx="3096427" cy="5613236"/>
          </a:xfrm>
        </p:spPr>
        <p:txBody>
          <a:bodyPr anchor="ctr">
            <a:normAutofit/>
          </a:bodyPr>
          <a:lstStyle/>
          <a:p>
            <a:r>
              <a:rPr lang="en-US" sz="4100" b="1">
                <a:solidFill>
                  <a:srgbClr val="FFFFFF"/>
                </a:solidFill>
              </a:rPr>
              <a:t>File Management</a:t>
            </a:r>
          </a:p>
        </p:txBody>
      </p:sp>
      <p:sp>
        <p:nvSpPr>
          <p:cNvPr id="3" name="Content Placeholder 2">
            <a:extLst>
              <a:ext uri="{FF2B5EF4-FFF2-40B4-BE49-F238E27FC236}">
                <a16:creationId xmlns:a16="http://schemas.microsoft.com/office/drawing/2014/main" id="{0DCD018C-14DD-4843-93EA-3E7BA79499AE}"/>
              </a:ext>
            </a:extLst>
          </p:cNvPr>
          <p:cNvSpPr>
            <a:spLocks noGrp="1"/>
          </p:cNvSpPr>
          <p:nvPr>
            <p:ph idx="1"/>
          </p:nvPr>
        </p:nvSpPr>
        <p:spPr>
          <a:xfrm>
            <a:off x="4699818" y="640082"/>
            <a:ext cx="6848715" cy="2484884"/>
          </a:xfrm>
        </p:spPr>
        <p:txBody>
          <a:bodyPr anchor="ctr">
            <a:normAutofit/>
          </a:bodyPr>
          <a:lstStyle/>
          <a:p>
            <a:pPr marL="0" indent="0">
              <a:buNone/>
            </a:pPr>
            <a:r>
              <a:rPr lang="en-US" sz="2000"/>
              <a:t>Git will allow for file collaboration, but any</a:t>
            </a:r>
          </a:p>
          <a:p>
            <a:pPr marL="0" indent="0">
              <a:buNone/>
            </a:pPr>
            <a:r>
              <a:rPr lang="en-US" sz="2000"/>
              <a:t>Coding related files should be in the coding folder and all other files in the main directory:</a:t>
            </a:r>
          </a:p>
        </p:txBody>
      </p:sp>
      <p:pic>
        <p:nvPicPr>
          <p:cNvPr id="4" name="Picture 3">
            <a:extLst>
              <a:ext uri="{FF2B5EF4-FFF2-40B4-BE49-F238E27FC236}">
                <a16:creationId xmlns:a16="http://schemas.microsoft.com/office/drawing/2014/main" id="{DC416BEA-5F71-4A30-A56F-EBC4C0893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4251358"/>
            <a:ext cx="6894236" cy="879015"/>
          </a:xfrm>
          <a:prstGeom prst="rect">
            <a:avLst/>
          </a:prstGeom>
        </p:spPr>
      </p:pic>
    </p:spTree>
    <p:extLst>
      <p:ext uri="{BB962C8B-B14F-4D97-AF65-F5344CB8AC3E}">
        <p14:creationId xmlns:p14="http://schemas.microsoft.com/office/powerpoint/2010/main" val="3782484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Microsoft Office PowerPoint</Application>
  <PresentationFormat>Widescreen</PresentationFormat>
  <Paragraphs>159</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WordVisiCarriageReturn_MSFontService</vt:lpstr>
      <vt:lpstr>Office Theme</vt:lpstr>
      <vt:lpstr>PowerPoint Presentation</vt:lpstr>
      <vt:lpstr>Client Needs</vt:lpstr>
      <vt:lpstr>Target Audience</vt:lpstr>
      <vt:lpstr>Assumptions</vt:lpstr>
      <vt:lpstr>Research - Collaboration</vt:lpstr>
      <vt:lpstr>Research – Technical Options</vt:lpstr>
      <vt:lpstr>Research – IDE Options</vt:lpstr>
      <vt:lpstr>Research – Version Control</vt:lpstr>
      <vt:lpstr>File Management</vt:lpstr>
      <vt:lpstr>Research - Swot Analysis - Kamar</vt:lpstr>
      <vt:lpstr>Research - Swot Analysis – Console App (calculator)</vt:lpstr>
      <vt:lpstr>Code – Style Guide</vt:lpstr>
      <vt:lpstr>Code layout:</vt:lpstr>
      <vt:lpstr>Comments  All functions and classes must have ///XML comments   Variables can have // comments above or next to it to define what the variable is used for.  To summarize code use a // comment above it. Add blank lines in between lines of code that aren’t similar or don’t apply to that content   </vt:lpstr>
      <vt:lpstr>Bracket convention  </vt:lpstr>
      <vt:lpstr>UML Diagram</vt:lpstr>
      <vt:lpstr>Use Case Diagram</vt:lpstr>
      <vt:lpstr>Flow Chart</vt:lpstr>
      <vt:lpstr>User Survey Analysis</vt:lpstr>
      <vt:lpstr>Final Changes to product</vt:lpstr>
      <vt:lpstr>Final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Legner</dc:creator>
  <cp:lastModifiedBy>Alex Legner</cp:lastModifiedBy>
  <cp:revision>2</cp:revision>
  <dcterms:created xsi:type="dcterms:W3CDTF">2022-10-25T22:20:19Z</dcterms:created>
  <dcterms:modified xsi:type="dcterms:W3CDTF">2022-11-15T06:23:15Z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2022-10-25T22:20:19Z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59690e68-4645-4e78-ba88-b0cda8e9114e</vt:lpwstr>
  </property>
  <property fmtid="{D5CDD505-2E9C-101B-9397-08002B2CF9AE}" pid="8" name="MSIP_Label_c96ed6d7-747c-41fd-b042-ff14484edc24_ContentBits">
    <vt:lpwstr>0</vt:lpwstr>
  </property>
</Properties>
</file>