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vo Bold" charset="1" panose="02000000000000000000"/>
      <p:regular r:id="rId18"/>
    </p:embeddedFont>
    <p:embeddedFont>
      <p:font typeface="Arvo" charset="1" panose="02000000000000000000"/>
      <p:regular r:id="rId19"/>
    </p:embeddedFont>
    <p:embeddedFont>
      <p:font typeface="Open Sans Bold" charset="1" panose="020B0806030504020204"/>
      <p:regular r:id="rId20"/>
    </p:embeddedFont>
    <p:embeddedFont>
      <p:font typeface="Open Sans" charset="1" panose="020B06060305040202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5.png" Type="http://schemas.openxmlformats.org/officeDocument/2006/relationships/image"/><Relationship Id="rId7" Target="../media/image47.png" Type="http://schemas.openxmlformats.org/officeDocument/2006/relationships/image"/><Relationship Id="rId8" Target="../media/image48.png" Type="http://schemas.openxmlformats.org/officeDocument/2006/relationships/image"/><Relationship Id="rId9" Target="../media/image49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12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30.png" Type="http://schemas.openxmlformats.org/officeDocument/2006/relationships/image"/><Relationship Id="rId9" Target="../media/image3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32.png" Type="http://schemas.openxmlformats.org/officeDocument/2006/relationships/image"/><Relationship Id="rId5" Target="../media/image33.png" Type="http://schemas.openxmlformats.org/officeDocument/2006/relationships/image"/><Relationship Id="rId6" Target="../media/image34.svg" Type="http://schemas.openxmlformats.org/officeDocument/2006/relationships/image"/><Relationship Id="rId7" Target="../media/image35.png" Type="http://schemas.openxmlformats.org/officeDocument/2006/relationships/image"/><Relationship Id="rId8" Target="../media/image3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7.png" Type="http://schemas.openxmlformats.org/officeDocument/2006/relationships/image"/><Relationship Id="rId5" Target="../media/image38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9.png" Type="http://schemas.openxmlformats.org/officeDocument/2006/relationships/image"/><Relationship Id="rId5" Target="../media/image40.svg" Type="http://schemas.openxmlformats.org/officeDocument/2006/relationships/image"/><Relationship Id="rId6" Target="../media/image41.jpeg" Type="http://schemas.openxmlformats.org/officeDocument/2006/relationships/image"/><Relationship Id="rId7" Target="../media/image42.png" Type="http://schemas.openxmlformats.org/officeDocument/2006/relationships/image"/><Relationship Id="rId8" Target="../media/image4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37588" y="-1223635"/>
            <a:ext cx="12846678" cy="12734269"/>
          </a:xfrm>
          <a:custGeom>
            <a:avLst/>
            <a:gdLst/>
            <a:ahLst/>
            <a:cxnLst/>
            <a:rect r="r" b="b" t="t" l="l"/>
            <a:pathLst>
              <a:path h="12734269" w="12846678">
                <a:moveTo>
                  <a:pt x="0" y="0"/>
                </a:moveTo>
                <a:lnTo>
                  <a:pt x="12846678" y="0"/>
                </a:lnTo>
                <a:lnTo>
                  <a:pt x="12846678" y="12734270"/>
                </a:lnTo>
                <a:lnTo>
                  <a:pt x="0" y="1273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9755" y="8682106"/>
            <a:ext cx="696815" cy="696815"/>
          </a:xfrm>
          <a:custGeom>
            <a:avLst/>
            <a:gdLst/>
            <a:ahLst/>
            <a:cxnLst/>
            <a:rect r="r" b="b" t="t" l="l"/>
            <a:pathLst>
              <a:path h="696815" w="696815">
                <a:moveTo>
                  <a:pt x="0" y="0"/>
                </a:moveTo>
                <a:lnTo>
                  <a:pt x="696815" y="0"/>
                </a:lnTo>
                <a:lnTo>
                  <a:pt x="696815" y="696815"/>
                </a:lnTo>
                <a:lnTo>
                  <a:pt x="0" y="696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423" y="57006"/>
            <a:ext cx="3292611" cy="810805"/>
          </a:xfrm>
          <a:custGeom>
            <a:avLst/>
            <a:gdLst/>
            <a:ahLst/>
            <a:cxnLst/>
            <a:rect r="r" b="b" t="t" l="l"/>
            <a:pathLst>
              <a:path h="810805" w="3292611">
                <a:moveTo>
                  <a:pt x="0" y="0"/>
                </a:moveTo>
                <a:lnTo>
                  <a:pt x="3292610" y="0"/>
                </a:lnTo>
                <a:lnTo>
                  <a:pt x="3292610" y="810805"/>
                </a:lnTo>
                <a:lnTo>
                  <a:pt x="0" y="810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47438" y="5610096"/>
            <a:ext cx="10221213" cy="2159231"/>
          </a:xfrm>
          <a:custGeom>
            <a:avLst/>
            <a:gdLst/>
            <a:ahLst/>
            <a:cxnLst/>
            <a:rect r="r" b="b" t="t" l="l"/>
            <a:pathLst>
              <a:path h="2159231" w="10221213">
                <a:moveTo>
                  <a:pt x="0" y="0"/>
                </a:moveTo>
                <a:lnTo>
                  <a:pt x="10221213" y="0"/>
                </a:lnTo>
                <a:lnTo>
                  <a:pt x="10221213" y="2159231"/>
                </a:lnTo>
                <a:lnTo>
                  <a:pt x="0" y="215923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16510" y="1928131"/>
            <a:ext cx="9652141" cy="6430739"/>
          </a:xfrm>
          <a:custGeom>
            <a:avLst/>
            <a:gdLst/>
            <a:ahLst/>
            <a:cxnLst/>
            <a:rect r="r" b="b" t="t" l="l"/>
            <a:pathLst>
              <a:path h="6430739" w="9652141">
                <a:moveTo>
                  <a:pt x="0" y="0"/>
                </a:moveTo>
                <a:lnTo>
                  <a:pt x="9652141" y="0"/>
                </a:lnTo>
                <a:lnTo>
                  <a:pt x="9652141" y="6430738"/>
                </a:lnTo>
                <a:lnTo>
                  <a:pt x="0" y="643073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666492" y="4414837"/>
            <a:ext cx="246531" cy="485775"/>
          </a:xfrm>
          <a:custGeom>
            <a:avLst/>
            <a:gdLst/>
            <a:ahLst/>
            <a:cxnLst/>
            <a:rect r="r" b="b" t="t" l="l"/>
            <a:pathLst>
              <a:path h="485775" w="246531">
                <a:moveTo>
                  <a:pt x="0" y="0"/>
                </a:moveTo>
                <a:lnTo>
                  <a:pt x="246531" y="0"/>
                </a:lnTo>
                <a:lnTo>
                  <a:pt x="246531" y="485775"/>
                </a:lnTo>
                <a:lnTo>
                  <a:pt x="0" y="485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88162" y="3322347"/>
            <a:ext cx="6095379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LA FLOTA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88162" y="2832135"/>
            <a:ext cx="8280774" cy="342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0"/>
              </a:lnSpc>
            </a:pPr>
            <a:r>
              <a:rPr lang="en-US" sz="2000" spc="186">
                <a:solidFill>
                  <a:srgbClr val="FFFFFF"/>
                </a:solidFill>
                <a:latin typeface="Arvo"/>
                <a:ea typeface="Arvo"/>
                <a:cs typeface="Arvo"/>
                <a:sym typeface="Arvo"/>
              </a:rPr>
              <a:t>PROYECTO CAPSTONE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68904" y="4184650"/>
            <a:ext cx="6095379" cy="1003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9"/>
              </a:lnSpc>
            </a:pPr>
            <a:r>
              <a:rPr lang="en-US" sz="6999" b="tru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PEPSIMAN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88162" y="5319220"/>
            <a:ext cx="6283338" cy="52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7"/>
              </a:lnSpc>
            </a:pPr>
            <a:r>
              <a:rPr lang="en-US" sz="30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Integrantes: Benjamín Riquelme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99089" y="5786671"/>
            <a:ext cx="2413458" cy="524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7"/>
              </a:lnSpc>
            </a:pPr>
            <a:r>
              <a:rPr lang="en-US" sz="306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Miguel Fazio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9753" y="821798"/>
            <a:ext cx="4106099" cy="434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58"/>
              </a:lnSpc>
            </a:pPr>
            <a:r>
              <a:rPr lang="en-US" sz="2541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Ingeniería en Informática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8162" y="6444623"/>
            <a:ext cx="3430749" cy="529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3"/>
              </a:lnSpc>
            </a:pPr>
            <a:r>
              <a:rPr lang="en-US" sz="310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Sede: Plaza Oeste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699484" y="4920062"/>
            <a:ext cx="12170576" cy="4982040"/>
            <a:chOff x="0" y="0"/>
            <a:chExt cx="3205419" cy="13121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05419" cy="1312142"/>
            </a:xfrm>
            <a:custGeom>
              <a:avLst/>
              <a:gdLst/>
              <a:ahLst/>
              <a:cxnLst/>
              <a:rect r="r" b="b" t="t" l="l"/>
              <a:pathLst>
                <a:path h="1312142" w="3205419">
                  <a:moveTo>
                    <a:pt x="0" y="0"/>
                  </a:moveTo>
                  <a:lnTo>
                    <a:pt x="3205419" y="0"/>
                  </a:lnTo>
                  <a:lnTo>
                    <a:pt x="3205419" y="1312142"/>
                  </a:lnTo>
                  <a:lnTo>
                    <a:pt x="0" y="1312142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3205419" cy="13216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089451" y="-2587270"/>
            <a:ext cx="7750508" cy="7682691"/>
          </a:xfrm>
          <a:custGeom>
            <a:avLst/>
            <a:gdLst/>
            <a:ahLst/>
            <a:cxnLst/>
            <a:rect r="r" b="b" t="t" l="l"/>
            <a:pathLst>
              <a:path h="7682691" w="7750508">
                <a:moveTo>
                  <a:pt x="0" y="0"/>
                </a:moveTo>
                <a:lnTo>
                  <a:pt x="7750507" y="0"/>
                </a:lnTo>
                <a:lnTo>
                  <a:pt x="7750507" y="7682691"/>
                </a:lnTo>
                <a:lnTo>
                  <a:pt x="0" y="76826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899651" y="767249"/>
            <a:ext cx="6924963" cy="2769985"/>
          </a:xfrm>
          <a:custGeom>
            <a:avLst/>
            <a:gdLst/>
            <a:ahLst/>
            <a:cxnLst/>
            <a:rect r="r" b="b" t="t" l="l"/>
            <a:pathLst>
              <a:path h="2769985" w="6924963">
                <a:moveTo>
                  <a:pt x="0" y="0"/>
                </a:moveTo>
                <a:lnTo>
                  <a:pt x="6924963" y="0"/>
                </a:lnTo>
                <a:lnTo>
                  <a:pt x="6924963" y="2769986"/>
                </a:lnTo>
                <a:lnTo>
                  <a:pt x="0" y="27699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419647" y="2449682"/>
            <a:ext cx="10249305" cy="2175105"/>
            <a:chOff x="0" y="0"/>
            <a:chExt cx="2699405" cy="57286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99406" cy="572867"/>
            </a:xfrm>
            <a:custGeom>
              <a:avLst/>
              <a:gdLst/>
              <a:ahLst/>
              <a:cxnLst/>
              <a:rect r="r" b="b" t="t" l="l"/>
              <a:pathLst>
                <a:path h="572867" w="2699406">
                  <a:moveTo>
                    <a:pt x="0" y="0"/>
                  </a:moveTo>
                  <a:lnTo>
                    <a:pt x="2699406" y="0"/>
                  </a:lnTo>
                  <a:lnTo>
                    <a:pt x="2699406" y="572867"/>
                  </a:lnTo>
                  <a:lnTo>
                    <a:pt x="0" y="572867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9525"/>
              <a:ext cx="2699405" cy="582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7230854" y="5054978"/>
            <a:ext cx="9107835" cy="4712209"/>
          </a:xfrm>
          <a:custGeom>
            <a:avLst/>
            <a:gdLst/>
            <a:ahLst/>
            <a:cxnLst/>
            <a:rect r="r" b="b" t="t" l="l"/>
            <a:pathLst>
              <a:path h="4712209" w="9107835">
                <a:moveTo>
                  <a:pt x="0" y="0"/>
                </a:moveTo>
                <a:lnTo>
                  <a:pt x="9107835" y="0"/>
                </a:lnTo>
                <a:lnTo>
                  <a:pt x="9107835" y="4712208"/>
                </a:lnTo>
                <a:lnTo>
                  <a:pt x="0" y="47122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546452"/>
            <a:ext cx="9341567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PLAN DE TRABAJO Y CARTA GANTT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9647" y="2383007"/>
            <a:ext cx="7274551" cy="1172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3"/>
              </a:lnSpc>
            </a:pPr>
            <a:r>
              <a:rPr lang="en-US" sz="335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Responsables: Benjamín Riquelme</a:t>
            </a:r>
          </a:p>
          <a:p>
            <a:pPr algn="ctr">
              <a:lnSpc>
                <a:spcPts val="4693"/>
              </a:lnSpc>
            </a:pPr>
            <a:r>
              <a:rPr lang="en-US" sz="3352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              Miguel Fazio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9647" y="3666443"/>
            <a:ext cx="4322693" cy="57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335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Tiempo: 18 Semanas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142422"/>
            <a:ext cx="16841359" cy="8759680"/>
            <a:chOff x="0" y="0"/>
            <a:chExt cx="4435584" cy="23070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35584" cy="2307076"/>
            </a:xfrm>
            <a:custGeom>
              <a:avLst/>
              <a:gdLst/>
              <a:ahLst/>
              <a:cxnLst/>
              <a:rect r="r" b="b" t="t" l="l"/>
              <a:pathLst>
                <a:path h="2307076" w="4435584">
                  <a:moveTo>
                    <a:pt x="0" y="0"/>
                  </a:moveTo>
                  <a:lnTo>
                    <a:pt x="4435584" y="0"/>
                  </a:lnTo>
                  <a:lnTo>
                    <a:pt x="4435584" y="2307076"/>
                  </a:lnTo>
                  <a:lnTo>
                    <a:pt x="0" y="2307076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35584" cy="23166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82503" y="-6296397"/>
            <a:ext cx="7750508" cy="7682691"/>
          </a:xfrm>
          <a:custGeom>
            <a:avLst/>
            <a:gdLst/>
            <a:ahLst/>
            <a:cxnLst/>
            <a:rect r="r" b="b" t="t" l="l"/>
            <a:pathLst>
              <a:path h="7682691" w="7750508">
                <a:moveTo>
                  <a:pt x="0" y="0"/>
                </a:moveTo>
                <a:lnTo>
                  <a:pt x="7750507" y="0"/>
                </a:lnTo>
                <a:lnTo>
                  <a:pt x="7750507" y="7682690"/>
                </a:lnTo>
                <a:lnTo>
                  <a:pt x="0" y="768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187301" y="-1259445"/>
            <a:ext cx="10249305" cy="2175105"/>
            <a:chOff x="0" y="0"/>
            <a:chExt cx="2699405" cy="5728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99406" cy="572867"/>
            </a:xfrm>
            <a:custGeom>
              <a:avLst/>
              <a:gdLst/>
              <a:ahLst/>
              <a:cxnLst/>
              <a:rect r="r" b="b" t="t" l="l"/>
              <a:pathLst>
                <a:path h="572867" w="2699406">
                  <a:moveTo>
                    <a:pt x="0" y="0"/>
                  </a:moveTo>
                  <a:lnTo>
                    <a:pt x="2699406" y="0"/>
                  </a:lnTo>
                  <a:lnTo>
                    <a:pt x="2699406" y="572867"/>
                  </a:lnTo>
                  <a:lnTo>
                    <a:pt x="0" y="572867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699405" cy="5823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52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86125" y="1715447"/>
            <a:ext cx="14715750" cy="7613630"/>
          </a:xfrm>
          <a:custGeom>
            <a:avLst/>
            <a:gdLst/>
            <a:ahLst/>
            <a:cxnLst/>
            <a:rect r="r" b="b" t="t" l="l"/>
            <a:pathLst>
              <a:path h="7613630" w="14715750">
                <a:moveTo>
                  <a:pt x="0" y="0"/>
                </a:moveTo>
                <a:lnTo>
                  <a:pt x="14715750" y="0"/>
                </a:lnTo>
                <a:lnTo>
                  <a:pt x="14715750" y="7613630"/>
                </a:lnTo>
                <a:lnTo>
                  <a:pt x="0" y="76136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187301" y="-42685"/>
            <a:ext cx="4322693" cy="577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99"/>
              </a:lnSpc>
            </a:pPr>
            <a:r>
              <a:rPr lang="en-US" sz="335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Tiempo: 18 Semanas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620299"/>
            <a:ext cx="9513290" cy="5367013"/>
            <a:chOff x="0" y="0"/>
            <a:chExt cx="2505558" cy="141353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5558" cy="1413534"/>
            </a:xfrm>
            <a:custGeom>
              <a:avLst/>
              <a:gdLst/>
              <a:ahLst/>
              <a:cxnLst/>
              <a:rect r="r" b="b" t="t" l="l"/>
              <a:pathLst>
                <a:path h="1413534" w="2505558">
                  <a:moveTo>
                    <a:pt x="0" y="0"/>
                  </a:moveTo>
                  <a:lnTo>
                    <a:pt x="2505558" y="0"/>
                  </a:lnTo>
                  <a:lnTo>
                    <a:pt x="2505558" y="1413534"/>
                  </a:lnTo>
                  <a:lnTo>
                    <a:pt x="0" y="1413534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2505558" cy="14040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2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139577" y="3294544"/>
            <a:ext cx="1291536" cy="9513290"/>
            <a:chOff x="0" y="0"/>
            <a:chExt cx="412088" cy="30353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12088" cy="3035384"/>
            </a:xfrm>
            <a:custGeom>
              <a:avLst/>
              <a:gdLst/>
              <a:ahLst/>
              <a:cxnLst/>
              <a:rect r="r" b="b" t="t" l="l"/>
              <a:pathLst>
                <a:path h="3035384" w="412088">
                  <a:moveTo>
                    <a:pt x="0" y="0"/>
                  </a:moveTo>
                  <a:lnTo>
                    <a:pt x="412088" y="0"/>
                  </a:lnTo>
                  <a:lnTo>
                    <a:pt x="412088" y="3035384"/>
                  </a:lnTo>
                  <a:lnTo>
                    <a:pt x="0" y="303538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412088" cy="30258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6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452208" y="-1247973"/>
            <a:ext cx="12895784" cy="12782946"/>
          </a:xfrm>
          <a:custGeom>
            <a:avLst/>
            <a:gdLst/>
            <a:ahLst/>
            <a:cxnLst/>
            <a:rect r="r" b="b" t="t" l="l"/>
            <a:pathLst>
              <a:path h="12782946" w="12895784">
                <a:moveTo>
                  <a:pt x="0" y="0"/>
                </a:moveTo>
                <a:lnTo>
                  <a:pt x="12895784" y="0"/>
                </a:lnTo>
                <a:lnTo>
                  <a:pt x="12895784" y="12782946"/>
                </a:lnTo>
                <a:lnTo>
                  <a:pt x="0" y="127829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536708" y="2101211"/>
            <a:ext cx="5722592" cy="5828566"/>
          </a:xfrm>
          <a:custGeom>
            <a:avLst/>
            <a:gdLst/>
            <a:ahLst/>
            <a:cxnLst/>
            <a:rect r="r" b="b" t="t" l="l"/>
            <a:pathLst>
              <a:path h="5828566" w="5722592">
                <a:moveTo>
                  <a:pt x="0" y="0"/>
                </a:moveTo>
                <a:lnTo>
                  <a:pt x="5722592" y="0"/>
                </a:lnTo>
                <a:lnTo>
                  <a:pt x="5722592" y="5828566"/>
                </a:lnTo>
                <a:lnTo>
                  <a:pt x="0" y="5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588440" y="7688629"/>
            <a:ext cx="2944651" cy="725120"/>
          </a:xfrm>
          <a:custGeom>
            <a:avLst/>
            <a:gdLst/>
            <a:ahLst/>
            <a:cxnLst/>
            <a:rect r="r" b="b" t="t" l="l"/>
            <a:pathLst>
              <a:path h="725120" w="2944651">
                <a:moveTo>
                  <a:pt x="0" y="0"/>
                </a:moveTo>
                <a:lnTo>
                  <a:pt x="2944651" y="0"/>
                </a:lnTo>
                <a:lnTo>
                  <a:pt x="2944651" y="725120"/>
                </a:lnTo>
                <a:lnTo>
                  <a:pt x="0" y="725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760853" y="7233168"/>
            <a:ext cx="1636042" cy="1636042"/>
          </a:xfrm>
          <a:custGeom>
            <a:avLst/>
            <a:gdLst/>
            <a:ahLst/>
            <a:cxnLst/>
            <a:rect r="r" b="b" t="t" l="l"/>
            <a:pathLst>
              <a:path h="1636042" w="1636042">
                <a:moveTo>
                  <a:pt x="0" y="0"/>
                </a:moveTo>
                <a:lnTo>
                  <a:pt x="1636042" y="0"/>
                </a:lnTo>
                <a:lnTo>
                  <a:pt x="1636042" y="1636042"/>
                </a:lnTo>
                <a:lnTo>
                  <a:pt x="0" y="163604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465298" y="4913515"/>
            <a:ext cx="2640093" cy="1933868"/>
          </a:xfrm>
          <a:custGeom>
            <a:avLst/>
            <a:gdLst/>
            <a:ahLst/>
            <a:cxnLst/>
            <a:rect r="r" b="b" t="t" l="l"/>
            <a:pathLst>
              <a:path h="1933868" w="2640093">
                <a:moveTo>
                  <a:pt x="0" y="0"/>
                </a:moveTo>
                <a:lnTo>
                  <a:pt x="2640093" y="0"/>
                </a:lnTo>
                <a:lnTo>
                  <a:pt x="2640093" y="1933869"/>
                </a:lnTo>
                <a:lnTo>
                  <a:pt x="0" y="193386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588440" y="2384881"/>
            <a:ext cx="832360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74"/>
              </a:lnSpc>
            </a:pPr>
            <a:r>
              <a:rPr lang="en-US" sz="7500" b="tru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Cierre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394168" y="3867422"/>
            <a:ext cx="4782353" cy="787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74"/>
              </a:lnSpc>
            </a:pPr>
            <a:r>
              <a:rPr lang="en-US" sz="4624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087217" y="-5466601"/>
            <a:ext cx="12846678" cy="12734269"/>
          </a:xfrm>
          <a:custGeom>
            <a:avLst/>
            <a:gdLst/>
            <a:ahLst/>
            <a:cxnLst/>
            <a:rect r="r" b="b" t="t" l="l"/>
            <a:pathLst>
              <a:path h="12734269" w="12846678">
                <a:moveTo>
                  <a:pt x="0" y="0"/>
                </a:moveTo>
                <a:lnTo>
                  <a:pt x="12846677" y="0"/>
                </a:lnTo>
                <a:lnTo>
                  <a:pt x="12846677" y="12734270"/>
                </a:lnTo>
                <a:lnTo>
                  <a:pt x="0" y="127342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96519" y="1623913"/>
            <a:ext cx="4263515" cy="7215179"/>
          </a:xfrm>
          <a:custGeom>
            <a:avLst/>
            <a:gdLst/>
            <a:ahLst/>
            <a:cxnLst/>
            <a:rect r="r" b="b" t="t" l="l"/>
            <a:pathLst>
              <a:path h="7215179" w="4263515">
                <a:moveTo>
                  <a:pt x="0" y="0"/>
                </a:moveTo>
                <a:lnTo>
                  <a:pt x="4263515" y="0"/>
                </a:lnTo>
                <a:lnTo>
                  <a:pt x="4263515" y="7215178"/>
                </a:lnTo>
                <a:lnTo>
                  <a:pt x="0" y="7215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9995361" y="3372801"/>
            <a:ext cx="6380093" cy="459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DESCRIPCIÓN DEL PROYECTO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RELACIÓN CON EL PERFIL DE EGRESO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INTERESES PROFESIONALES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FACTIBILIDAD DEL PROYECTO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METODOLOGÍA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OBJETIVOS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EVIDENCIAS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PLAN DE TRABAJO Y CARTA GANTT</a:t>
            </a:r>
          </a:p>
          <a:p>
            <a:pPr algn="l">
              <a:lnSpc>
                <a:spcPts val="4079"/>
              </a:lnSpc>
            </a:pPr>
            <a:r>
              <a:rPr lang="en-US" sz="24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CIERRE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2438389"/>
            <a:ext cx="4926298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9"/>
              </a:lnSpc>
            </a:pPr>
            <a:r>
              <a:rPr lang="en-US" sz="3999" b="tru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ÍNDICE GENERAL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325537" y="3372801"/>
            <a:ext cx="714182" cy="510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01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02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03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04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05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06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07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08</a:t>
            </a:r>
          </a:p>
          <a:p>
            <a:pPr algn="l">
              <a:lnSpc>
                <a:spcPts val="4079"/>
              </a:lnSpc>
            </a:pPr>
            <a:r>
              <a:rPr lang="en-US" sz="2400" b="true">
                <a:solidFill>
                  <a:srgbClr val="0061AE"/>
                </a:solidFill>
                <a:latin typeface="Arvo Bold"/>
                <a:ea typeface="Arvo Bold"/>
                <a:cs typeface="Arvo Bold"/>
                <a:sym typeface="Arvo Bold"/>
              </a:rPr>
              <a:t>09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746595" y="-2587270"/>
            <a:ext cx="9093363" cy="9013797"/>
          </a:xfrm>
          <a:custGeom>
            <a:avLst/>
            <a:gdLst/>
            <a:ahLst/>
            <a:cxnLst/>
            <a:rect r="r" b="b" t="t" l="l"/>
            <a:pathLst>
              <a:path h="9013797" w="9093363">
                <a:moveTo>
                  <a:pt x="0" y="0"/>
                </a:moveTo>
                <a:lnTo>
                  <a:pt x="9093363" y="0"/>
                </a:lnTo>
                <a:lnTo>
                  <a:pt x="9093363" y="9013797"/>
                </a:lnTo>
                <a:lnTo>
                  <a:pt x="0" y="90137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14348" y="819971"/>
            <a:ext cx="6924963" cy="2769985"/>
          </a:xfrm>
          <a:custGeom>
            <a:avLst/>
            <a:gdLst/>
            <a:ahLst/>
            <a:cxnLst/>
            <a:rect r="r" b="b" t="t" l="l"/>
            <a:pathLst>
              <a:path h="2769985" w="6924963">
                <a:moveTo>
                  <a:pt x="0" y="0"/>
                </a:moveTo>
                <a:lnTo>
                  <a:pt x="6924963" y="0"/>
                </a:lnTo>
                <a:lnTo>
                  <a:pt x="6924963" y="2769985"/>
                </a:lnTo>
                <a:lnTo>
                  <a:pt x="0" y="2769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6722425" y="6883727"/>
            <a:ext cx="1972989" cy="1972989"/>
          </a:xfrm>
          <a:custGeom>
            <a:avLst/>
            <a:gdLst/>
            <a:ahLst/>
            <a:cxnLst/>
            <a:rect r="r" b="b" t="t" l="l"/>
            <a:pathLst>
              <a:path h="1972989" w="1972989">
                <a:moveTo>
                  <a:pt x="0" y="0"/>
                </a:moveTo>
                <a:lnTo>
                  <a:pt x="1972989" y="0"/>
                </a:lnTo>
                <a:lnTo>
                  <a:pt x="1972989" y="1972989"/>
                </a:lnTo>
                <a:lnTo>
                  <a:pt x="0" y="19729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287969" y="3043431"/>
            <a:ext cx="1420951" cy="1326813"/>
          </a:xfrm>
          <a:custGeom>
            <a:avLst/>
            <a:gdLst/>
            <a:ahLst/>
            <a:cxnLst/>
            <a:rect r="r" b="b" t="t" l="l"/>
            <a:pathLst>
              <a:path h="1326813" w="1420951">
                <a:moveTo>
                  <a:pt x="0" y="0"/>
                </a:moveTo>
                <a:lnTo>
                  <a:pt x="1420951" y="0"/>
                </a:lnTo>
                <a:lnTo>
                  <a:pt x="1420951" y="1326813"/>
                </a:lnTo>
                <a:lnTo>
                  <a:pt x="0" y="132681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565134" y="3043431"/>
            <a:ext cx="1334131" cy="1368340"/>
          </a:xfrm>
          <a:custGeom>
            <a:avLst/>
            <a:gdLst/>
            <a:ahLst/>
            <a:cxnLst/>
            <a:rect r="r" b="b" t="t" l="l"/>
            <a:pathLst>
              <a:path h="1368340" w="1334131">
                <a:moveTo>
                  <a:pt x="0" y="0"/>
                </a:moveTo>
                <a:lnTo>
                  <a:pt x="1334131" y="0"/>
                </a:lnTo>
                <a:lnTo>
                  <a:pt x="1334131" y="1368340"/>
                </a:lnTo>
                <a:lnTo>
                  <a:pt x="0" y="136834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81312" y="7143052"/>
            <a:ext cx="3551911" cy="2845969"/>
          </a:xfrm>
          <a:custGeom>
            <a:avLst/>
            <a:gdLst/>
            <a:ahLst/>
            <a:cxnLst/>
            <a:rect r="r" b="b" t="t" l="l"/>
            <a:pathLst>
              <a:path h="2845969" w="3551911">
                <a:moveTo>
                  <a:pt x="0" y="0"/>
                </a:moveTo>
                <a:lnTo>
                  <a:pt x="3551911" y="0"/>
                </a:lnTo>
                <a:lnTo>
                  <a:pt x="3551911" y="2845968"/>
                </a:lnTo>
                <a:lnTo>
                  <a:pt x="0" y="284596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23846" y="3303444"/>
            <a:ext cx="462919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Problema actual 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323846" y="951180"/>
            <a:ext cx="8338340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DESCRIPCION DEL PROYECTO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23846" y="7443688"/>
            <a:ext cx="4820288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Solución propuesta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055235" y="6350327"/>
            <a:ext cx="558624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Relevancia en el Campo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173679" y="6409087"/>
            <a:ext cx="8989019" cy="8910365"/>
          </a:xfrm>
          <a:custGeom>
            <a:avLst/>
            <a:gdLst/>
            <a:ahLst/>
            <a:cxnLst/>
            <a:rect r="r" b="b" t="t" l="l"/>
            <a:pathLst>
              <a:path h="8910365" w="8989019">
                <a:moveTo>
                  <a:pt x="0" y="0"/>
                </a:moveTo>
                <a:lnTo>
                  <a:pt x="8989020" y="0"/>
                </a:lnTo>
                <a:lnTo>
                  <a:pt x="8989020" y="8910366"/>
                </a:lnTo>
                <a:lnTo>
                  <a:pt x="0" y="8910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60978" y="21410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22852" y="6887236"/>
            <a:ext cx="2976216" cy="2976216"/>
          </a:xfrm>
          <a:custGeom>
            <a:avLst/>
            <a:gdLst/>
            <a:ahLst/>
            <a:cxnLst/>
            <a:rect r="r" b="b" t="t" l="l"/>
            <a:pathLst>
              <a:path h="2976216" w="2976216">
                <a:moveTo>
                  <a:pt x="0" y="0"/>
                </a:moveTo>
                <a:lnTo>
                  <a:pt x="2976216" y="0"/>
                </a:lnTo>
                <a:lnTo>
                  <a:pt x="2976216" y="2976216"/>
                </a:lnTo>
                <a:lnTo>
                  <a:pt x="0" y="29762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28815" y="687495"/>
            <a:ext cx="6547291" cy="1883539"/>
            <a:chOff x="0" y="0"/>
            <a:chExt cx="8729721" cy="251138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9525"/>
              <a:ext cx="8729721" cy="157374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99"/>
                </a:lnSpc>
                <a:spcBef>
                  <a:spcPct val="0"/>
                </a:spcBef>
              </a:pPr>
              <a:r>
                <a:rPr lang="en-US" b="true" sz="3999">
                  <a:solidFill>
                    <a:srgbClr val="000000"/>
                  </a:solidFill>
                  <a:latin typeface="Arvo Bold"/>
                  <a:ea typeface="Arvo Bold"/>
                  <a:cs typeface="Arvo Bold"/>
                  <a:sym typeface="Arvo Bold"/>
                </a:rPr>
                <a:t>RELACION CON EL PERFIL DE EGRESO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2108541"/>
              <a:ext cx="8729721" cy="4028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56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87543" y="2974164"/>
            <a:ext cx="5807591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Gestión de proyectos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Ciberseguridad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Desarrollo de software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Base de datos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177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Pruebas de certificación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700000">
            <a:off x="-3467862" y="4220442"/>
            <a:ext cx="7389567" cy="9195163"/>
          </a:xfrm>
          <a:custGeom>
            <a:avLst/>
            <a:gdLst/>
            <a:ahLst/>
            <a:cxnLst/>
            <a:rect r="r" b="b" t="t" l="l"/>
            <a:pathLst>
              <a:path h="9195163" w="7389567">
                <a:moveTo>
                  <a:pt x="0" y="0"/>
                </a:moveTo>
                <a:lnTo>
                  <a:pt x="7389567" y="0"/>
                </a:lnTo>
                <a:lnTo>
                  <a:pt x="7389567" y="9195162"/>
                </a:lnTo>
                <a:lnTo>
                  <a:pt x="0" y="91951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721190" y="2670100"/>
            <a:ext cx="3191985" cy="3191985"/>
          </a:xfrm>
          <a:custGeom>
            <a:avLst/>
            <a:gdLst/>
            <a:ahLst/>
            <a:cxnLst/>
            <a:rect r="r" b="b" t="t" l="l"/>
            <a:pathLst>
              <a:path h="3191985" w="3191985">
                <a:moveTo>
                  <a:pt x="0" y="0"/>
                </a:moveTo>
                <a:lnTo>
                  <a:pt x="3191985" y="0"/>
                </a:lnTo>
                <a:lnTo>
                  <a:pt x="3191985" y="3191985"/>
                </a:lnTo>
                <a:lnTo>
                  <a:pt x="0" y="3191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93033" y="-4644272"/>
            <a:ext cx="8989019" cy="8910365"/>
          </a:xfrm>
          <a:custGeom>
            <a:avLst/>
            <a:gdLst/>
            <a:ahLst/>
            <a:cxnLst/>
            <a:rect r="r" b="b" t="t" l="l"/>
            <a:pathLst>
              <a:path h="8910365" w="8989019">
                <a:moveTo>
                  <a:pt x="0" y="0"/>
                </a:moveTo>
                <a:lnTo>
                  <a:pt x="8989020" y="0"/>
                </a:lnTo>
                <a:lnTo>
                  <a:pt x="8989020" y="8910365"/>
                </a:lnTo>
                <a:lnTo>
                  <a:pt x="0" y="89103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338761" y="2670100"/>
            <a:ext cx="3508545" cy="3191985"/>
          </a:xfrm>
          <a:custGeom>
            <a:avLst/>
            <a:gdLst/>
            <a:ahLst/>
            <a:cxnLst/>
            <a:rect r="r" b="b" t="t" l="l"/>
            <a:pathLst>
              <a:path h="3191985" w="3508545">
                <a:moveTo>
                  <a:pt x="0" y="0"/>
                </a:moveTo>
                <a:lnTo>
                  <a:pt x="3508545" y="0"/>
                </a:lnTo>
                <a:lnTo>
                  <a:pt x="3508545" y="3191985"/>
                </a:lnTo>
                <a:lnTo>
                  <a:pt x="0" y="319198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226290" y="942975"/>
            <a:ext cx="12396227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INTERESES PROFESIONALES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6113" y="6467251"/>
            <a:ext cx="4742139" cy="40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169" indent="-26558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Cumplimiento de estándares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46113" y="7107355"/>
            <a:ext cx="4633301" cy="409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247" indent="-26562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Seguridad de la información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46113" y="7745837"/>
            <a:ext cx="5451563" cy="8441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247" indent="-26562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Evaluación de riesgos y amenazas</a:t>
            </a:r>
          </a:p>
          <a:p>
            <a:pPr algn="ctr">
              <a:lnSpc>
                <a:spcPts val="3444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1629257" y="6467251"/>
            <a:ext cx="3595427" cy="40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169" indent="-26558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Aplicar metodologías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629257" y="7107355"/>
            <a:ext cx="4512969" cy="40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169" indent="-26558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Seguimiento de actividades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95980" y="7777142"/>
            <a:ext cx="4579523" cy="409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31169" indent="-265584" lvl="1">
              <a:lnSpc>
                <a:spcPts val="3444"/>
              </a:lnSpc>
              <a:buFont typeface="Arial"/>
              <a:buChar char="•"/>
            </a:pPr>
            <a:r>
              <a:rPr lang="en-US" sz="246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planificación y coordinación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660649"/>
            <a:ext cx="4255072" cy="4066111"/>
            <a:chOff x="0" y="0"/>
            <a:chExt cx="1120677" cy="10709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0677" cy="1070910"/>
            </a:xfrm>
            <a:custGeom>
              <a:avLst/>
              <a:gdLst/>
              <a:ahLst/>
              <a:cxnLst/>
              <a:rect r="r" b="b" t="t" l="l"/>
              <a:pathLst>
                <a:path h="1070910" w="1120677">
                  <a:moveTo>
                    <a:pt x="0" y="0"/>
                  </a:moveTo>
                  <a:lnTo>
                    <a:pt x="1120677" y="0"/>
                  </a:lnTo>
                  <a:lnTo>
                    <a:pt x="1120677" y="1070910"/>
                  </a:lnTo>
                  <a:lnTo>
                    <a:pt x="0" y="10709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120677" cy="110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536277" y="4660649"/>
            <a:ext cx="4255072" cy="4066111"/>
            <a:chOff x="0" y="0"/>
            <a:chExt cx="1120677" cy="10709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20677" cy="1070910"/>
            </a:xfrm>
            <a:custGeom>
              <a:avLst/>
              <a:gdLst/>
              <a:ahLst/>
              <a:cxnLst/>
              <a:rect r="r" b="b" t="t" l="l"/>
              <a:pathLst>
                <a:path h="1070910" w="1120677">
                  <a:moveTo>
                    <a:pt x="0" y="0"/>
                  </a:moveTo>
                  <a:lnTo>
                    <a:pt x="1120677" y="0"/>
                  </a:lnTo>
                  <a:lnTo>
                    <a:pt x="1120677" y="1070910"/>
                  </a:lnTo>
                  <a:lnTo>
                    <a:pt x="0" y="10709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120677" cy="110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1638485">
            <a:off x="13132893" y="-756574"/>
            <a:ext cx="7389567" cy="9195163"/>
          </a:xfrm>
          <a:custGeom>
            <a:avLst/>
            <a:gdLst/>
            <a:ahLst/>
            <a:cxnLst/>
            <a:rect r="r" b="b" t="t" l="l"/>
            <a:pathLst>
              <a:path h="9195163" w="7389567">
                <a:moveTo>
                  <a:pt x="0" y="0"/>
                </a:moveTo>
                <a:lnTo>
                  <a:pt x="7389567" y="0"/>
                </a:lnTo>
                <a:lnTo>
                  <a:pt x="7389567" y="9195163"/>
                </a:lnTo>
                <a:lnTo>
                  <a:pt x="0" y="91951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9" id="9"/>
          <p:cNvGrpSpPr/>
          <p:nvPr/>
        </p:nvGrpSpPr>
        <p:grpSpPr>
          <a:xfrm rot="0">
            <a:off x="10039435" y="4660649"/>
            <a:ext cx="4255072" cy="4066111"/>
            <a:chOff x="0" y="0"/>
            <a:chExt cx="1120677" cy="107091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20677" cy="1070910"/>
            </a:xfrm>
            <a:custGeom>
              <a:avLst/>
              <a:gdLst/>
              <a:ahLst/>
              <a:cxnLst/>
              <a:rect r="r" b="b" t="t" l="l"/>
              <a:pathLst>
                <a:path h="1070910" w="1120677">
                  <a:moveTo>
                    <a:pt x="0" y="0"/>
                  </a:moveTo>
                  <a:lnTo>
                    <a:pt x="1120677" y="0"/>
                  </a:lnTo>
                  <a:lnTo>
                    <a:pt x="1120677" y="1070910"/>
                  </a:lnTo>
                  <a:lnTo>
                    <a:pt x="0" y="10709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20677" cy="11090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721924" y="3720926"/>
            <a:ext cx="1879445" cy="1879445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  <a:r>
                <a:rPr lang="en-US" b="true" sz="5000" spc="235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2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227249" y="3720926"/>
            <a:ext cx="1879445" cy="1879445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650"/>
                </a:lnSpc>
                <a:spcBef>
                  <a:spcPct val="0"/>
                </a:spcBef>
              </a:pPr>
              <a:r>
                <a:rPr lang="en-US" b="true" sz="5000" spc="235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3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216514" y="3720926"/>
            <a:ext cx="1879445" cy="1879445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104775"/>
              <a:ext cx="660400" cy="6318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650"/>
                </a:lnSpc>
              </a:pPr>
              <a:r>
                <a:rPr lang="en-US" b="true" sz="5000" spc="235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1</a:t>
              </a: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354526" y="6614693"/>
            <a:ext cx="1850409" cy="2099755"/>
          </a:xfrm>
          <a:custGeom>
            <a:avLst/>
            <a:gdLst/>
            <a:ahLst/>
            <a:cxnLst/>
            <a:rect r="r" b="b" t="t" l="l"/>
            <a:pathLst>
              <a:path h="2099755" w="1850409">
                <a:moveTo>
                  <a:pt x="0" y="0"/>
                </a:moveTo>
                <a:lnTo>
                  <a:pt x="1850409" y="0"/>
                </a:lnTo>
                <a:lnTo>
                  <a:pt x="1850409" y="2099755"/>
                </a:lnTo>
                <a:lnTo>
                  <a:pt x="0" y="20997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574787" y="6781358"/>
            <a:ext cx="2117444" cy="1945401"/>
          </a:xfrm>
          <a:custGeom>
            <a:avLst/>
            <a:gdLst/>
            <a:ahLst/>
            <a:cxnLst/>
            <a:rect r="r" b="b" t="t" l="l"/>
            <a:pathLst>
              <a:path h="1945401" w="2117444">
                <a:moveTo>
                  <a:pt x="0" y="0"/>
                </a:moveTo>
                <a:lnTo>
                  <a:pt x="2117443" y="0"/>
                </a:lnTo>
                <a:lnTo>
                  <a:pt x="2117443" y="1945402"/>
                </a:lnTo>
                <a:lnTo>
                  <a:pt x="0" y="194540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153424" y="6693704"/>
            <a:ext cx="2046220" cy="2046220"/>
          </a:xfrm>
          <a:custGeom>
            <a:avLst/>
            <a:gdLst/>
            <a:ahLst/>
            <a:cxnLst/>
            <a:rect r="r" b="b" t="t" l="l"/>
            <a:pathLst>
              <a:path h="2046220" w="2046220">
                <a:moveTo>
                  <a:pt x="0" y="0"/>
                </a:moveTo>
                <a:lnTo>
                  <a:pt x="2046219" y="0"/>
                </a:lnTo>
                <a:lnTo>
                  <a:pt x="2046219" y="2046220"/>
                </a:lnTo>
                <a:lnTo>
                  <a:pt x="0" y="20462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1334450" y="5981050"/>
            <a:ext cx="3648075" cy="706744"/>
            <a:chOff x="0" y="0"/>
            <a:chExt cx="4864100" cy="942325"/>
          </a:xfrm>
        </p:grpSpPr>
        <p:sp>
          <p:nvSpPr>
            <p:cNvPr name="TextBox 25" id="25"/>
            <p:cNvSpPr txBox="true"/>
            <p:nvPr/>
          </p:nvSpPr>
          <p:spPr>
            <a:xfrm rot="0">
              <a:off x="0" y="546085"/>
              <a:ext cx="4864100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-47625"/>
              <a:ext cx="4864100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82">
                  <a:solidFill>
                    <a:srgbClr val="000000"/>
                  </a:solidFill>
                  <a:latin typeface="Arvo Bold"/>
                  <a:ea typeface="Arvo Bold"/>
                  <a:cs typeface="Arvo Bold"/>
                  <a:sym typeface="Arvo Bold"/>
                </a:rPr>
                <a:t>Duracion del proyecto</a:t>
              </a: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837609" y="5933425"/>
            <a:ext cx="3648075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Recursos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0342934" y="5981050"/>
            <a:ext cx="3648075" cy="706744"/>
            <a:chOff x="0" y="0"/>
            <a:chExt cx="4864100" cy="942325"/>
          </a:xfrm>
        </p:grpSpPr>
        <p:sp>
          <p:nvSpPr>
            <p:cNvPr name="TextBox 29" id="29"/>
            <p:cNvSpPr txBox="true"/>
            <p:nvPr/>
          </p:nvSpPr>
          <p:spPr>
            <a:xfrm rot="0">
              <a:off x="0" y="546085"/>
              <a:ext cx="4864100" cy="3962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20"/>
                </a:lnSpc>
                <a:spcBef>
                  <a:spcPct val="0"/>
                </a:spcBef>
              </a:pP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0" y="-47625"/>
              <a:ext cx="4864100" cy="4497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  <a:r>
                <a:rPr lang="en-US" b="true" sz="2000" spc="82">
                  <a:solidFill>
                    <a:srgbClr val="000000"/>
                  </a:solidFill>
                  <a:latin typeface="Arvo Bold"/>
                  <a:ea typeface="Arvo Bold"/>
                  <a:cs typeface="Arvo Bold"/>
                  <a:sym typeface="Arvo Bold"/>
                </a:rPr>
                <a:t>Factores externos</a:t>
              </a:r>
            </a:p>
          </p:txBody>
        </p:sp>
      </p:grpSp>
      <p:sp>
        <p:nvSpPr>
          <p:cNvPr name="TextBox 31" id="31"/>
          <p:cNvSpPr txBox="true"/>
          <p:nvPr/>
        </p:nvSpPr>
        <p:spPr>
          <a:xfrm rot="0">
            <a:off x="2792932" y="1178280"/>
            <a:ext cx="1040671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FACTIBILIDAD DEL PROYECTO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62632" y="2153963"/>
            <a:ext cx="7896668" cy="1094747"/>
            <a:chOff x="0" y="0"/>
            <a:chExt cx="2079781" cy="2883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79781" cy="288329"/>
            </a:xfrm>
            <a:custGeom>
              <a:avLst/>
              <a:gdLst/>
              <a:ahLst/>
              <a:cxnLst/>
              <a:rect r="r" b="b" t="t" l="l"/>
              <a:pathLst>
                <a:path h="288329" w="2079781">
                  <a:moveTo>
                    <a:pt x="0" y="0"/>
                  </a:moveTo>
                  <a:lnTo>
                    <a:pt x="2079781" y="0"/>
                  </a:lnTo>
                  <a:lnTo>
                    <a:pt x="2079781" y="288329"/>
                  </a:lnTo>
                  <a:lnTo>
                    <a:pt x="0" y="2883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79781" cy="326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962563" y="2261258"/>
            <a:ext cx="800137" cy="800598"/>
            <a:chOff x="0" y="0"/>
            <a:chExt cx="812800" cy="81326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3268"/>
            </a:xfrm>
            <a:custGeom>
              <a:avLst/>
              <a:gdLst/>
              <a:ahLst/>
              <a:cxnLst/>
              <a:rect r="r" b="b" t="t" l="l"/>
              <a:pathLst>
                <a:path h="813268" w="812800">
                  <a:moveTo>
                    <a:pt x="406400" y="0"/>
                  </a:moveTo>
                  <a:cubicBezTo>
                    <a:pt x="181951" y="0"/>
                    <a:pt x="0" y="182056"/>
                    <a:pt x="0" y="406634"/>
                  </a:cubicBezTo>
                  <a:cubicBezTo>
                    <a:pt x="0" y="631212"/>
                    <a:pt x="181951" y="813268"/>
                    <a:pt x="406400" y="813268"/>
                  </a:cubicBezTo>
                  <a:cubicBezTo>
                    <a:pt x="630849" y="813268"/>
                    <a:pt x="812800" y="631212"/>
                    <a:pt x="812800" y="406634"/>
                  </a:cubicBezTo>
                  <a:cubicBezTo>
                    <a:pt x="812800" y="18205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85769"/>
              <a:ext cx="660400" cy="65125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0"/>
                </a:lnSpc>
                <a:spcBef>
                  <a:spcPct val="0"/>
                </a:spcBef>
              </a:pPr>
              <a:r>
                <a:rPr lang="en-US" b="true" sz="3000" spc="141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362632" y="3565127"/>
            <a:ext cx="7896668" cy="1094747"/>
            <a:chOff x="0" y="0"/>
            <a:chExt cx="2079781" cy="28832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079781" cy="288329"/>
            </a:xfrm>
            <a:custGeom>
              <a:avLst/>
              <a:gdLst/>
              <a:ahLst/>
              <a:cxnLst/>
              <a:rect r="r" b="b" t="t" l="l"/>
              <a:pathLst>
                <a:path h="288329" w="2079781">
                  <a:moveTo>
                    <a:pt x="0" y="0"/>
                  </a:moveTo>
                  <a:lnTo>
                    <a:pt x="2079781" y="0"/>
                  </a:lnTo>
                  <a:lnTo>
                    <a:pt x="2079781" y="288329"/>
                  </a:lnTo>
                  <a:lnTo>
                    <a:pt x="0" y="2883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079781" cy="326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962563" y="3636061"/>
            <a:ext cx="800137" cy="80013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0"/>
                </a:lnSpc>
                <a:spcBef>
                  <a:spcPct val="0"/>
                </a:spcBef>
              </a:pPr>
              <a:r>
                <a:rPr lang="en-US" b="true" sz="3000" spc="141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362632" y="4878949"/>
            <a:ext cx="7896668" cy="1094747"/>
            <a:chOff x="0" y="0"/>
            <a:chExt cx="2079781" cy="2883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079781" cy="288329"/>
            </a:xfrm>
            <a:custGeom>
              <a:avLst/>
              <a:gdLst/>
              <a:ahLst/>
              <a:cxnLst/>
              <a:rect r="r" b="b" t="t" l="l"/>
              <a:pathLst>
                <a:path h="288329" w="2079781">
                  <a:moveTo>
                    <a:pt x="0" y="0"/>
                  </a:moveTo>
                  <a:lnTo>
                    <a:pt x="2079781" y="0"/>
                  </a:lnTo>
                  <a:lnTo>
                    <a:pt x="2079781" y="288329"/>
                  </a:lnTo>
                  <a:lnTo>
                    <a:pt x="0" y="2883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079781" cy="326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946781" y="5050399"/>
            <a:ext cx="815919" cy="815919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0"/>
                </a:lnSpc>
                <a:spcBef>
                  <a:spcPct val="0"/>
                </a:spcBef>
              </a:pPr>
              <a:r>
                <a:rPr lang="en-US" b="true" sz="3000" spc="141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362632" y="6240397"/>
            <a:ext cx="7896668" cy="1094747"/>
            <a:chOff x="0" y="0"/>
            <a:chExt cx="2079781" cy="28832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2079781" cy="288329"/>
            </a:xfrm>
            <a:custGeom>
              <a:avLst/>
              <a:gdLst/>
              <a:ahLst/>
              <a:cxnLst/>
              <a:rect r="r" b="b" t="t" l="l"/>
              <a:pathLst>
                <a:path h="288329" w="2079781">
                  <a:moveTo>
                    <a:pt x="0" y="0"/>
                  </a:moveTo>
                  <a:lnTo>
                    <a:pt x="2079781" y="0"/>
                  </a:lnTo>
                  <a:lnTo>
                    <a:pt x="2079781" y="288329"/>
                  </a:lnTo>
                  <a:lnTo>
                    <a:pt x="0" y="2883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2079781" cy="326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8922895" y="6367868"/>
            <a:ext cx="839805" cy="839805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0"/>
                </a:lnSpc>
                <a:spcBef>
                  <a:spcPct val="0"/>
                </a:spcBef>
              </a:pPr>
              <a:r>
                <a:rPr lang="en-US" b="true" sz="3000" spc="141" strike="noStrike" u="none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4</a:t>
              </a:r>
            </a:p>
          </p:txBody>
        </p:sp>
      </p:grpSp>
      <p:sp>
        <p:nvSpPr>
          <p:cNvPr name="Freeform 26" id="26"/>
          <p:cNvSpPr/>
          <p:nvPr/>
        </p:nvSpPr>
        <p:spPr>
          <a:xfrm flipH="false" flipV="false" rot="0">
            <a:off x="-2187905" y="5979792"/>
            <a:ext cx="8989019" cy="8910365"/>
          </a:xfrm>
          <a:custGeom>
            <a:avLst/>
            <a:gdLst/>
            <a:ahLst/>
            <a:cxnLst/>
            <a:rect r="r" b="b" t="t" l="l"/>
            <a:pathLst>
              <a:path h="8910365" w="8989019">
                <a:moveTo>
                  <a:pt x="0" y="0"/>
                </a:moveTo>
                <a:lnTo>
                  <a:pt x="8989019" y="0"/>
                </a:lnTo>
                <a:lnTo>
                  <a:pt x="8989019" y="8910365"/>
                </a:lnTo>
                <a:lnTo>
                  <a:pt x="0" y="89103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314207" y="6253198"/>
            <a:ext cx="6343483" cy="2779599"/>
          </a:xfrm>
          <a:custGeom>
            <a:avLst/>
            <a:gdLst/>
            <a:ahLst/>
            <a:cxnLst/>
            <a:rect r="r" b="b" t="t" l="l"/>
            <a:pathLst>
              <a:path h="2779599" w="6343483">
                <a:moveTo>
                  <a:pt x="0" y="0"/>
                </a:moveTo>
                <a:lnTo>
                  <a:pt x="6343483" y="0"/>
                </a:lnTo>
                <a:lnTo>
                  <a:pt x="6343483" y="2779598"/>
                </a:lnTo>
                <a:lnTo>
                  <a:pt x="0" y="27795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8" id="28"/>
          <p:cNvSpPr txBox="true"/>
          <p:nvPr/>
        </p:nvSpPr>
        <p:spPr>
          <a:xfrm rot="0">
            <a:off x="1491197" y="1846708"/>
            <a:ext cx="5989502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METODOLOGIA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491197" y="3414560"/>
            <a:ext cx="5989502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9"/>
              </a:lnSpc>
              <a:spcBef>
                <a:spcPct val="0"/>
              </a:spcBef>
            </a:pPr>
            <a:r>
              <a:rPr lang="en-US" b="true" sz="2499" spc="10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Tradicional incremental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117162" y="2463119"/>
            <a:ext cx="63876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Análisis y </a:t>
            </a:r>
            <a:r>
              <a:rPr lang="en-US" b="true" sz="2000" spc="82" strike="noStrike" u="non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levantamiento de requerimientos.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9362632" y="7554387"/>
            <a:ext cx="7896668" cy="1094747"/>
            <a:chOff x="0" y="0"/>
            <a:chExt cx="2079781" cy="28832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079781" cy="288329"/>
            </a:xfrm>
            <a:custGeom>
              <a:avLst/>
              <a:gdLst/>
              <a:ahLst/>
              <a:cxnLst/>
              <a:rect r="r" b="b" t="t" l="l"/>
              <a:pathLst>
                <a:path h="288329" w="2079781">
                  <a:moveTo>
                    <a:pt x="0" y="0"/>
                  </a:moveTo>
                  <a:lnTo>
                    <a:pt x="2079781" y="0"/>
                  </a:lnTo>
                  <a:lnTo>
                    <a:pt x="2079781" y="288329"/>
                  </a:lnTo>
                  <a:lnTo>
                    <a:pt x="0" y="28832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2079781" cy="3264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12336474" y="1287187"/>
            <a:ext cx="1212228" cy="514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999" spc="122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Fases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8934838" y="7681858"/>
            <a:ext cx="839805" cy="839805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61AE"/>
            </a:solidFill>
            <a:ln cap="sq">
              <a:noFill/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85725"/>
              <a:ext cx="660400" cy="65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390"/>
                </a:lnSpc>
                <a:spcBef>
                  <a:spcPct val="0"/>
                </a:spcBef>
              </a:pPr>
              <a:r>
                <a:rPr lang="en-US" b="true" sz="3000" spc="141">
                  <a:solidFill>
                    <a:srgbClr val="FFFFFF"/>
                  </a:solidFill>
                  <a:latin typeface="Arvo Bold"/>
                  <a:ea typeface="Arvo Bold"/>
                  <a:cs typeface="Arvo Bold"/>
                  <a:sym typeface="Arvo Bold"/>
                </a:rPr>
                <a:t>5</a:t>
              </a: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10117162" y="3865392"/>
            <a:ext cx="63876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Dis</a:t>
            </a:r>
            <a:r>
              <a:rPr lang="en-US" b="true" sz="2000" spc="82" strike="noStrike" u="non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eño y creación de mockups.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0117162" y="5227885"/>
            <a:ext cx="63876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Des</a:t>
            </a:r>
            <a:r>
              <a:rPr lang="en-US" b="true" sz="2000" spc="82" strike="noStrike" u="non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arrollo incremental (módulos).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117162" y="6565604"/>
            <a:ext cx="63876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Pruebas y </a:t>
            </a:r>
            <a:r>
              <a:rPr lang="en-US" b="true" sz="2000" spc="82" strike="noStrike" u="non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validación.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0117162" y="7903323"/>
            <a:ext cx="63876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b="true" sz="2000" spc="82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Docum</a:t>
            </a:r>
            <a:r>
              <a:rPr lang="en-US" b="true" sz="2000" spc="82" strike="noStrike" u="none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entación y cierre.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059098" y="6040951"/>
            <a:ext cx="8996158" cy="8917441"/>
          </a:xfrm>
          <a:custGeom>
            <a:avLst/>
            <a:gdLst/>
            <a:ahLst/>
            <a:cxnLst/>
            <a:rect r="r" b="b" t="t" l="l"/>
            <a:pathLst>
              <a:path h="8917441" w="8996158">
                <a:moveTo>
                  <a:pt x="0" y="0"/>
                </a:moveTo>
                <a:lnTo>
                  <a:pt x="8996157" y="0"/>
                </a:lnTo>
                <a:lnTo>
                  <a:pt x="8996157" y="8917441"/>
                </a:lnTo>
                <a:lnTo>
                  <a:pt x="0" y="89174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35048" y="5254489"/>
            <a:ext cx="5585762" cy="4316271"/>
          </a:xfrm>
          <a:custGeom>
            <a:avLst/>
            <a:gdLst/>
            <a:ahLst/>
            <a:cxnLst/>
            <a:rect r="r" b="b" t="t" l="l"/>
            <a:pathLst>
              <a:path h="4316271" w="5585762">
                <a:moveTo>
                  <a:pt x="0" y="0"/>
                </a:moveTo>
                <a:lnTo>
                  <a:pt x="5585763" y="0"/>
                </a:lnTo>
                <a:lnTo>
                  <a:pt x="5585763" y="4316271"/>
                </a:lnTo>
                <a:lnTo>
                  <a:pt x="0" y="43162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6497547" y="3278016"/>
            <a:ext cx="5784448" cy="3730969"/>
            <a:chOff x="0" y="0"/>
            <a:chExt cx="6350000" cy="40957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01600" y="521970"/>
              <a:ext cx="6146800" cy="3472180"/>
            </a:xfrm>
            <a:custGeom>
              <a:avLst/>
              <a:gdLst/>
              <a:ahLst/>
              <a:cxnLst/>
              <a:rect r="r" b="b" t="t" l="l"/>
              <a:pathLst>
                <a:path h="3472180" w="6146800">
                  <a:moveTo>
                    <a:pt x="0" y="0"/>
                  </a:moveTo>
                  <a:lnTo>
                    <a:pt x="6146800" y="0"/>
                  </a:lnTo>
                  <a:lnTo>
                    <a:pt x="6146800" y="3472180"/>
                  </a:lnTo>
                  <a:lnTo>
                    <a:pt x="0" y="34721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11739" r="0" b="-11739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5250" y="110490"/>
              <a:ext cx="1186180" cy="311150"/>
            </a:xfrm>
            <a:custGeom>
              <a:avLst/>
              <a:gdLst/>
              <a:ahLst/>
              <a:cxnLst/>
              <a:rect r="r" b="b" t="t" l="l"/>
              <a:pathLst>
                <a:path h="311150" w="1186180">
                  <a:moveTo>
                    <a:pt x="537210" y="99060"/>
                  </a:moveTo>
                  <a:lnTo>
                    <a:pt x="648970" y="99060"/>
                  </a:lnTo>
                  <a:lnTo>
                    <a:pt x="648970" y="210820"/>
                  </a:lnTo>
                  <a:lnTo>
                    <a:pt x="537210" y="210820"/>
                  </a:lnTo>
                  <a:lnTo>
                    <a:pt x="537210" y="99060"/>
                  </a:lnTo>
                  <a:close/>
                  <a:moveTo>
                    <a:pt x="6350" y="0"/>
                  </a:moveTo>
                  <a:lnTo>
                    <a:pt x="312420" y="0"/>
                  </a:lnTo>
                  <a:lnTo>
                    <a:pt x="312420" y="311150"/>
                  </a:lnTo>
                  <a:lnTo>
                    <a:pt x="6350" y="311150"/>
                  </a:lnTo>
                  <a:lnTo>
                    <a:pt x="0" y="311150"/>
                  </a:lnTo>
                  <a:lnTo>
                    <a:pt x="0" y="0"/>
                  </a:lnTo>
                  <a:lnTo>
                    <a:pt x="6350" y="0"/>
                  </a:lnTo>
                  <a:close/>
                  <a:moveTo>
                    <a:pt x="120650" y="156210"/>
                  </a:moveTo>
                  <a:lnTo>
                    <a:pt x="43180" y="232410"/>
                  </a:lnTo>
                  <a:lnTo>
                    <a:pt x="78740" y="267970"/>
                  </a:lnTo>
                  <a:lnTo>
                    <a:pt x="156210" y="190500"/>
                  </a:lnTo>
                  <a:lnTo>
                    <a:pt x="233680" y="267970"/>
                  </a:lnTo>
                  <a:lnTo>
                    <a:pt x="269240" y="232410"/>
                  </a:lnTo>
                  <a:lnTo>
                    <a:pt x="191770" y="156210"/>
                  </a:lnTo>
                  <a:lnTo>
                    <a:pt x="269240" y="78740"/>
                  </a:lnTo>
                  <a:lnTo>
                    <a:pt x="233680" y="43180"/>
                  </a:lnTo>
                  <a:lnTo>
                    <a:pt x="156210" y="120650"/>
                  </a:lnTo>
                  <a:lnTo>
                    <a:pt x="78740" y="43180"/>
                  </a:lnTo>
                  <a:lnTo>
                    <a:pt x="43180" y="78740"/>
                  </a:lnTo>
                  <a:lnTo>
                    <a:pt x="120650" y="156210"/>
                  </a:lnTo>
                  <a:close/>
                  <a:moveTo>
                    <a:pt x="436880" y="0"/>
                  </a:moveTo>
                  <a:lnTo>
                    <a:pt x="748030" y="0"/>
                  </a:lnTo>
                  <a:lnTo>
                    <a:pt x="748030" y="311150"/>
                  </a:lnTo>
                  <a:lnTo>
                    <a:pt x="436880" y="311150"/>
                  </a:lnTo>
                  <a:lnTo>
                    <a:pt x="436880" y="0"/>
                  </a:lnTo>
                  <a:close/>
                  <a:moveTo>
                    <a:pt x="486410" y="261620"/>
                  </a:moveTo>
                  <a:lnTo>
                    <a:pt x="699770" y="261620"/>
                  </a:lnTo>
                  <a:lnTo>
                    <a:pt x="699770" y="48260"/>
                  </a:lnTo>
                  <a:lnTo>
                    <a:pt x="486410" y="48260"/>
                  </a:lnTo>
                  <a:lnTo>
                    <a:pt x="486410" y="261620"/>
                  </a:lnTo>
                  <a:close/>
                  <a:moveTo>
                    <a:pt x="1186180" y="0"/>
                  </a:moveTo>
                  <a:lnTo>
                    <a:pt x="1186180" y="311150"/>
                  </a:lnTo>
                  <a:lnTo>
                    <a:pt x="875030" y="311150"/>
                  </a:lnTo>
                  <a:lnTo>
                    <a:pt x="875030" y="0"/>
                  </a:lnTo>
                  <a:lnTo>
                    <a:pt x="1186180" y="0"/>
                  </a:lnTo>
                  <a:close/>
                  <a:moveTo>
                    <a:pt x="1135380" y="185420"/>
                  </a:moveTo>
                  <a:lnTo>
                    <a:pt x="924560" y="185420"/>
                  </a:lnTo>
                  <a:lnTo>
                    <a:pt x="924560" y="236220"/>
                  </a:lnTo>
                  <a:lnTo>
                    <a:pt x="1135380" y="236220"/>
                  </a:lnTo>
                  <a:lnTo>
                    <a:pt x="1135380" y="1854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00" cy="4095750"/>
            </a:xfrm>
            <a:custGeom>
              <a:avLst/>
              <a:gdLst/>
              <a:ahLst/>
              <a:cxnLst/>
              <a:rect r="r" b="b" t="t" l="l"/>
              <a:pathLst>
                <a:path h="4095750" w="6350000">
                  <a:moveTo>
                    <a:pt x="0" y="0"/>
                  </a:moveTo>
                  <a:lnTo>
                    <a:pt x="0" y="521970"/>
                  </a:lnTo>
                  <a:lnTo>
                    <a:pt x="0" y="4095750"/>
                  </a:lnTo>
                  <a:lnTo>
                    <a:pt x="6350000" y="4095750"/>
                  </a:lnTo>
                  <a:lnTo>
                    <a:pt x="6350000" y="521970"/>
                  </a:lnTo>
                  <a:lnTo>
                    <a:pt x="6350000" y="0"/>
                  </a:lnTo>
                  <a:lnTo>
                    <a:pt x="0" y="0"/>
                  </a:lnTo>
                  <a:close/>
                  <a:moveTo>
                    <a:pt x="6248400" y="3994150"/>
                  </a:moveTo>
                  <a:lnTo>
                    <a:pt x="101600" y="3994150"/>
                  </a:lnTo>
                  <a:lnTo>
                    <a:pt x="101600" y="521970"/>
                  </a:lnTo>
                  <a:lnTo>
                    <a:pt x="6248400" y="521970"/>
                  </a:lnTo>
                  <a:lnTo>
                    <a:pt x="6248400" y="3994150"/>
                  </a:lnTo>
                  <a:close/>
                  <a:moveTo>
                    <a:pt x="1281430" y="110490"/>
                  </a:moveTo>
                  <a:lnTo>
                    <a:pt x="1281430" y="421640"/>
                  </a:lnTo>
                  <a:lnTo>
                    <a:pt x="970280" y="421640"/>
                  </a:lnTo>
                  <a:lnTo>
                    <a:pt x="970280" y="110490"/>
                  </a:lnTo>
                  <a:lnTo>
                    <a:pt x="1281430" y="110490"/>
                  </a:lnTo>
                  <a:close/>
                  <a:moveTo>
                    <a:pt x="844550" y="110490"/>
                  </a:moveTo>
                  <a:lnTo>
                    <a:pt x="844550" y="421640"/>
                  </a:lnTo>
                  <a:lnTo>
                    <a:pt x="532130" y="421640"/>
                  </a:lnTo>
                  <a:lnTo>
                    <a:pt x="532130" y="110490"/>
                  </a:lnTo>
                  <a:lnTo>
                    <a:pt x="844550" y="110490"/>
                  </a:lnTo>
                  <a:close/>
                  <a:moveTo>
                    <a:pt x="407670" y="110490"/>
                  </a:moveTo>
                  <a:lnTo>
                    <a:pt x="407670" y="421640"/>
                  </a:lnTo>
                  <a:lnTo>
                    <a:pt x="101600" y="421640"/>
                  </a:lnTo>
                  <a:lnTo>
                    <a:pt x="95250" y="421640"/>
                  </a:lnTo>
                  <a:lnTo>
                    <a:pt x="95250" y="110490"/>
                  </a:lnTo>
                  <a:lnTo>
                    <a:pt x="101600" y="110490"/>
                  </a:lnTo>
                  <a:lnTo>
                    <a:pt x="407670" y="110490"/>
                  </a:lnTo>
                  <a:close/>
                  <a:moveTo>
                    <a:pt x="364490" y="189230"/>
                  </a:moveTo>
                  <a:lnTo>
                    <a:pt x="287020" y="266700"/>
                  </a:lnTo>
                  <a:lnTo>
                    <a:pt x="364490" y="344170"/>
                  </a:lnTo>
                  <a:lnTo>
                    <a:pt x="328930" y="379730"/>
                  </a:lnTo>
                  <a:lnTo>
                    <a:pt x="251460" y="302260"/>
                  </a:lnTo>
                  <a:lnTo>
                    <a:pt x="173990" y="379730"/>
                  </a:lnTo>
                  <a:lnTo>
                    <a:pt x="138430" y="342900"/>
                  </a:lnTo>
                  <a:lnTo>
                    <a:pt x="215900" y="266700"/>
                  </a:lnTo>
                  <a:lnTo>
                    <a:pt x="138430" y="189230"/>
                  </a:lnTo>
                  <a:lnTo>
                    <a:pt x="173990" y="153670"/>
                  </a:lnTo>
                  <a:lnTo>
                    <a:pt x="251460" y="231140"/>
                  </a:lnTo>
                  <a:lnTo>
                    <a:pt x="328930" y="153670"/>
                  </a:lnTo>
                  <a:lnTo>
                    <a:pt x="364490" y="189230"/>
                  </a:lnTo>
                  <a:close/>
                  <a:moveTo>
                    <a:pt x="795020" y="158750"/>
                  </a:moveTo>
                  <a:lnTo>
                    <a:pt x="581660" y="158750"/>
                  </a:lnTo>
                  <a:lnTo>
                    <a:pt x="581660" y="372110"/>
                  </a:lnTo>
                  <a:lnTo>
                    <a:pt x="795020" y="372110"/>
                  </a:lnTo>
                  <a:lnTo>
                    <a:pt x="795020" y="158750"/>
                  </a:lnTo>
                  <a:close/>
                  <a:moveTo>
                    <a:pt x="744220" y="321310"/>
                  </a:moveTo>
                  <a:lnTo>
                    <a:pt x="632460" y="321310"/>
                  </a:lnTo>
                  <a:lnTo>
                    <a:pt x="632460" y="209550"/>
                  </a:lnTo>
                  <a:lnTo>
                    <a:pt x="744220" y="209550"/>
                  </a:lnTo>
                  <a:lnTo>
                    <a:pt x="744220" y="321310"/>
                  </a:lnTo>
                  <a:close/>
                  <a:moveTo>
                    <a:pt x="1019810" y="295910"/>
                  </a:moveTo>
                  <a:lnTo>
                    <a:pt x="1230630" y="295910"/>
                  </a:lnTo>
                  <a:lnTo>
                    <a:pt x="1230630" y="346710"/>
                  </a:lnTo>
                  <a:lnTo>
                    <a:pt x="1019810" y="346710"/>
                  </a:lnTo>
                  <a:lnTo>
                    <a:pt x="1019810" y="29591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2941932" y="5455960"/>
            <a:ext cx="4957590" cy="4114800"/>
          </a:xfrm>
          <a:custGeom>
            <a:avLst/>
            <a:gdLst/>
            <a:ahLst/>
            <a:cxnLst/>
            <a:rect r="r" b="b" t="t" l="l"/>
            <a:pathLst>
              <a:path h="4114800" w="4957590">
                <a:moveTo>
                  <a:pt x="0" y="0"/>
                </a:moveTo>
                <a:lnTo>
                  <a:pt x="4957591" y="0"/>
                </a:lnTo>
                <a:lnTo>
                  <a:pt x="49575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782586" y="735013"/>
            <a:ext cx="2981159" cy="596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OBJETIVOS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578684" y="2645479"/>
            <a:ext cx="2758220" cy="52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25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GENERALES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58731" y="2645479"/>
            <a:ext cx="3013008" cy="52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25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Arvo"/>
                <a:ea typeface="Arvo"/>
                <a:cs typeface="Arvo"/>
                <a:sym typeface="Arvo"/>
              </a:rPr>
              <a:t>ESPECÍFICOS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8E8E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544662" y="-3700008"/>
            <a:ext cx="7750508" cy="7682691"/>
          </a:xfrm>
          <a:custGeom>
            <a:avLst/>
            <a:gdLst/>
            <a:ahLst/>
            <a:cxnLst/>
            <a:rect r="r" b="b" t="t" l="l"/>
            <a:pathLst>
              <a:path h="7682691" w="7750508">
                <a:moveTo>
                  <a:pt x="0" y="0"/>
                </a:moveTo>
                <a:lnTo>
                  <a:pt x="7750508" y="0"/>
                </a:lnTo>
                <a:lnTo>
                  <a:pt x="7750508" y="7682690"/>
                </a:lnTo>
                <a:lnTo>
                  <a:pt x="0" y="76826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800181" y="8379358"/>
            <a:ext cx="6924963" cy="2769985"/>
          </a:xfrm>
          <a:custGeom>
            <a:avLst/>
            <a:gdLst/>
            <a:ahLst/>
            <a:cxnLst/>
            <a:rect r="r" b="b" t="t" l="l"/>
            <a:pathLst>
              <a:path h="2769985" w="6924963">
                <a:moveTo>
                  <a:pt x="0" y="0"/>
                </a:moveTo>
                <a:lnTo>
                  <a:pt x="6924963" y="0"/>
                </a:lnTo>
                <a:lnTo>
                  <a:pt x="6924963" y="2769985"/>
                </a:lnTo>
                <a:lnTo>
                  <a:pt x="0" y="27699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1235715" y="422910"/>
            <a:ext cx="8338340" cy="605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7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Arvo Bold"/>
                <a:ea typeface="Arvo Bold"/>
                <a:cs typeface="Arvo Bold"/>
                <a:sym typeface="Arvo Bold"/>
              </a:rPr>
              <a:t>EVIDENCIAS 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5315505" y="1403847"/>
          <a:ext cx="8038435" cy="7953375"/>
        </p:xfrm>
        <a:graphic>
          <a:graphicData uri="http://schemas.openxmlformats.org/drawingml/2006/table">
            <a:tbl>
              <a:tblPr/>
              <a:tblGrid>
                <a:gridCol w="2803441"/>
                <a:gridCol w="5234994"/>
              </a:tblGrid>
              <a:tr h="72476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TIPO DE EVIDENCIA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E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20"/>
                        </a:lnSpc>
                        <a:defRPr/>
                      </a:pPr>
                      <a:r>
                        <a:rPr lang="en-US" sz="1800" b="true">
                          <a:solidFill>
                            <a:srgbClr val="FFFFFF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NOMBRE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1AE"/>
                    </a:solidFill>
                  </a:tcPr>
                </a:tc>
              </a:tr>
              <a:tr h="6961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Avance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Acta de constitución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Avance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Documento de Requerimientos (ERS)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Avance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Modelos de datos y arquitectura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6961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Avance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Mockups de interfaz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final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Código fuente y documentación técnica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final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Modelado y creación de base de datos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final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Plan y resultados de pruebas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972715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final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000000"/>
                          </a:solidFill>
                          <a:latin typeface="Arvo Bold"/>
                          <a:ea typeface="Arvo Bold"/>
                          <a:cs typeface="Arvo Bold"/>
                          <a:sym typeface="Arvo Bold"/>
                        </a:rPr>
                        <a:t>Manual de usuario y administrador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DAGxtF2kLk0</dc:identifier>
  <dcterms:modified xsi:type="dcterms:W3CDTF">2011-08-01T06:04:30Z</dcterms:modified>
  <cp:revision>1</cp:revision>
  <dc:title>La Flota Pepsiman!</dc:title>
</cp:coreProperties>
</file>