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57B"/>
    <a:srgbClr val="352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86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1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43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43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996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5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74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0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67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3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64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2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9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5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53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83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EBBC2-580A-4954-96FF-7D39FAE5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75930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pt-BR" dirty="0"/>
              <a:t>Camada física: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Tipos de sinais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D4E69-4EF2-4188-9FFF-E9BEC10E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8554"/>
            <a:ext cx="10131425" cy="3649133"/>
          </a:xfrm>
        </p:spPr>
        <p:txBody>
          <a:bodyPr/>
          <a:lstStyle/>
          <a:p>
            <a:r>
              <a:rPr lang="pt-BR" dirty="0"/>
              <a:t>Sinal Digital: é utilizado taxa de transferência (quantidade de bits por segundo(</a:t>
            </a:r>
            <a:r>
              <a:rPr lang="pt-BR" dirty="0" err="1"/>
              <a:t>bps</a:t>
            </a:r>
            <a:r>
              <a:rPr lang="pt-BR" dirty="0"/>
              <a:t>)) para descrever o sinal digital, possui apenas um conjunto limitado de valores;</a:t>
            </a:r>
          </a:p>
          <a:p>
            <a:r>
              <a:rPr lang="pt-BR" dirty="0"/>
              <a:t>Sinal Analógico: é utilizado frequência: numero de períodos (quantidade de tempo em segundos que um sinal precisa para completar um ciclo, período é expresso em segundos) em 1s, frequência é expressada em (Hz).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2BDF85-6917-4E42-8F18-E966CC1FE196}"/>
              </a:ext>
            </a:extLst>
          </p:cNvPr>
          <p:cNvSpPr txBox="1"/>
          <p:nvPr/>
        </p:nvSpPr>
        <p:spPr>
          <a:xfrm>
            <a:off x="685800" y="1419397"/>
            <a:ext cx="60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a camada onde ocorre a transformação de dados para bits</a:t>
            </a:r>
          </a:p>
        </p:txBody>
      </p:sp>
    </p:spTree>
    <p:extLst>
      <p:ext uri="{BB962C8B-B14F-4D97-AF65-F5344CB8AC3E}">
        <p14:creationId xmlns:p14="http://schemas.microsoft.com/office/powerpoint/2010/main" val="34645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DCBDA-26F9-448E-8CD6-6F7453EF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34F4A-537E-423C-A92B-177F7072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1" y="907704"/>
            <a:ext cx="10131425" cy="3649133"/>
          </a:xfrm>
        </p:spPr>
        <p:txBody>
          <a:bodyPr/>
          <a:lstStyle/>
          <a:p>
            <a:r>
              <a:rPr lang="pt-BR" dirty="0"/>
              <a:t>Guiado: Fibra ótica e Cabo de par trançado;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Guiado: Satélite e raios laser.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C86F10-1652-48D7-9329-10024321DFFB}"/>
              </a:ext>
            </a:extLst>
          </p:cNvPr>
          <p:cNvSpPr/>
          <p:nvPr/>
        </p:nvSpPr>
        <p:spPr>
          <a:xfrm>
            <a:off x="868681" y="2176982"/>
            <a:ext cx="1953111" cy="182987"/>
          </a:xfrm>
          <a:custGeom>
            <a:avLst/>
            <a:gdLst>
              <a:gd name="connsiteX0" fmla="*/ 5855 w 1953111"/>
              <a:gd name="connsiteY0" fmla="*/ 182987 h 182987"/>
              <a:gd name="connsiteX1" fmla="*/ 64044 w 1953111"/>
              <a:gd name="connsiteY1" fmla="*/ 124798 h 182987"/>
              <a:gd name="connsiteX2" fmla="*/ 463055 w 1953111"/>
              <a:gd name="connsiteY2" fmla="*/ 8420 h 182987"/>
              <a:gd name="connsiteX3" fmla="*/ 961819 w 1953111"/>
              <a:gd name="connsiteY3" fmla="*/ 158049 h 182987"/>
              <a:gd name="connsiteX4" fmla="*/ 1443957 w 1953111"/>
              <a:gd name="connsiteY4" fmla="*/ 107 h 182987"/>
              <a:gd name="connsiteX5" fmla="*/ 1901157 w 1953111"/>
              <a:gd name="connsiteY5" fmla="*/ 133111 h 182987"/>
              <a:gd name="connsiteX6" fmla="*/ 1942720 w 1953111"/>
              <a:gd name="connsiteY6" fmla="*/ 116485 h 182987"/>
              <a:gd name="connsiteX7" fmla="*/ 1942720 w 1953111"/>
              <a:gd name="connsiteY7" fmla="*/ 116485 h 1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3111" h="182987">
                <a:moveTo>
                  <a:pt x="5855" y="182987"/>
                </a:moveTo>
                <a:cubicBezTo>
                  <a:pt x="-3151" y="168440"/>
                  <a:pt x="-12156" y="153893"/>
                  <a:pt x="64044" y="124798"/>
                </a:cubicBezTo>
                <a:cubicBezTo>
                  <a:pt x="140244" y="95703"/>
                  <a:pt x="313426" y="2878"/>
                  <a:pt x="463055" y="8420"/>
                </a:cubicBezTo>
                <a:cubicBezTo>
                  <a:pt x="612684" y="13962"/>
                  <a:pt x="798335" y="159434"/>
                  <a:pt x="961819" y="158049"/>
                </a:cubicBezTo>
                <a:cubicBezTo>
                  <a:pt x="1125303" y="156664"/>
                  <a:pt x="1287401" y="4263"/>
                  <a:pt x="1443957" y="107"/>
                </a:cubicBezTo>
                <a:cubicBezTo>
                  <a:pt x="1600513" y="-4049"/>
                  <a:pt x="1818030" y="113715"/>
                  <a:pt x="1901157" y="133111"/>
                </a:cubicBezTo>
                <a:cubicBezTo>
                  <a:pt x="1984284" y="152507"/>
                  <a:pt x="1942720" y="116485"/>
                  <a:pt x="1942720" y="116485"/>
                </a:cubicBezTo>
                <a:lnTo>
                  <a:pt x="1942720" y="116485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6C25998-B0B2-450F-BB4B-D339C9D47C39}"/>
              </a:ext>
            </a:extLst>
          </p:cNvPr>
          <p:cNvSpPr/>
          <p:nvPr/>
        </p:nvSpPr>
        <p:spPr>
          <a:xfrm rot="10800000">
            <a:off x="868681" y="2176982"/>
            <a:ext cx="1953111" cy="182987"/>
          </a:xfrm>
          <a:custGeom>
            <a:avLst/>
            <a:gdLst>
              <a:gd name="connsiteX0" fmla="*/ 5855 w 1953111"/>
              <a:gd name="connsiteY0" fmla="*/ 182987 h 182987"/>
              <a:gd name="connsiteX1" fmla="*/ 64044 w 1953111"/>
              <a:gd name="connsiteY1" fmla="*/ 124798 h 182987"/>
              <a:gd name="connsiteX2" fmla="*/ 463055 w 1953111"/>
              <a:gd name="connsiteY2" fmla="*/ 8420 h 182987"/>
              <a:gd name="connsiteX3" fmla="*/ 961819 w 1953111"/>
              <a:gd name="connsiteY3" fmla="*/ 158049 h 182987"/>
              <a:gd name="connsiteX4" fmla="*/ 1443957 w 1953111"/>
              <a:gd name="connsiteY4" fmla="*/ 107 h 182987"/>
              <a:gd name="connsiteX5" fmla="*/ 1901157 w 1953111"/>
              <a:gd name="connsiteY5" fmla="*/ 133111 h 182987"/>
              <a:gd name="connsiteX6" fmla="*/ 1942720 w 1953111"/>
              <a:gd name="connsiteY6" fmla="*/ 116485 h 182987"/>
              <a:gd name="connsiteX7" fmla="*/ 1942720 w 1953111"/>
              <a:gd name="connsiteY7" fmla="*/ 116485 h 1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3111" h="182987">
                <a:moveTo>
                  <a:pt x="5855" y="182987"/>
                </a:moveTo>
                <a:cubicBezTo>
                  <a:pt x="-3151" y="168440"/>
                  <a:pt x="-12156" y="153893"/>
                  <a:pt x="64044" y="124798"/>
                </a:cubicBezTo>
                <a:cubicBezTo>
                  <a:pt x="140244" y="95703"/>
                  <a:pt x="313426" y="2878"/>
                  <a:pt x="463055" y="8420"/>
                </a:cubicBezTo>
                <a:cubicBezTo>
                  <a:pt x="612684" y="13962"/>
                  <a:pt x="798335" y="159434"/>
                  <a:pt x="961819" y="158049"/>
                </a:cubicBezTo>
                <a:cubicBezTo>
                  <a:pt x="1125303" y="156664"/>
                  <a:pt x="1287401" y="4263"/>
                  <a:pt x="1443957" y="107"/>
                </a:cubicBezTo>
                <a:cubicBezTo>
                  <a:pt x="1600513" y="-4049"/>
                  <a:pt x="1818030" y="113715"/>
                  <a:pt x="1901157" y="133111"/>
                </a:cubicBezTo>
                <a:cubicBezTo>
                  <a:pt x="1984284" y="152507"/>
                  <a:pt x="1942720" y="116485"/>
                  <a:pt x="1942720" y="116485"/>
                </a:cubicBezTo>
                <a:lnTo>
                  <a:pt x="1942720" y="116485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F2B48B-A98A-43A5-8081-48453ABB7A77}"/>
              </a:ext>
            </a:extLst>
          </p:cNvPr>
          <p:cNvSpPr/>
          <p:nvPr/>
        </p:nvSpPr>
        <p:spPr>
          <a:xfrm>
            <a:off x="868680" y="2768138"/>
            <a:ext cx="1891145" cy="282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7041C3-E7D7-42F6-BF27-1A515A6F4E04}"/>
              </a:ext>
            </a:extLst>
          </p:cNvPr>
          <p:cNvSpPr/>
          <p:nvPr/>
        </p:nvSpPr>
        <p:spPr>
          <a:xfrm>
            <a:off x="2759825" y="2851265"/>
            <a:ext cx="141317" cy="1163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5A79C7D-C4CD-49AF-9FF7-BEF76943CCBC}"/>
              </a:ext>
            </a:extLst>
          </p:cNvPr>
          <p:cNvCxnSpPr/>
          <p:nvPr/>
        </p:nvCxnSpPr>
        <p:spPr>
          <a:xfrm>
            <a:off x="2901142" y="2909454"/>
            <a:ext cx="781396" cy="5819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A081AB1-3A63-4E51-9D21-5075FD80109B}"/>
              </a:ext>
            </a:extLst>
          </p:cNvPr>
          <p:cNvCxnSpPr>
            <a:cxnSpLocks/>
          </p:cNvCxnSpPr>
          <p:nvPr/>
        </p:nvCxnSpPr>
        <p:spPr>
          <a:xfrm flipV="1">
            <a:off x="2901142" y="2831368"/>
            <a:ext cx="781396" cy="448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C38EDFB-CE29-450C-ACE6-3DC51B040019}"/>
              </a:ext>
            </a:extLst>
          </p:cNvPr>
          <p:cNvCxnSpPr>
            <a:cxnSpLocks/>
          </p:cNvCxnSpPr>
          <p:nvPr/>
        </p:nvCxnSpPr>
        <p:spPr>
          <a:xfrm flipV="1">
            <a:off x="2901142" y="2887036"/>
            <a:ext cx="781396" cy="448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A8F6853-47A1-4980-9681-1652458726FB}"/>
              </a:ext>
            </a:extLst>
          </p:cNvPr>
          <p:cNvSpPr/>
          <p:nvPr/>
        </p:nvSpPr>
        <p:spPr>
          <a:xfrm>
            <a:off x="685801" y="4215398"/>
            <a:ext cx="1891145" cy="282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CD5784F-BA9F-4BAD-851E-DC6B59D41A6F}"/>
              </a:ext>
            </a:extLst>
          </p:cNvPr>
          <p:cNvSpPr/>
          <p:nvPr/>
        </p:nvSpPr>
        <p:spPr>
          <a:xfrm>
            <a:off x="2410691" y="4215398"/>
            <a:ext cx="74814" cy="2826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C7D376-0FA1-4244-850F-41788EC7FFF8}"/>
              </a:ext>
            </a:extLst>
          </p:cNvPr>
          <p:cNvSpPr/>
          <p:nvPr/>
        </p:nvSpPr>
        <p:spPr>
          <a:xfrm>
            <a:off x="2576946" y="4298524"/>
            <a:ext cx="3519054" cy="11637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DE5A506-67CA-4510-B1B8-5AE1CF677D31}"/>
              </a:ext>
            </a:extLst>
          </p:cNvPr>
          <p:cNvSpPr/>
          <p:nvPr/>
        </p:nvSpPr>
        <p:spPr>
          <a:xfrm>
            <a:off x="685801" y="5546199"/>
            <a:ext cx="1059872" cy="807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2FA301D-DE61-45D4-A11D-F7A7ED484467}"/>
              </a:ext>
            </a:extLst>
          </p:cNvPr>
          <p:cNvSpPr/>
          <p:nvPr/>
        </p:nvSpPr>
        <p:spPr>
          <a:xfrm>
            <a:off x="852055" y="5775729"/>
            <a:ext cx="727364" cy="3408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3F97775-AA9B-4752-9078-F48832C9C2FC}"/>
              </a:ext>
            </a:extLst>
          </p:cNvPr>
          <p:cNvCxnSpPr/>
          <p:nvPr/>
        </p:nvCxnSpPr>
        <p:spPr>
          <a:xfrm>
            <a:off x="748145" y="6353459"/>
            <a:ext cx="0" cy="25515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DFBBDB6-216B-4737-91A4-6373D78BB38A}"/>
              </a:ext>
            </a:extLst>
          </p:cNvPr>
          <p:cNvCxnSpPr>
            <a:cxnSpLocks/>
          </p:cNvCxnSpPr>
          <p:nvPr/>
        </p:nvCxnSpPr>
        <p:spPr>
          <a:xfrm flipV="1">
            <a:off x="748145" y="6608619"/>
            <a:ext cx="954925" cy="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338F8A0-9052-4276-9D72-B4B6ACC9439E}"/>
              </a:ext>
            </a:extLst>
          </p:cNvPr>
          <p:cNvCxnSpPr/>
          <p:nvPr/>
        </p:nvCxnSpPr>
        <p:spPr>
          <a:xfrm>
            <a:off x="1703070" y="6353459"/>
            <a:ext cx="0" cy="25515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DBB93CAD-BA13-4FFE-9AF0-A37D42AAD01A}"/>
              </a:ext>
            </a:extLst>
          </p:cNvPr>
          <p:cNvSpPr/>
          <p:nvPr/>
        </p:nvSpPr>
        <p:spPr>
          <a:xfrm>
            <a:off x="1376606" y="4930085"/>
            <a:ext cx="468630" cy="40767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6617B59-EAFE-4869-A5D5-57D978CD240B}"/>
              </a:ext>
            </a:extLst>
          </p:cNvPr>
          <p:cNvSpPr/>
          <p:nvPr/>
        </p:nvSpPr>
        <p:spPr>
          <a:xfrm>
            <a:off x="1577734" y="5074006"/>
            <a:ext cx="107278" cy="10670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A8E70B6-1D58-400E-961A-303EBD3ADE22}"/>
              </a:ext>
            </a:extLst>
          </p:cNvPr>
          <p:cNvCxnSpPr/>
          <p:nvPr/>
        </p:nvCxnSpPr>
        <p:spPr>
          <a:xfrm>
            <a:off x="1506335" y="5263744"/>
            <a:ext cx="0" cy="25515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D304FAF-6888-4093-879B-1B14B1B84F37}"/>
              </a:ext>
            </a:extLst>
          </p:cNvPr>
          <p:cNvCxnSpPr/>
          <p:nvPr/>
        </p:nvCxnSpPr>
        <p:spPr>
          <a:xfrm>
            <a:off x="1619926" y="5263744"/>
            <a:ext cx="0" cy="25515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1794AB4-A141-4E25-9C08-7C96A6776E04}"/>
              </a:ext>
            </a:extLst>
          </p:cNvPr>
          <p:cNvCxnSpPr>
            <a:cxnSpLocks/>
          </p:cNvCxnSpPr>
          <p:nvPr/>
        </p:nvCxnSpPr>
        <p:spPr>
          <a:xfrm>
            <a:off x="1511861" y="5397156"/>
            <a:ext cx="108065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E643CDC-09BE-465D-939B-9C3A024E71B1}"/>
              </a:ext>
            </a:extLst>
          </p:cNvPr>
          <p:cNvCxnSpPr>
            <a:cxnSpLocks/>
          </p:cNvCxnSpPr>
          <p:nvPr/>
        </p:nvCxnSpPr>
        <p:spPr>
          <a:xfrm>
            <a:off x="1511861" y="5473356"/>
            <a:ext cx="108065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6C165E1-60BC-4B6E-88C2-B7BDF5CE6871}"/>
              </a:ext>
            </a:extLst>
          </p:cNvPr>
          <p:cNvCxnSpPr>
            <a:cxnSpLocks/>
          </p:cNvCxnSpPr>
          <p:nvPr/>
        </p:nvCxnSpPr>
        <p:spPr>
          <a:xfrm flipV="1">
            <a:off x="1376606" y="5444490"/>
            <a:ext cx="129729" cy="74413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1F58CA6-9153-476D-A5CD-4967F051CC81}"/>
              </a:ext>
            </a:extLst>
          </p:cNvPr>
          <p:cNvCxnSpPr>
            <a:cxnSpLocks/>
          </p:cNvCxnSpPr>
          <p:nvPr/>
        </p:nvCxnSpPr>
        <p:spPr>
          <a:xfrm flipV="1">
            <a:off x="1494905" y="5469999"/>
            <a:ext cx="116016" cy="54737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E2F3E47-DE6C-4814-B25E-5285AF8855E8}"/>
              </a:ext>
            </a:extLst>
          </p:cNvPr>
          <p:cNvSpPr txBox="1"/>
          <p:nvPr/>
        </p:nvSpPr>
        <p:spPr>
          <a:xfrm>
            <a:off x="868680" y="5761474"/>
            <a:ext cx="88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NASA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21A426A-EF94-4D59-9738-BF837E7B2A00}"/>
              </a:ext>
            </a:extLst>
          </p:cNvPr>
          <p:cNvCxnSpPr>
            <a:cxnSpLocks/>
          </p:cNvCxnSpPr>
          <p:nvPr/>
        </p:nvCxnSpPr>
        <p:spPr>
          <a:xfrm>
            <a:off x="685801" y="6353459"/>
            <a:ext cx="0" cy="25515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CCFDEDFE-ABE3-41CD-8003-18C7A89EE5F3}"/>
              </a:ext>
            </a:extLst>
          </p:cNvPr>
          <p:cNvCxnSpPr>
            <a:cxnSpLocks/>
          </p:cNvCxnSpPr>
          <p:nvPr/>
        </p:nvCxnSpPr>
        <p:spPr>
          <a:xfrm>
            <a:off x="685801" y="6608620"/>
            <a:ext cx="954925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1715A21-D3F0-41DA-BA37-5D0C76D51D30}"/>
              </a:ext>
            </a:extLst>
          </p:cNvPr>
          <p:cNvCxnSpPr>
            <a:cxnSpLocks/>
          </p:cNvCxnSpPr>
          <p:nvPr/>
        </p:nvCxnSpPr>
        <p:spPr>
          <a:xfrm>
            <a:off x="1640726" y="6347023"/>
            <a:ext cx="0" cy="26159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5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E4D4E-2239-493F-B620-E167EF63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física:</a:t>
            </a:r>
            <a:br>
              <a:rPr lang="pt-BR" dirty="0"/>
            </a:br>
            <a:r>
              <a:rPr lang="pt-BR" dirty="0"/>
              <a:t>Sinais digitais (níveis)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A2433-6A06-4DF8-83BF-0D6532BA4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3406"/>
            <a:ext cx="10131425" cy="3649133"/>
          </a:xfrm>
        </p:spPr>
        <p:txBody>
          <a:bodyPr/>
          <a:lstStyle/>
          <a:p>
            <a:r>
              <a:rPr lang="pt-BR" dirty="0"/>
              <a:t>Os sinais digitais variam a tensão em dois níveis 0 e 1, 0 é baixo  e 1 é alto.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95A4CEA-BBEC-4FB9-B4FF-CCBC456818D2}"/>
              </a:ext>
            </a:extLst>
          </p:cNvPr>
          <p:cNvCxnSpPr>
            <a:cxnSpLocks/>
          </p:cNvCxnSpPr>
          <p:nvPr/>
        </p:nvCxnSpPr>
        <p:spPr>
          <a:xfrm flipH="1">
            <a:off x="5045736" y="3961331"/>
            <a:ext cx="5311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C41F31E-A5EE-426C-A899-AFE893894E08}"/>
              </a:ext>
            </a:extLst>
          </p:cNvPr>
          <p:cNvCxnSpPr>
            <a:cxnSpLocks/>
          </p:cNvCxnSpPr>
          <p:nvPr/>
        </p:nvCxnSpPr>
        <p:spPr>
          <a:xfrm flipV="1">
            <a:off x="5576917" y="3961332"/>
            <a:ext cx="0" cy="7013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96059F4-6792-450A-B149-C392E2602636}"/>
              </a:ext>
            </a:extLst>
          </p:cNvPr>
          <p:cNvCxnSpPr>
            <a:cxnSpLocks/>
          </p:cNvCxnSpPr>
          <p:nvPr/>
        </p:nvCxnSpPr>
        <p:spPr>
          <a:xfrm flipV="1">
            <a:off x="6103659" y="3961331"/>
            <a:ext cx="0" cy="7013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FCDD187-3020-45F9-A78F-513AF5D46CAB}"/>
              </a:ext>
            </a:extLst>
          </p:cNvPr>
          <p:cNvCxnSpPr>
            <a:cxnSpLocks/>
          </p:cNvCxnSpPr>
          <p:nvPr/>
        </p:nvCxnSpPr>
        <p:spPr>
          <a:xfrm flipV="1">
            <a:off x="6103659" y="3961331"/>
            <a:ext cx="486792" cy="29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2112433-0E4C-4E3F-9F10-B896C24FCDE8}"/>
              </a:ext>
            </a:extLst>
          </p:cNvPr>
          <p:cNvCxnSpPr>
            <a:cxnSpLocks/>
          </p:cNvCxnSpPr>
          <p:nvPr/>
        </p:nvCxnSpPr>
        <p:spPr>
          <a:xfrm>
            <a:off x="4930327" y="3899187"/>
            <a:ext cx="0" cy="7634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25D19B5-80BE-4562-99CD-B48D35E7674D}"/>
              </a:ext>
            </a:extLst>
          </p:cNvPr>
          <p:cNvCxnSpPr>
            <a:cxnSpLocks/>
          </p:cNvCxnSpPr>
          <p:nvPr/>
        </p:nvCxnSpPr>
        <p:spPr>
          <a:xfrm flipH="1">
            <a:off x="4930328" y="4662667"/>
            <a:ext cx="1775533" cy="177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942BB0F-F1B8-464F-9C07-133B4BD86E55}"/>
              </a:ext>
            </a:extLst>
          </p:cNvPr>
          <p:cNvSpPr txBox="1"/>
          <p:nvPr/>
        </p:nvSpPr>
        <p:spPr>
          <a:xfrm>
            <a:off x="5173731" y="3570792"/>
            <a:ext cx="15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246C326-3B8A-4DD4-9DBE-0A9053F929A1}"/>
              </a:ext>
            </a:extLst>
          </p:cNvPr>
          <p:cNvSpPr txBox="1"/>
          <p:nvPr/>
        </p:nvSpPr>
        <p:spPr>
          <a:xfrm>
            <a:off x="5684467" y="4258733"/>
            <a:ext cx="15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D407AA-CFE0-44F8-BCB4-626820FBF09B}"/>
              </a:ext>
            </a:extLst>
          </p:cNvPr>
          <p:cNvSpPr/>
          <p:nvPr/>
        </p:nvSpPr>
        <p:spPr>
          <a:xfrm>
            <a:off x="4388789" y="3264434"/>
            <a:ext cx="2725445" cy="1988598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9B63F1-9A05-411E-BEF2-D0BE71034427}"/>
              </a:ext>
            </a:extLst>
          </p:cNvPr>
          <p:cNvCxnSpPr>
            <a:cxnSpLocks/>
          </p:cNvCxnSpPr>
          <p:nvPr/>
        </p:nvCxnSpPr>
        <p:spPr>
          <a:xfrm flipH="1">
            <a:off x="5576917" y="4662667"/>
            <a:ext cx="507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47550C0-CBD6-4297-BA0D-20E4E404ED06}"/>
              </a:ext>
            </a:extLst>
          </p:cNvPr>
          <p:cNvCxnSpPr>
            <a:cxnSpLocks/>
          </p:cNvCxnSpPr>
          <p:nvPr/>
        </p:nvCxnSpPr>
        <p:spPr>
          <a:xfrm flipV="1">
            <a:off x="6590451" y="3996103"/>
            <a:ext cx="0" cy="6665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49306BC-7A83-4841-AF86-3A922BE4C05E}"/>
              </a:ext>
            </a:extLst>
          </p:cNvPr>
          <p:cNvCxnSpPr>
            <a:cxnSpLocks/>
          </p:cNvCxnSpPr>
          <p:nvPr/>
        </p:nvCxnSpPr>
        <p:spPr>
          <a:xfrm flipV="1">
            <a:off x="5045736" y="3961331"/>
            <a:ext cx="0" cy="7013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3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CA68A-36A2-4CF3-A8FA-16BAC10E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física:</a:t>
            </a:r>
            <a:br>
              <a:rPr lang="pt-BR" dirty="0"/>
            </a:br>
            <a:r>
              <a:rPr lang="pt-BR" dirty="0"/>
              <a:t>perca na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6B2D8-B5B2-467C-8F7E-F7F128E3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há imperfeições na transmissão de sinais:</a:t>
            </a:r>
          </a:p>
          <a:p>
            <a:pPr lvl="1"/>
            <a:r>
              <a:rPr lang="pt-BR" dirty="0"/>
              <a:t>Distorção: Sinal muda de forma, ocorre na maioria das vezes em sinal composto.</a:t>
            </a:r>
          </a:p>
          <a:p>
            <a:pPr lvl="1"/>
            <a:r>
              <a:rPr lang="pt-BR" dirty="0"/>
              <a:t>Ruído:</a:t>
            </a:r>
          </a:p>
          <a:p>
            <a:pPr lvl="2"/>
            <a:r>
              <a:rPr lang="pt-BR" dirty="0"/>
              <a:t>Térmico: movimentação dos elétrons aleatoriamente em um fio criando um sinal extra ;</a:t>
            </a:r>
          </a:p>
          <a:p>
            <a:pPr lvl="2"/>
            <a:r>
              <a:rPr lang="pt-BR" dirty="0"/>
              <a:t>Induzido: se forma em fontes como aparelhos domésticos;</a:t>
            </a:r>
          </a:p>
          <a:p>
            <a:pPr lvl="2"/>
            <a:r>
              <a:rPr lang="pt-BR" dirty="0"/>
              <a:t>Linha cruzada: quando um fio chega perto de outro e os campos eletromagnéticos se encostam.</a:t>
            </a:r>
          </a:p>
          <a:p>
            <a:pPr lvl="1"/>
            <a:r>
              <a:rPr lang="pt-BR" dirty="0"/>
              <a:t>Atenuação: é a diminuição da intensidade do sinal de transmissão.</a:t>
            </a:r>
          </a:p>
        </p:txBody>
      </p:sp>
    </p:spTree>
    <p:extLst>
      <p:ext uri="{BB962C8B-B14F-4D97-AF65-F5344CB8AC3E}">
        <p14:creationId xmlns:p14="http://schemas.microsoft.com/office/powerpoint/2010/main" val="181210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6E9DE-9589-415C-8BFB-26A1F184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51" y="629729"/>
            <a:ext cx="10049475" cy="1846788"/>
          </a:xfrm>
        </p:spPr>
        <p:txBody>
          <a:bodyPr>
            <a:normAutofit fontScale="90000"/>
          </a:bodyPr>
          <a:lstStyle/>
          <a:p>
            <a:r>
              <a:rPr lang="pt-BR" dirty="0"/>
              <a:t>Conversão digital-digital: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Codificação de linha: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7AF61F3-3160-4D7F-84B2-DEF8D50BF71A}"/>
              </a:ext>
            </a:extLst>
          </p:cNvPr>
          <p:cNvSpPr txBox="1">
            <a:spLocks/>
          </p:cNvSpPr>
          <p:nvPr/>
        </p:nvSpPr>
        <p:spPr>
          <a:xfrm>
            <a:off x="685801" y="2553414"/>
            <a:ext cx="10473431" cy="346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Conversão de dados digitais em sinais digitais.</a:t>
            </a:r>
          </a:p>
          <a:p>
            <a:pPr marL="0" indent="0">
              <a:buNone/>
            </a:pPr>
            <a:r>
              <a:rPr lang="pt-BR" dirty="0"/>
              <a:t>Tipos de linha:</a:t>
            </a:r>
          </a:p>
          <a:p>
            <a:pPr marL="0" indent="0">
              <a:buNone/>
            </a:pPr>
            <a:r>
              <a:rPr lang="pt-BR" dirty="0"/>
              <a:t>Unipolar: Simples e primitivo;</a:t>
            </a:r>
          </a:p>
          <a:p>
            <a:pPr marL="0" indent="0">
              <a:buNone/>
            </a:pPr>
            <a:r>
              <a:rPr lang="pt-BR" dirty="0"/>
              <a:t>Polar: As tensões se encontram em ambos os lados do eixo de tempo;</a:t>
            </a:r>
          </a:p>
          <a:p>
            <a:pPr marL="0" indent="0">
              <a:buNone/>
            </a:pPr>
            <a:r>
              <a:rPr lang="pt-BR" dirty="0"/>
              <a:t>0 pode ser positivo</a:t>
            </a:r>
          </a:p>
          <a:p>
            <a:pPr marL="0" indent="0">
              <a:buNone/>
            </a:pPr>
            <a:r>
              <a:rPr lang="pt-BR" dirty="0"/>
              <a:t>1 pode ser negativo</a:t>
            </a:r>
          </a:p>
          <a:p>
            <a:pPr marL="0" indent="0">
              <a:buNone/>
            </a:pPr>
            <a:r>
              <a:rPr lang="pt-BR" dirty="0"/>
              <a:t>Manchester: Utiliza uma inversão no meio de cada estado;</a:t>
            </a:r>
          </a:p>
          <a:p>
            <a:pPr marL="0" indent="0">
              <a:buNone/>
            </a:pPr>
            <a:r>
              <a:rPr lang="pt-BR" dirty="0"/>
              <a:t>1 transição positiva</a:t>
            </a:r>
          </a:p>
          <a:p>
            <a:pPr marL="0" indent="0">
              <a:buNone/>
            </a:pPr>
            <a:r>
              <a:rPr lang="pt-BR" dirty="0"/>
              <a:t>0 transição negativa</a:t>
            </a:r>
          </a:p>
          <a:p>
            <a:pPr marL="0" indent="0">
              <a:buNone/>
            </a:pPr>
            <a:r>
              <a:rPr lang="pt-BR" dirty="0"/>
              <a:t>Manchester diferencial: Se houver transição é 0, se não houver é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8B3685-D3D4-480D-A169-53E1EE83DE31}"/>
              </a:ext>
            </a:extLst>
          </p:cNvPr>
          <p:cNvSpPr txBox="1"/>
          <p:nvPr/>
        </p:nvSpPr>
        <p:spPr>
          <a:xfrm>
            <a:off x="767751" y="1154819"/>
            <a:ext cx="672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a conversão de dados digitais em sinais digitais.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Utiliza-se codificação de linha para conversão digital-digital.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77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11C50-18FD-42CE-A4DD-74F9339A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Conversão analógico-digital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6DAC-4436-487B-846F-53D1A8F4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conversão de dados analógicos em sinais digitais.</a:t>
            </a:r>
          </a:p>
          <a:p>
            <a:r>
              <a:rPr lang="pt-BR" dirty="0"/>
              <a:t>Modo mais usado para conversão é o PCM: Modulação por código de pulso.</a:t>
            </a:r>
          </a:p>
        </p:txBody>
      </p:sp>
    </p:spTree>
    <p:extLst>
      <p:ext uri="{BB962C8B-B14F-4D97-AF65-F5344CB8AC3E}">
        <p14:creationId xmlns:p14="http://schemas.microsoft.com/office/powerpoint/2010/main" val="357692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0EE9F-5061-4086-8F24-EC3D09F0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92573-6054-4D08-8352-13624879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Paralelo: envia dados por vários cabos;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Serial: envia só por um cabo.</a:t>
            </a:r>
          </a:p>
          <a:p>
            <a:pPr lvl="1"/>
            <a:r>
              <a:rPr lang="pt-BR" dirty="0"/>
              <a:t>Síncrono: Manda dados de tempo em tempo, precisa de um sincronizador;</a:t>
            </a:r>
          </a:p>
          <a:p>
            <a:pPr lvl="1"/>
            <a:r>
              <a:rPr lang="pt-BR" dirty="0"/>
              <a:t>Assíncrono.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BB5606-2148-4338-9C77-358DC0EC6F06}"/>
              </a:ext>
            </a:extLst>
          </p:cNvPr>
          <p:cNvSpPr/>
          <p:nvPr/>
        </p:nvSpPr>
        <p:spPr>
          <a:xfrm>
            <a:off x="955964" y="3175462"/>
            <a:ext cx="648392" cy="9227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67EE3B-C478-40AF-9474-A4C6D208A528}"/>
              </a:ext>
            </a:extLst>
          </p:cNvPr>
          <p:cNvSpPr/>
          <p:nvPr/>
        </p:nvSpPr>
        <p:spPr>
          <a:xfrm>
            <a:off x="2978727" y="3175462"/>
            <a:ext cx="648392" cy="9227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3EF6BAC-63A8-4EFA-B6F2-C891B8935278}"/>
              </a:ext>
            </a:extLst>
          </p:cNvPr>
          <p:cNvCxnSpPr/>
          <p:nvPr/>
        </p:nvCxnSpPr>
        <p:spPr>
          <a:xfrm>
            <a:off x="1604356" y="3341716"/>
            <a:ext cx="137437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D3EFCF2-33BB-48A2-932D-C0521AC6FD03}"/>
              </a:ext>
            </a:extLst>
          </p:cNvPr>
          <p:cNvCxnSpPr/>
          <p:nvPr/>
        </p:nvCxnSpPr>
        <p:spPr>
          <a:xfrm>
            <a:off x="1604354" y="3441469"/>
            <a:ext cx="137437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B2D7778-71FE-4133-9E4E-142345AB9BA6}"/>
              </a:ext>
            </a:extLst>
          </p:cNvPr>
          <p:cNvCxnSpPr/>
          <p:nvPr/>
        </p:nvCxnSpPr>
        <p:spPr>
          <a:xfrm>
            <a:off x="1604355" y="3546763"/>
            <a:ext cx="137437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D9568E7-3C7E-4987-8318-8E356DEF1714}"/>
              </a:ext>
            </a:extLst>
          </p:cNvPr>
          <p:cNvCxnSpPr/>
          <p:nvPr/>
        </p:nvCxnSpPr>
        <p:spPr>
          <a:xfrm>
            <a:off x="1604355" y="3639589"/>
            <a:ext cx="137437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6AEACEB-FA85-437D-9C56-D8BB860A2101}"/>
              </a:ext>
            </a:extLst>
          </p:cNvPr>
          <p:cNvCxnSpPr/>
          <p:nvPr/>
        </p:nvCxnSpPr>
        <p:spPr>
          <a:xfrm>
            <a:off x="1604354" y="3726873"/>
            <a:ext cx="137437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B99A627E-74EB-42E8-B0E8-54A907A464C4}"/>
              </a:ext>
            </a:extLst>
          </p:cNvPr>
          <p:cNvSpPr/>
          <p:nvPr/>
        </p:nvSpPr>
        <p:spPr>
          <a:xfrm>
            <a:off x="955962" y="5631872"/>
            <a:ext cx="648392" cy="9227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31A6C1-EA39-4122-862A-354E5A99C3AF}"/>
              </a:ext>
            </a:extLst>
          </p:cNvPr>
          <p:cNvSpPr/>
          <p:nvPr/>
        </p:nvSpPr>
        <p:spPr>
          <a:xfrm>
            <a:off x="2978727" y="5631872"/>
            <a:ext cx="648392" cy="9227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D7DE076-65A1-471D-9BF8-16CB6E903CEF}"/>
              </a:ext>
            </a:extLst>
          </p:cNvPr>
          <p:cNvCxnSpPr/>
          <p:nvPr/>
        </p:nvCxnSpPr>
        <p:spPr>
          <a:xfrm>
            <a:off x="1604354" y="6082145"/>
            <a:ext cx="137437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2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2F2A-7260-44AC-9B28-5743F271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29" y="0"/>
            <a:ext cx="10131425" cy="1456267"/>
          </a:xfrm>
        </p:spPr>
        <p:txBody>
          <a:bodyPr/>
          <a:lstStyle/>
          <a:p>
            <a:r>
              <a:rPr lang="pt-BR" dirty="0"/>
              <a:t>Conversão digital-analógica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1BEB6-67AE-4314-A915-8AD2BC98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9" y="-368300"/>
            <a:ext cx="10131425" cy="3649133"/>
          </a:xfrm>
        </p:spPr>
        <p:txBody>
          <a:bodyPr/>
          <a:lstStyle/>
          <a:p>
            <a:r>
              <a:rPr lang="pt-BR" dirty="0"/>
              <a:t>É a conversão de dados digitais em sinais analógicos.</a:t>
            </a:r>
          </a:p>
          <a:p>
            <a:r>
              <a:rPr lang="pt-BR" dirty="0"/>
              <a:t>Utiliza-se a modulação de dados para tal.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3F70F45-503C-4CF7-8ECA-2D436854FB76}"/>
              </a:ext>
            </a:extLst>
          </p:cNvPr>
          <p:cNvCxnSpPr>
            <a:cxnSpLocks/>
          </p:cNvCxnSpPr>
          <p:nvPr/>
        </p:nvCxnSpPr>
        <p:spPr>
          <a:xfrm>
            <a:off x="4908430" y="1794294"/>
            <a:ext cx="2087593" cy="115594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25FFBD2-2A77-49F0-9652-8635D0E807C3}"/>
              </a:ext>
            </a:extLst>
          </p:cNvPr>
          <p:cNvSpPr txBox="1">
            <a:spLocks/>
          </p:cNvSpPr>
          <p:nvPr/>
        </p:nvSpPr>
        <p:spPr>
          <a:xfrm>
            <a:off x="6686908" y="2001088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Frequência;</a:t>
            </a:r>
          </a:p>
          <a:p>
            <a:r>
              <a:rPr lang="pt-BR" dirty="0"/>
              <a:t>Amplitude;</a:t>
            </a:r>
          </a:p>
          <a:p>
            <a:r>
              <a:rPr lang="pt-BR" dirty="0"/>
              <a:t>Fase.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BC02745-BDE1-4371-9CE0-ED90F8EB074A}"/>
              </a:ext>
            </a:extLst>
          </p:cNvPr>
          <p:cNvCxnSpPr/>
          <p:nvPr/>
        </p:nvCxnSpPr>
        <p:spPr>
          <a:xfrm>
            <a:off x="1595887" y="3280833"/>
            <a:ext cx="0" cy="12739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9BB90D7-06DA-46D8-AC3A-CB26746A005F}"/>
              </a:ext>
            </a:extLst>
          </p:cNvPr>
          <p:cNvCxnSpPr>
            <a:cxnSpLocks/>
          </p:cNvCxnSpPr>
          <p:nvPr/>
        </p:nvCxnSpPr>
        <p:spPr>
          <a:xfrm>
            <a:off x="1595887" y="4554747"/>
            <a:ext cx="22773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6E4FCAA6-B0F7-4936-AE8F-B8B94F2B15A7}"/>
              </a:ext>
            </a:extLst>
          </p:cNvPr>
          <p:cNvSpPr/>
          <p:nvPr/>
        </p:nvSpPr>
        <p:spPr>
          <a:xfrm>
            <a:off x="1630392" y="3545320"/>
            <a:ext cx="2285689" cy="1009427"/>
          </a:xfrm>
          <a:custGeom>
            <a:avLst/>
            <a:gdLst>
              <a:gd name="connsiteX0" fmla="*/ 0 w 2285689"/>
              <a:gd name="connsiteY0" fmla="*/ 1009427 h 1009427"/>
              <a:gd name="connsiteX1" fmla="*/ 500333 w 2285689"/>
              <a:gd name="connsiteY1" fmla="*/ 137 h 1009427"/>
              <a:gd name="connsiteX2" fmla="*/ 983412 w 2285689"/>
              <a:gd name="connsiteY2" fmla="*/ 931789 h 1009427"/>
              <a:gd name="connsiteX3" fmla="*/ 1181819 w 2285689"/>
              <a:gd name="connsiteY3" fmla="*/ 224423 h 1009427"/>
              <a:gd name="connsiteX4" fmla="*/ 1233578 w 2285689"/>
              <a:gd name="connsiteY4" fmla="*/ 888657 h 1009427"/>
              <a:gd name="connsiteX5" fmla="*/ 1362974 w 2285689"/>
              <a:gd name="connsiteY5" fmla="*/ 336567 h 1009427"/>
              <a:gd name="connsiteX6" fmla="*/ 1380227 w 2285689"/>
              <a:gd name="connsiteY6" fmla="*/ 845525 h 1009427"/>
              <a:gd name="connsiteX7" fmla="*/ 1423359 w 2285689"/>
              <a:gd name="connsiteY7" fmla="*/ 250303 h 1009427"/>
              <a:gd name="connsiteX8" fmla="*/ 1509623 w 2285689"/>
              <a:gd name="connsiteY8" fmla="*/ 957669 h 1009427"/>
              <a:gd name="connsiteX9" fmla="*/ 1518250 w 2285689"/>
              <a:gd name="connsiteY9" fmla="*/ 302061 h 1009427"/>
              <a:gd name="connsiteX10" fmla="*/ 1561382 w 2285689"/>
              <a:gd name="connsiteY10" fmla="*/ 897284 h 1009427"/>
              <a:gd name="connsiteX11" fmla="*/ 1595887 w 2285689"/>
              <a:gd name="connsiteY11" fmla="*/ 327940 h 1009427"/>
              <a:gd name="connsiteX12" fmla="*/ 1639019 w 2285689"/>
              <a:gd name="connsiteY12" fmla="*/ 871405 h 1009427"/>
              <a:gd name="connsiteX13" fmla="*/ 1708031 w 2285689"/>
              <a:gd name="connsiteY13" fmla="*/ 310688 h 1009427"/>
              <a:gd name="connsiteX14" fmla="*/ 1733910 w 2285689"/>
              <a:gd name="connsiteY14" fmla="*/ 862778 h 1009427"/>
              <a:gd name="connsiteX15" fmla="*/ 1837427 w 2285689"/>
              <a:gd name="connsiteY15" fmla="*/ 34642 h 1009427"/>
              <a:gd name="connsiteX16" fmla="*/ 2035834 w 2285689"/>
              <a:gd name="connsiteY16" fmla="*/ 897284 h 1009427"/>
              <a:gd name="connsiteX17" fmla="*/ 2165231 w 2285689"/>
              <a:gd name="connsiteY17" fmla="*/ 250303 h 1009427"/>
              <a:gd name="connsiteX18" fmla="*/ 2277374 w 2285689"/>
              <a:gd name="connsiteY18" fmla="*/ 923163 h 1009427"/>
              <a:gd name="connsiteX19" fmla="*/ 2268748 w 2285689"/>
              <a:gd name="connsiteY19" fmla="*/ 905910 h 100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85689" h="1009427">
                <a:moveTo>
                  <a:pt x="0" y="1009427"/>
                </a:moveTo>
                <a:cubicBezTo>
                  <a:pt x="168215" y="511252"/>
                  <a:pt x="336431" y="13077"/>
                  <a:pt x="500333" y="137"/>
                </a:cubicBezTo>
                <a:cubicBezTo>
                  <a:pt x="664235" y="-12803"/>
                  <a:pt x="869831" y="894408"/>
                  <a:pt x="983412" y="931789"/>
                </a:cubicBezTo>
                <a:cubicBezTo>
                  <a:pt x="1096993" y="969170"/>
                  <a:pt x="1140125" y="231612"/>
                  <a:pt x="1181819" y="224423"/>
                </a:cubicBezTo>
                <a:cubicBezTo>
                  <a:pt x="1223513" y="217234"/>
                  <a:pt x="1203386" y="869966"/>
                  <a:pt x="1233578" y="888657"/>
                </a:cubicBezTo>
                <a:cubicBezTo>
                  <a:pt x="1263771" y="907348"/>
                  <a:pt x="1338533" y="343756"/>
                  <a:pt x="1362974" y="336567"/>
                </a:cubicBezTo>
                <a:cubicBezTo>
                  <a:pt x="1387415" y="329378"/>
                  <a:pt x="1370163" y="859902"/>
                  <a:pt x="1380227" y="845525"/>
                </a:cubicBezTo>
                <a:cubicBezTo>
                  <a:pt x="1390291" y="831148"/>
                  <a:pt x="1401793" y="231612"/>
                  <a:pt x="1423359" y="250303"/>
                </a:cubicBezTo>
                <a:cubicBezTo>
                  <a:pt x="1444925" y="268994"/>
                  <a:pt x="1493808" y="949043"/>
                  <a:pt x="1509623" y="957669"/>
                </a:cubicBezTo>
                <a:cubicBezTo>
                  <a:pt x="1525438" y="966295"/>
                  <a:pt x="1509624" y="312125"/>
                  <a:pt x="1518250" y="302061"/>
                </a:cubicBezTo>
                <a:cubicBezTo>
                  <a:pt x="1526876" y="291997"/>
                  <a:pt x="1548443" y="892971"/>
                  <a:pt x="1561382" y="897284"/>
                </a:cubicBezTo>
                <a:cubicBezTo>
                  <a:pt x="1574321" y="901597"/>
                  <a:pt x="1582948" y="332253"/>
                  <a:pt x="1595887" y="327940"/>
                </a:cubicBezTo>
                <a:cubicBezTo>
                  <a:pt x="1608826" y="323627"/>
                  <a:pt x="1620328" y="874280"/>
                  <a:pt x="1639019" y="871405"/>
                </a:cubicBezTo>
                <a:cubicBezTo>
                  <a:pt x="1657710" y="868530"/>
                  <a:pt x="1692216" y="312126"/>
                  <a:pt x="1708031" y="310688"/>
                </a:cubicBezTo>
                <a:cubicBezTo>
                  <a:pt x="1723846" y="309250"/>
                  <a:pt x="1712344" y="908786"/>
                  <a:pt x="1733910" y="862778"/>
                </a:cubicBezTo>
                <a:cubicBezTo>
                  <a:pt x="1755476" y="816770"/>
                  <a:pt x="1787106" y="28891"/>
                  <a:pt x="1837427" y="34642"/>
                </a:cubicBezTo>
                <a:cubicBezTo>
                  <a:pt x="1887748" y="40393"/>
                  <a:pt x="1981200" y="861341"/>
                  <a:pt x="2035834" y="897284"/>
                </a:cubicBezTo>
                <a:cubicBezTo>
                  <a:pt x="2090468" y="933227"/>
                  <a:pt x="2124974" y="245990"/>
                  <a:pt x="2165231" y="250303"/>
                </a:cubicBezTo>
                <a:cubicBezTo>
                  <a:pt x="2205488" y="254616"/>
                  <a:pt x="2260121" y="813895"/>
                  <a:pt x="2277374" y="923163"/>
                </a:cubicBezTo>
                <a:cubicBezTo>
                  <a:pt x="2294627" y="1032431"/>
                  <a:pt x="2281687" y="969170"/>
                  <a:pt x="2268748" y="90591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FB49C4E-E1C1-4405-AD97-50EA7A811F82}"/>
              </a:ext>
            </a:extLst>
          </p:cNvPr>
          <p:cNvCxnSpPr>
            <a:cxnSpLocks/>
          </p:cNvCxnSpPr>
          <p:nvPr/>
        </p:nvCxnSpPr>
        <p:spPr>
          <a:xfrm flipH="1">
            <a:off x="3260785" y="3429000"/>
            <a:ext cx="3391619" cy="62103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0B83A41-6CFA-4A34-AF06-F45F9AA756D4}"/>
              </a:ext>
            </a:extLst>
          </p:cNvPr>
          <p:cNvCxnSpPr>
            <a:cxnSpLocks/>
            <a:stCxn id="9" idx="1"/>
            <a:endCxn id="19" idx="1"/>
          </p:cNvCxnSpPr>
          <p:nvPr/>
        </p:nvCxnSpPr>
        <p:spPr>
          <a:xfrm flipH="1" flipV="1">
            <a:off x="2130725" y="3545457"/>
            <a:ext cx="4556183" cy="280198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FED3936-14C2-4EBB-B9DE-0A1A21DDAC6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630392" y="4159968"/>
            <a:ext cx="5056516" cy="394779"/>
          </a:xfrm>
          <a:prstGeom prst="straightConnector1">
            <a:avLst/>
          </a:prstGeom>
          <a:ln w="76200"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8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905A3-5030-45DC-A6BE-64E26D31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analógico-analógico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1DB709-F767-4305-BD27-CA9787CB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43001"/>
            <a:ext cx="10131425" cy="3649133"/>
          </a:xfrm>
        </p:spPr>
        <p:txBody>
          <a:bodyPr/>
          <a:lstStyle/>
          <a:p>
            <a:r>
              <a:rPr lang="pt-BR" dirty="0"/>
              <a:t>É a conversão de dados analógicos para sinais analógicos.</a:t>
            </a:r>
          </a:p>
          <a:p>
            <a:pPr marL="0" indent="0">
              <a:buNone/>
            </a:pPr>
            <a:r>
              <a:rPr lang="pt-BR" dirty="0"/>
              <a:t>Existem três processos para está conversão:</a:t>
            </a:r>
          </a:p>
          <a:p>
            <a:r>
              <a:rPr lang="pt-BR" dirty="0" err="1"/>
              <a:t>Am</a:t>
            </a:r>
            <a:r>
              <a:rPr lang="pt-BR" dirty="0"/>
              <a:t>: amplitude/usado em rádios;</a:t>
            </a:r>
          </a:p>
          <a:p>
            <a:r>
              <a:rPr lang="pt-BR" dirty="0" err="1"/>
              <a:t>Fm</a:t>
            </a:r>
            <a:r>
              <a:rPr lang="pt-BR" dirty="0"/>
              <a:t>: frequência/usado em rádios;</a:t>
            </a:r>
          </a:p>
          <a:p>
            <a:r>
              <a:rPr lang="pt-BR" dirty="0" err="1"/>
              <a:t>Pm</a:t>
            </a:r>
            <a:r>
              <a:rPr lang="pt-BR" dirty="0"/>
              <a:t>: fase.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BC8C81-1D05-4044-A9B8-83FEE3B73680}"/>
              </a:ext>
            </a:extLst>
          </p:cNvPr>
          <p:cNvSpPr/>
          <p:nvPr/>
        </p:nvSpPr>
        <p:spPr>
          <a:xfrm>
            <a:off x="847898" y="5145578"/>
            <a:ext cx="2335877" cy="12967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09C912B-2F50-4296-B77B-4CC333501FB6}"/>
              </a:ext>
            </a:extLst>
          </p:cNvPr>
          <p:cNvCxnSpPr>
            <a:cxnSpLocks/>
          </p:cNvCxnSpPr>
          <p:nvPr/>
        </p:nvCxnSpPr>
        <p:spPr>
          <a:xfrm flipV="1">
            <a:off x="931026" y="4305993"/>
            <a:ext cx="0" cy="839586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376A4D8F-5E21-444D-A383-46AA6339F757}"/>
              </a:ext>
            </a:extLst>
          </p:cNvPr>
          <p:cNvSpPr/>
          <p:nvPr/>
        </p:nvSpPr>
        <p:spPr>
          <a:xfrm>
            <a:off x="861407" y="4276744"/>
            <a:ext cx="139238" cy="8312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30E0520-90CE-493E-9998-5CA7BCBC0B36}"/>
              </a:ext>
            </a:extLst>
          </p:cNvPr>
          <p:cNvSpPr/>
          <p:nvPr/>
        </p:nvSpPr>
        <p:spPr>
          <a:xfrm>
            <a:off x="2344189" y="5561216"/>
            <a:ext cx="581891" cy="565265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7F5C96-1BEA-4E8B-9456-AF47A68B1734}"/>
              </a:ext>
            </a:extLst>
          </p:cNvPr>
          <p:cNvCxnSpPr>
            <a:cxnSpLocks/>
          </p:cNvCxnSpPr>
          <p:nvPr/>
        </p:nvCxnSpPr>
        <p:spPr>
          <a:xfrm flipV="1">
            <a:off x="2629593" y="5843848"/>
            <a:ext cx="0" cy="243841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A7C16140-10F2-42CB-BED8-812D83D84227}"/>
              </a:ext>
            </a:extLst>
          </p:cNvPr>
          <p:cNvSpPr/>
          <p:nvPr/>
        </p:nvSpPr>
        <p:spPr>
          <a:xfrm>
            <a:off x="1000645" y="5345084"/>
            <a:ext cx="1185602" cy="4987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C9790D-04FE-4959-969E-4D4B01BF618F}"/>
              </a:ext>
            </a:extLst>
          </p:cNvPr>
          <p:cNvSpPr txBox="1"/>
          <p:nvPr/>
        </p:nvSpPr>
        <p:spPr>
          <a:xfrm>
            <a:off x="1078229" y="5409800"/>
            <a:ext cx="126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100.3 FM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C516E96-413D-4097-9E63-7CDA175698B5}"/>
              </a:ext>
            </a:extLst>
          </p:cNvPr>
          <p:cNvSpPr/>
          <p:nvPr/>
        </p:nvSpPr>
        <p:spPr>
          <a:xfrm>
            <a:off x="1009129" y="5908565"/>
            <a:ext cx="138199" cy="12192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D55EC92-4058-4760-899A-8E283379883A}"/>
              </a:ext>
            </a:extLst>
          </p:cNvPr>
          <p:cNvSpPr/>
          <p:nvPr/>
        </p:nvSpPr>
        <p:spPr>
          <a:xfrm>
            <a:off x="1226471" y="5908565"/>
            <a:ext cx="138199" cy="12192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F6E4D76-DE4F-46CB-933E-2583147B674F}"/>
              </a:ext>
            </a:extLst>
          </p:cNvPr>
          <p:cNvSpPr/>
          <p:nvPr/>
        </p:nvSpPr>
        <p:spPr>
          <a:xfrm>
            <a:off x="1470657" y="5895602"/>
            <a:ext cx="138199" cy="12192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3881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6C0F9-760B-4FC8-A408-D4E62A90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Multiplexação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8591F-E61C-4BFC-BDFA-BE873E9C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58735"/>
            <a:ext cx="10131425" cy="3649133"/>
          </a:xfrm>
        </p:spPr>
        <p:txBody>
          <a:bodyPr/>
          <a:lstStyle/>
          <a:p>
            <a:r>
              <a:rPr lang="pt-BR" dirty="0"/>
              <a:t>TDM: Timing Division </a:t>
            </a:r>
            <a:r>
              <a:rPr lang="pt-BR" dirty="0" err="1"/>
              <a:t>Multiplexing</a:t>
            </a:r>
            <a:r>
              <a:rPr lang="pt-BR" dirty="0"/>
              <a:t>, o time é compartilhado;</a:t>
            </a:r>
          </a:p>
          <a:p>
            <a:r>
              <a:rPr lang="pt-BR" dirty="0"/>
              <a:t>FDM: </a:t>
            </a:r>
            <a:r>
              <a:rPr lang="pt-BR" dirty="0" err="1"/>
              <a:t>Frequency</a:t>
            </a:r>
            <a:r>
              <a:rPr lang="pt-BR" dirty="0"/>
              <a:t> Division </a:t>
            </a:r>
            <a:r>
              <a:rPr lang="pt-BR" dirty="0" err="1"/>
              <a:t>Multiplexing</a:t>
            </a:r>
            <a:r>
              <a:rPr lang="pt-BR" dirty="0"/>
              <a:t>, a frequência é compartilhada;</a:t>
            </a:r>
          </a:p>
          <a:p>
            <a:r>
              <a:rPr lang="pt-BR" dirty="0"/>
              <a:t>WDM: </a:t>
            </a:r>
            <a:r>
              <a:rPr lang="pt-BR" dirty="0" err="1"/>
              <a:t>Wavelength</a:t>
            </a:r>
            <a:r>
              <a:rPr lang="pt-BR" dirty="0"/>
              <a:t> Division </a:t>
            </a:r>
            <a:r>
              <a:rPr lang="pt-BR" dirty="0" err="1"/>
              <a:t>Multiplexing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65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890</TotalTime>
  <Words>490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Camada física:  Tipos de sinais</vt:lpstr>
      <vt:lpstr>Camada física: Sinais digitais (níveis)</vt:lpstr>
      <vt:lpstr>Camada física: perca na transmissão</vt:lpstr>
      <vt:lpstr>Conversão digital-digital:   Codificação de linha:</vt:lpstr>
      <vt:lpstr>Conversão analógico-digital</vt:lpstr>
      <vt:lpstr>Modos de transmissão</vt:lpstr>
      <vt:lpstr>Conversão digital-analógica</vt:lpstr>
      <vt:lpstr>Conversão analógico-analógico</vt:lpstr>
      <vt:lpstr>Multiplexação</vt:lpstr>
      <vt:lpstr>Meios de transmissão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 rede</dc:title>
  <dc:creator>GUSTAVO LOPES</dc:creator>
  <cp:lastModifiedBy>GUSTAVO LOPES</cp:lastModifiedBy>
  <cp:revision>49</cp:revision>
  <dcterms:created xsi:type="dcterms:W3CDTF">2023-04-12T14:35:02Z</dcterms:created>
  <dcterms:modified xsi:type="dcterms:W3CDTF">2023-05-03T11:52:05Z</dcterms:modified>
</cp:coreProperties>
</file>