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57B"/>
    <a:srgbClr val="352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86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1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43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43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996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5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74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0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67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3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8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64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2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9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5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53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E60E07-BD61-4F43-8EC2-3764FED1651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E4F339-29E2-4B29-93C1-8322ABA06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83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04015-DC8A-42BA-852C-81E404776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8000" dirty="0"/>
              <a:t>Conceitos Básicos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5F293-6529-48EC-A6AB-86B77DE07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Gustavo </a:t>
            </a:r>
            <a:r>
              <a:rPr lang="pt-BR" dirty="0" err="1"/>
              <a:t>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85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FB172-0317-45D9-BA29-93C3D3E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Tipologias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EC31B-B5EF-45DB-8393-29FA8CE7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81039"/>
            <a:ext cx="10131425" cy="3649133"/>
          </a:xfrm>
        </p:spPr>
        <p:txBody>
          <a:bodyPr/>
          <a:lstStyle/>
          <a:p>
            <a:r>
              <a:rPr lang="pt-BR" dirty="0"/>
              <a:t>Barramento:</a:t>
            </a:r>
          </a:p>
          <a:p>
            <a:pPr marL="0" indent="0">
              <a:buNone/>
            </a:pPr>
            <a:r>
              <a:rPr lang="pt-BR" dirty="0"/>
              <a:t>É um sistema ponto a ponto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D2118C9-CEEA-4B37-A5FA-865753B7DCC5}"/>
              </a:ext>
            </a:extLst>
          </p:cNvPr>
          <p:cNvGrpSpPr/>
          <p:nvPr/>
        </p:nvGrpSpPr>
        <p:grpSpPr>
          <a:xfrm>
            <a:off x="3655239" y="3688215"/>
            <a:ext cx="1599462" cy="1278113"/>
            <a:chOff x="1336088" y="3710866"/>
            <a:chExt cx="3204839" cy="292996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AC63786-4B91-4304-8BF1-35AE09377F69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0D1B939-2ABB-45E6-A133-13AACAA6C936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9A45800-B61A-44AD-8E8E-1137F2D65822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B330D17-5F3E-44A9-B15C-4834667DC849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C938325-6C3D-4773-8F13-8FCD4DECC904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DEA6293E-2F08-4401-9D28-0476768548F3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37812DD-1494-4714-9464-E1936A3791B9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572CFFD-1A2E-4D2E-A962-C2E65377D686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D0ACBB6-136B-40FA-9DCD-D38AAC531023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luxograma: Conector 11">
              <a:extLst>
                <a:ext uri="{FF2B5EF4-FFF2-40B4-BE49-F238E27FC236}">
                  <a16:creationId xmlns:a16="http://schemas.microsoft.com/office/drawing/2014/main" id="{F8F7A05A-F9FD-4D20-88ED-671251029713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uxograma: Conector 12">
              <a:extLst>
                <a:ext uri="{FF2B5EF4-FFF2-40B4-BE49-F238E27FC236}">
                  <a16:creationId xmlns:a16="http://schemas.microsoft.com/office/drawing/2014/main" id="{908ACDF1-5AA7-4BBE-9B19-6167DEE3041A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E7E370E-C4D8-44D2-AE20-75708BD0CCDA}"/>
              </a:ext>
            </a:extLst>
          </p:cNvPr>
          <p:cNvGrpSpPr/>
          <p:nvPr/>
        </p:nvGrpSpPr>
        <p:grpSpPr>
          <a:xfrm>
            <a:off x="5660106" y="3685119"/>
            <a:ext cx="1599462" cy="1278113"/>
            <a:chOff x="1336088" y="3710866"/>
            <a:chExt cx="3204839" cy="292996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930A7E5-01F4-419F-9870-266C56FA37DA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2F45473-D684-45DF-A291-5B8673B7C410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7447AA-6822-49BA-ACC3-B9795EEF6A80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2D56E79-C4D4-46A0-8E75-39B5D4BB3F9B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Superiores Arredondados 32">
              <a:extLst>
                <a:ext uri="{FF2B5EF4-FFF2-40B4-BE49-F238E27FC236}">
                  <a16:creationId xmlns:a16="http://schemas.microsoft.com/office/drawing/2014/main" id="{72791327-E0B3-4B59-9159-9BF2A87C4363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Conector 33">
              <a:extLst>
                <a:ext uri="{FF2B5EF4-FFF2-40B4-BE49-F238E27FC236}">
                  <a16:creationId xmlns:a16="http://schemas.microsoft.com/office/drawing/2014/main" id="{F9102934-99E9-4F76-AE49-E0A6359EA0FC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11D28C8-F48E-4FAE-BFCB-623EECDD7194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C4F8BD7-6502-46CD-AE08-871778F0D7BD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EB0A6F6-CA2D-4BDB-97F4-23817FCECC9F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Conector 37">
              <a:extLst>
                <a:ext uri="{FF2B5EF4-FFF2-40B4-BE49-F238E27FC236}">
                  <a16:creationId xmlns:a16="http://schemas.microsoft.com/office/drawing/2014/main" id="{DBD065C0-57AB-43BF-B599-6E6E80B4328C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Conector 38">
              <a:extLst>
                <a:ext uri="{FF2B5EF4-FFF2-40B4-BE49-F238E27FC236}">
                  <a16:creationId xmlns:a16="http://schemas.microsoft.com/office/drawing/2014/main" id="{77B3CF66-4D26-4AB8-9265-10264919A57F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A0B4C4C-1366-42C8-91B2-AD9D3751ABA4}"/>
              </a:ext>
            </a:extLst>
          </p:cNvPr>
          <p:cNvGrpSpPr/>
          <p:nvPr/>
        </p:nvGrpSpPr>
        <p:grpSpPr>
          <a:xfrm>
            <a:off x="7673834" y="3685119"/>
            <a:ext cx="1599462" cy="1278113"/>
            <a:chOff x="1336088" y="3710866"/>
            <a:chExt cx="3204839" cy="292996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E45801A8-18C1-4398-A2D4-F0468B2BCCCC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02C16CC-D5B9-4B9F-BB63-BA54078ECB1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634B41D7-C526-41B6-B6E8-0686C805C88D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2DB8E53-2EEF-47C8-8DF7-F4028209B88F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Superiores Arredondados 44">
              <a:extLst>
                <a:ext uri="{FF2B5EF4-FFF2-40B4-BE49-F238E27FC236}">
                  <a16:creationId xmlns:a16="http://schemas.microsoft.com/office/drawing/2014/main" id="{ED16B0BB-630F-4CE4-B3C6-FD9FA5E46975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Conector 45">
              <a:extLst>
                <a:ext uri="{FF2B5EF4-FFF2-40B4-BE49-F238E27FC236}">
                  <a16:creationId xmlns:a16="http://schemas.microsoft.com/office/drawing/2014/main" id="{4F5A8C72-FFD4-4D53-93DC-DC5A79D2E44B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BCF832C0-7288-48FE-B240-737CF835ECD0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A16E91A2-BFB3-463D-9406-C99AF5F149B3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D14E5A-960B-4D37-B959-FEADADD37789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luxograma: Conector 49">
              <a:extLst>
                <a:ext uri="{FF2B5EF4-FFF2-40B4-BE49-F238E27FC236}">
                  <a16:creationId xmlns:a16="http://schemas.microsoft.com/office/drawing/2014/main" id="{DEF0F2BD-059D-46AF-9217-A63EED3491C7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luxograma: Conector 50">
              <a:extLst>
                <a:ext uri="{FF2B5EF4-FFF2-40B4-BE49-F238E27FC236}">
                  <a16:creationId xmlns:a16="http://schemas.microsoft.com/office/drawing/2014/main" id="{94D83578-E7CE-4B5E-8732-8E5548232E36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F4C2188-F890-4A7D-B71A-CD19A66040C8}"/>
              </a:ext>
            </a:extLst>
          </p:cNvPr>
          <p:cNvGrpSpPr/>
          <p:nvPr/>
        </p:nvGrpSpPr>
        <p:grpSpPr>
          <a:xfrm>
            <a:off x="1570621" y="3688920"/>
            <a:ext cx="1599462" cy="1278113"/>
            <a:chOff x="1336088" y="3710866"/>
            <a:chExt cx="3204839" cy="2929960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496CA95-7FF9-491E-BD52-480DAEDFC4A9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7986E4B-D5D3-46B7-B4A0-4E46B9C1890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9E0DB43-D8F0-40B3-BA89-4674693C63AC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E9C915C-6C66-4B14-94CF-7BB847EDE30A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Superiores Arredondados 56">
              <a:extLst>
                <a:ext uri="{FF2B5EF4-FFF2-40B4-BE49-F238E27FC236}">
                  <a16:creationId xmlns:a16="http://schemas.microsoft.com/office/drawing/2014/main" id="{191B4555-88BF-4B5F-AB55-0D2208EC1CA1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luxograma: Conector 57">
              <a:extLst>
                <a:ext uri="{FF2B5EF4-FFF2-40B4-BE49-F238E27FC236}">
                  <a16:creationId xmlns:a16="http://schemas.microsoft.com/office/drawing/2014/main" id="{CE59781B-C498-4514-B09B-E1E1DD61271E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69DA4D59-AC63-4CB6-A299-3957791058A3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4AD18840-278C-45FB-9364-764B9994535C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7E132D3-EA8F-428F-9FC2-631B335C090F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48C40DB-F17E-4FBC-8DA4-CA9BDD0EA3E0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>
              <a:extLst>
                <a:ext uri="{FF2B5EF4-FFF2-40B4-BE49-F238E27FC236}">
                  <a16:creationId xmlns:a16="http://schemas.microsoft.com/office/drawing/2014/main" id="{3A709802-F68E-496C-9955-D98EE39FBE50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659FDDE8-708E-43B4-8470-D8E2B033A488}"/>
              </a:ext>
            </a:extLst>
          </p:cNvPr>
          <p:cNvCxnSpPr>
            <a:stCxn id="53" idx="3"/>
            <a:endCxn id="26" idx="1"/>
          </p:cNvCxnSpPr>
          <p:nvPr/>
        </p:nvCxnSpPr>
        <p:spPr>
          <a:xfrm flipV="1">
            <a:off x="3170083" y="4782378"/>
            <a:ext cx="485156" cy="705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63E9AB0C-9EEF-417C-877E-03416B65AEC3}"/>
              </a:ext>
            </a:extLst>
          </p:cNvPr>
          <p:cNvCxnSpPr/>
          <p:nvPr/>
        </p:nvCxnSpPr>
        <p:spPr>
          <a:xfrm flipV="1">
            <a:off x="5220999" y="4793296"/>
            <a:ext cx="485156" cy="705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90D9F51-9DD0-4FA9-BDB7-DBF35DACD0F5}"/>
              </a:ext>
            </a:extLst>
          </p:cNvPr>
          <p:cNvCxnSpPr/>
          <p:nvPr/>
        </p:nvCxnSpPr>
        <p:spPr>
          <a:xfrm flipV="1">
            <a:off x="7229661" y="4802019"/>
            <a:ext cx="485156" cy="705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1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FB172-0317-45D9-BA29-93C3D3E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Tipologias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EC31B-B5EF-45DB-8393-29FA8CE7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4389"/>
            <a:ext cx="10131425" cy="3649133"/>
          </a:xfrm>
        </p:spPr>
        <p:txBody>
          <a:bodyPr/>
          <a:lstStyle/>
          <a:p>
            <a:r>
              <a:rPr lang="pt-BR" dirty="0"/>
              <a:t>Anel:</a:t>
            </a:r>
          </a:p>
          <a:p>
            <a:pPr marL="0" indent="0">
              <a:buNone/>
            </a:pPr>
            <a:r>
              <a:rPr lang="pt-BR" dirty="0"/>
              <a:t>É um sistema Multiponto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E33900-D3E1-4A80-AF95-57CD0A50ECB6}"/>
              </a:ext>
            </a:extLst>
          </p:cNvPr>
          <p:cNvGrpSpPr/>
          <p:nvPr/>
        </p:nvGrpSpPr>
        <p:grpSpPr>
          <a:xfrm>
            <a:off x="4945650" y="2360892"/>
            <a:ext cx="1048292" cy="901060"/>
            <a:chOff x="1336088" y="3710866"/>
            <a:chExt cx="3204839" cy="29299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0AA89E3-E26B-4827-BA2D-7DF1719E0340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83AD8E1-2354-4D42-9560-8DA206402FDC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593E9A9-0D3F-42B9-9D56-4C4EF52AE918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A3B855C-6699-491E-99DF-B2CD5C995C37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C8E95D4D-3606-445E-8500-AE60446442E2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D75FCA8D-93C3-4A8B-839A-AB911407F413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A3F97B85-42A0-4D1D-A547-EAAE19D896C5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AB89926-5372-4943-91A6-10FAF96CBF3C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5AF4BF4-9AAD-4BF6-83FF-F1E4E2FE24E8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FBE7BEAA-3034-46A7-B2C3-AD7CD7115A26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Conector 14">
              <a:extLst>
                <a:ext uri="{FF2B5EF4-FFF2-40B4-BE49-F238E27FC236}">
                  <a16:creationId xmlns:a16="http://schemas.microsoft.com/office/drawing/2014/main" id="{AB1408DF-5DB8-4DC4-9123-92746DB8CC69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F283956-EE9C-42FB-87A7-630B9816784B}"/>
              </a:ext>
            </a:extLst>
          </p:cNvPr>
          <p:cNvGrpSpPr/>
          <p:nvPr/>
        </p:nvGrpSpPr>
        <p:grpSpPr>
          <a:xfrm>
            <a:off x="6659006" y="3565493"/>
            <a:ext cx="1048292" cy="901060"/>
            <a:chOff x="1336088" y="3710866"/>
            <a:chExt cx="3204839" cy="292996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A38578B-C389-4EDC-9534-75D1251DC3F5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29FE4BE-0C26-4BCB-AF3A-504E83AD750F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36BF19D-8869-4D60-BB7F-0D850107286D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C15F266-77C9-4AB0-8D2B-AD45F83A7151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AF6587DC-0FC3-4921-A49A-26DC83DBAB87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luxograma: Conector 21">
              <a:extLst>
                <a:ext uri="{FF2B5EF4-FFF2-40B4-BE49-F238E27FC236}">
                  <a16:creationId xmlns:a16="http://schemas.microsoft.com/office/drawing/2014/main" id="{DABD1655-D84B-4F53-A3BD-6EF5A61A70F5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4047413-5AC1-41F6-919A-D530F550A052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FC9554A-5A2F-4747-9790-24FF12DE7313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A80876F-7300-40DB-8037-AC79DDD3F0A7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>
              <a:extLst>
                <a:ext uri="{FF2B5EF4-FFF2-40B4-BE49-F238E27FC236}">
                  <a16:creationId xmlns:a16="http://schemas.microsoft.com/office/drawing/2014/main" id="{E647B4B1-AF7D-4B92-9B1F-C3132CF7EB81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4FB253A1-4BAD-4745-A72A-6C1F10ED4890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10BAEE1-55EC-41A7-A3BC-4C00E688DDCD}"/>
              </a:ext>
            </a:extLst>
          </p:cNvPr>
          <p:cNvGrpSpPr/>
          <p:nvPr/>
        </p:nvGrpSpPr>
        <p:grpSpPr>
          <a:xfrm>
            <a:off x="5007357" y="4979585"/>
            <a:ext cx="1048292" cy="901060"/>
            <a:chOff x="1336088" y="3710866"/>
            <a:chExt cx="3204839" cy="292996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67D0F47-8C95-4D6F-9CE4-86990B11CB05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0B6CFB1-0617-48AF-BFCD-F1D7C6E30E9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926CB37-47E3-485D-92A3-CB8AB7229191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5AE2F31-4588-4BBA-9D24-FCF2CE2E934A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Superiores Arredondados 32">
              <a:extLst>
                <a:ext uri="{FF2B5EF4-FFF2-40B4-BE49-F238E27FC236}">
                  <a16:creationId xmlns:a16="http://schemas.microsoft.com/office/drawing/2014/main" id="{90342604-1067-4A7F-A3B0-F468A584EC69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Conector 33">
              <a:extLst>
                <a:ext uri="{FF2B5EF4-FFF2-40B4-BE49-F238E27FC236}">
                  <a16:creationId xmlns:a16="http://schemas.microsoft.com/office/drawing/2014/main" id="{7BB988D3-02C2-4683-A2A8-B95E2709C050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BDBC872-4765-47B9-9A80-39C7D8C6AD22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C0DC4CFA-A752-4AAE-9036-B446D7396648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DE980BB4-EA16-4A2E-BAFC-7542920F93D8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Conector 37">
              <a:extLst>
                <a:ext uri="{FF2B5EF4-FFF2-40B4-BE49-F238E27FC236}">
                  <a16:creationId xmlns:a16="http://schemas.microsoft.com/office/drawing/2014/main" id="{8E301C67-484B-4EA5-9585-C98DC044707F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Conector 38">
              <a:extLst>
                <a:ext uri="{FF2B5EF4-FFF2-40B4-BE49-F238E27FC236}">
                  <a16:creationId xmlns:a16="http://schemas.microsoft.com/office/drawing/2014/main" id="{BF40FC52-707D-4B11-8889-CDE81E99E0E7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22E5852-B5A8-4DE9-83BB-732D129B0887}"/>
              </a:ext>
            </a:extLst>
          </p:cNvPr>
          <p:cNvGrpSpPr/>
          <p:nvPr/>
        </p:nvGrpSpPr>
        <p:grpSpPr>
          <a:xfrm>
            <a:off x="3303246" y="3599670"/>
            <a:ext cx="1048292" cy="901060"/>
            <a:chOff x="1336088" y="3710866"/>
            <a:chExt cx="3204839" cy="292996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F650C11-1AFE-4C51-A422-AF3FE8DC61C3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858065D6-32A0-4DC8-87E3-0E49014D2C3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47D3297-2CC0-4627-8172-D15C81FB6999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ED5F6A1-D14C-44DA-A5BD-2A75AF36179B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Superiores Arredondados 44">
              <a:extLst>
                <a:ext uri="{FF2B5EF4-FFF2-40B4-BE49-F238E27FC236}">
                  <a16:creationId xmlns:a16="http://schemas.microsoft.com/office/drawing/2014/main" id="{4E28ABAC-C4B1-4032-986A-D8AF68876FE4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Conector 45">
              <a:extLst>
                <a:ext uri="{FF2B5EF4-FFF2-40B4-BE49-F238E27FC236}">
                  <a16:creationId xmlns:a16="http://schemas.microsoft.com/office/drawing/2014/main" id="{29ACAD13-402A-43E3-857C-0426EDD32A46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B86DD76-94A0-4D46-B5CE-3906028AE5EC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C882EA0C-465B-4584-B5AE-8844F159A147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3917EE9-0B75-4ED9-ACD3-F2CA6F5D643B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luxograma: Conector 49">
              <a:extLst>
                <a:ext uri="{FF2B5EF4-FFF2-40B4-BE49-F238E27FC236}">
                  <a16:creationId xmlns:a16="http://schemas.microsoft.com/office/drawing/2014/main" id="{567B4781-D5CC-4824-AB49-78A8D8E95C79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luxograma: Conector 50">
              <a:extLst>
                <a:ext uri="{FF2B5EF4-FFF2-40B4-BE49-F238E27FC236}">
                  <a16:creationId xmlns:a16="http://schemas.microsoft.com/office/drawing/2014/main" id="{CA32CA28-8EAF-4BD0-9954-93E17E990319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AAD44C65-F9B8-4079-A5DF-8797FD7449DF}"/>
              </a:ext>
            </a:extLst>
          </p:cNvPr>
          <p:cNvSpPr/>
          <p:nvPr/>
        </p:nvSpPr>
        <p:spPr>
          <a:xfrm rot="5400000">
            <a:off x="3840449" y="2423337"/>
            <a:ext cx="1059084" cy="1081628"/>
          </a:xfrm>
          <a:custGeom>
            <a:avLst/>
            <a:gdLst>
              <a:gd name="connsiteX0" fmla="*/ 674703 w 674703"/>
              <a:gd name="connsiteY0" fmla="*/ 648070 h 648070"/>
              <a:gd name="connsiteX1" fmla="*/ 488272 w 674703"/>
              <a:gd name="connsiteY1" fmla="*/ 639192 h 648070"/>
              <a:gd name="connsiteX2" fmla="*/ 461639 w 674703"/>
              <a:gd name="connsiteY2" fmla="*/ 630314 h 648070"/>
              <a:gd name="connsiteX3" fmla="*/ 426129 w 674703"/>
              <a:gd name="connsiteY3" fmla="*/ 621437 h 648070"/>
              <a:gd name="connsiteX4" fmla="*/ 372863 w 674703"/>
              <a:gd name="connsiteY4" fmla="*/ 603681 h 648070"/>
              <a:gd name="connsiteX5" fmla="*/ 337352 w 674703"/>
              <a:gd name="connsiteY5" fmla="*/ 594804 h 648070"/>
              <a:gd name="connsiteX6" fmla="*/ 221942 w 674703"/>
              <a:gd name="connsiteY6" fmla="*/ 559293 h 648070"/>
              <a:gd name="connsiteX7" fmla="*/ 142043 w 674703"/>
              <a:gd name="connsiteY7" fmla="*/ 514905 h 648070"/>
              <a:gd name="connsiteX8" fmla="*/ 97655 w 674703"/>
              <a:gd name="connsiteY8" fmla="*/ 461639 h 648070"/>
              <a:gd name="connsiteX9" fmla="*/ 88777 w 674703"/>
              <a:gd name="connsiteY9" fmla="*/ 435006 h 648070"/>
              <a:gd name="connsiteX10" fmla="*/ 71022 w 674703"/>
              <a:gd name="connsiteY10" fmla="*/ 408373 h 648070"/>
              <a:gd name="connsiteX11" fmla="*/ 62144 w 674703"/>
              <a:gd name="connsiteY11" fmla="*/ 381740 h 648070"/>
              <a:gd name="connsiteX12" fmla="*/ 35511 w 674703"/>
              <a:gd name="connsiteY12" fmla="*/ 363984 h 648070"/>
              <a:gd name="connsiteX13" fmla="*/ 17756 w 674703"/>
              <a:gd name="connsiteY13" fmla="*/ 310718 h 648070"/>
              <a:gd name="connsiteX14" fmla="*/ 0 w 674703"/>
              <a:gd name="connsiteY14" fmla="*/ 239697 h 648070"/>
              <a:gd name="connsiteX15" fmla="*/ 8878 w 674703"/>
              <a:gd name="connsiteY15" fmla="*/ 53266 h 648070"/>
              <a:gd name="connsiteX16" fmla="*/ 17756 w 674703"/>
              <a:gd name="connsiteY16" fmla="*/ 26633 h 648070"/>
              <a:gd name="connsiteX17" fmla="*/ 44389 w 674703"/>
              <a:gd name="connsiteY17" fmla="*/ 0 h 6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4703" h="648070">
                <a:moveTo>
                  <a:pt x="674703" y="648070"/>
                </a:moveTo>
                <a:cubicBezTo>
                  <a:pt x="612559" y="645111"/>
                  <a:pt x="550271" y="644359"/>
                  <a:pt x="488272" y="639192"/>
                </a:cubicBezTo>
                <a:cubicBezTo>
                  <a:pt x="478946" y="638415"/>
                  <a:pt x="470637" y="632885"/>
                  <a:pt x="461639" y="630314"/>
                </a:cubicBezTo>
                <a:cubicBezTo>
                  <a:pt x="449908" y="626962"/>
                  <a:pt x="437815" y="624943"/>
                  <a:pt x="426129" y="621437"/>
                </a:cubicBezTo>
                <a:cubicBezTo>
                  <a:pt x="408202" y="616059"/>
                  <a:pt x="391020" y="608220"/>
                  <a:pt x="372863" y="603681"/>
                </a:cubicBezTo>
                <a:cubicBezTo>
                  <a:pt x="361026" y="600722"/>
                  <a:pt x="349014" y="598392"/>
                  <a:pt x="337352" y="594804"/>
                </a:cubicBezTo>
                <a:cubicBezTo>
                  <a:pt x="205202" y="554143"/>
                  <a:pt x="302367" y="579400"/>
                  <a:pt x="221942" y="559293"/>
                </a:cubicBezTo>
                <a:cubicBezTo>
                  <a:pt x="160890" y="518591"/>
                  <a:pt x="188920" y="530530"/>
                  <a:pt x="142043" y="514905"/>
                </a:cubicBezTo>
                <a:cubicBezTo>
                  <a:pt x="122408" y="495270"/>
                  <a:pt x="110015" y="486360"/>
                  <a:pt x="97655" y="461639"/>
                </a:cubicBezTo>
                <a:cubicBezTo>
                  <a:pt x="93470" y="453269"/>
                  <a:pt x="92962" y="443376"/>
                  <a:pt x="88777" y="435006"/>
                </a:cubicBezTo>
                <a:cubicBezTo>
                  <a:pt x="84005" y="425463"/>
                  <a:pt x="75794" y="417916"/>
                  <a:pt x="71022" y="408373"/>
                </a:cubicBezTo>
                <a:cubicBezTo>
                  <a:pt x="66837" y="400003"/>
                  <a:pt x="67990" y="389047"/>
                  <a:pt x="62144" y="381740"/>
                </a:cubicBezTo>
                <a:cubicBezTo>
                  <a:pt x="55479" y="373408"/>
                  <a:pt x="44389" y="369903"/>
                  <a:pt x="35511" y="363984"/>
                </a:cubicBezTo>
                <a:cubicBezTo>
                  <a:pt x="29593" y="346229"/>
                  <a:pt x="21427" y="329070"/>
                  <a:pt x="17756" y="310718"/>
                </a:cubicBezTo>
                <a:cubicBezTo>
                  <a:pt x="7043" y="257154"/>
                  <a:pt x="13650" y="280645"/>
                  <a:pt x="0" y="239697"/>
                </a:cubicBezTo>
                <a:cubicBezTo>
                  <a:pt x="2959" y="177553"/>
                  <a:pt x="3711" y="115265"/>
                  <a:pt x="8878" y="53266"/>
                </a:cubicBezTo>
                <a:cubicBezTo>
                  <a:pt x="9655" y="43940"/>
                  <a:pt x="12941" y="34657"/>
                  <a:pt x="17756" y="26633"/>
                </a:cubicBezTo>
                <a:cubicBezTo>
                  <a:pt x="17761" y="26624"/>
                  <a:pt x="39946" y="4442"/>
                  <a:pt x="44389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B8E923A9-8CDB-4C0D-9389-C918FDB25E37}"/>
              </a:ext>
            </a:extLst>
          </p:cNvPr>
          <p:cNvSpPr/>
          <p:nvPr/>
        </p:nvSpPr>
        <p:spPr>
          <a:xfrm rot="10631689">
            <a:off x="6009791" y="2472738"/>
            <a:ext cx="1095080" cy="1089850"/>
          </a:xfrm>
          <a:custGeom>
            <a:avLst/>
            <a:gdLst>
              <a:gd name="connsiteX0" fmla="*/ 674703 w 674703"/>
              <a:gd name="connsiteY0" fmla="*/ 648070 h 648070"/>
              <a:gd name="connsiteX1" fmla="*/ 488272 w 674703"/>
              <a:gd name="connsiteY1" fmla="*/ 639192 h 648070"/>
              <a:gd name="connsiteX2" fmla="*/ 461639 w 674703"/>
              <a:gd name="connsiteY2" fmla="*/ 630314 h 648070"/>
              <a:gd name="connsiteX3" fmla="*/ 426129 w 674703"/>
              <a:gd name="connsiteY3" fmla="*/ 621437 h 648070"/>
              <a:gd name="connsiteX4" fmla="*/ 372863 w 674703"/>
              <a:gd name="connsiteY4" fmla="*/ 603681 h 648070"/>
              <a:gd name="connsiteX5" fmla="*/ 337352 w 674703"/>
              <a:gd name="connsiteY5" fmla="*/ 594804 h 648070"/>
              <a:gd name="connsiteX6" fmla="*/ 221942 w 674703"/>
              <a:gd name="connsiteY6" fmla="*/ 559293 h 648070"/>
              <a:gd name="connsiteX7" fmla="*/ 142043 w 674703"/>
              <a:gd name="connsiteY7" fmla="*/ 514905 h 648070"/>
              <a:gd name="connsiteX8" fmla="*/ 97655 w 674703"/>
              <a:gd name="connsiteY8" fmla="*/ 461639 h 648070"/>
              <a:gd name="connsiteX9" fmla="*/ 88777 w 674703"/>
              <a:gd name="connsiteY9" fmla="*/ 435006 h 648070"/>
              <a:gd name="connsiteX10" fmla="*/ 71022 w 674703"/>
              <a:gd name="connsiteY10" fmla="*/ 408373 h 648070"/>
              <a:gd name="connsiteX11" fmla="*/ 62144 w 674703"/>
              <a:gd name="connsiteY11" fmla="*/ 381740 h 648070"/>
              <a:gd name="connsiteX12" fmla="*/ 35511 w 674703"/>
              <a:gd name="connsiteY12" fmla="*/ 363984 h 648070"/>
              <a:gd name="connsiteX13" fmla="*/ 17756 w 674703"/>
              <a:gd name="connsiteY13" fmla="*/ 310718 h 648070"/>
              <a:gd name="connsiteX14" fmla="*/ 0 w 674703"/>
              <a:gd name="connsiteY14" fmla="*/ 239697 h 648070"/>
              <a:gd name="connsiteX15" fmla="*/ 8878 w 674703"/>
              <a:gd name="connsiteY15" fmla="*/ 53266 h 648070"/>
              <a:gd name="connsiteX16" fmla="*/ 17756 w 674703"/>
              <a:gd name="connsiteY16" fmla="*/ 26633 h 648070"/>
              <a:gd name="connsiteX17" fmla="*/ 44389 w 674703"/>
              <a:gd name="connsiteY17" fmla="*/ 0 h 6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4703" h="648070">
                <a:moveTo>
                  <a:pt x="674703" y="648070"/>
                </a:moveTo>
                <a:cubicBezTo>
                  <a:pt x="612559" y="645111"/>
                  <a:pt x="550271" y="644359"/>
                  <a:pt x="488272" y="639192"/>
                </a:cubicBezTo>
                <a:cubicBezTo>
                  <a:pt x="478946" y="638415"/>
                  <a:pt x="470637" y="632885"/>
                  <a:pt x="461639" y="630314"/>
                </a:cubicBezTo>
                <a:cubicBezTo>
                  <a:pt x="449908" y="626962"/>
                  <a:pt x="437815" y="624943"/>
                  <a:pt x="426129" y="621437"/>
                </a:cubicBezTo>
                <a:cubicBezTo>
                  <a:pt x="408202" y="616059"/>
                  <a:pt x="391020" y="608220"/>
                  <a:pt x="372863" y="603681"/>
                </a:cubicBezTo>
                <a:cubicBezTo>
                  <a:pt x="361026" y="600722"/>
                  <a:pt x="349014" y="598392"/>
                  <a:pt x="337352" y="594804"/>
                </a:cubicBezTo>
                <a:cubicBezTo>
                  <a:pt x="205202" y="554143"/>
                  <a:pt x="302367" y="579400"/>
                  <a:pt x="221942" y="559293"/>
                </a:cubicBezTo>
                <a:cubicBezTo>
                  <a:pt x="160890" y="518591"/>
                  <a:pt x="188920" y="530530"/>
                  <a:pt x="142043" y="514905"/>
                </a:cubicBezTo>
                <a:cubicBezTo>
                  <a:pt x="122408" y="495270"/>
                  <a:pt x="110015" y="486360"/>
                  <a:pt x="97655" y="461639"/>
                </a:cubicBezTo>
                <a:cubicBezTo>
                  <a:pt x="93470" y="453269"/>
                  <a:pt x="92962" y="443376"/>
                  <a:pt x="88777" y="435006"/>
                </a:cubicBezTo>
                <a:cubicBezTo>
                  <a:pt x="84005" y="425463"/>
                  <a:pt x="75794" y="417916"/>
                  <a:pt x="71022" y="408373"/>
                </a:cubicBezTo>
                <a:cubicBezTo>
                  <a:pt x="66837" y="400003"/>
                  <a:pt x="67990" y="389047"/>
                  <a:pt x="62144" y="381740"/>
                </a:cubicBezTo>
                <a:cubicBezTo>
                  <a:pt x="55479" y="373408"/>
                  <a:pt x="44389" y="369903"/>
                  <a:pt x="35511" y="363984"/>
                </a:cubicBezTo>
                <a:cubicBezTo>
                  <a:pt x="29593" y="346229"/>
                  <a:pt x="21427" y="329070"/>
                  <a:pt x="17756" y="310718"/>
                </a:cubicBezTo>
                <a:cubicBezTo>
                  <a:pt x="7043" y="257154"/>
                  <a:pt x="13650" y="280645"/>
                  <a:pt x="0" y="239697"/>
                </a:cubicBezTo>
                <a:cubicBezTo>
                  <a:pt x="2959" y="177553"/>
                  <a:pt x="3711" y="115265"/>
                  <a:pt x="8878" y="53266"/>
                </a:cubicBezTo>
                <a:cubicBezTo>
                  <a:pt x="9655" y="43940"/>
                  <a:pt x="12941" y="34657"/>
                  <a:pt x="17756" y="26633"/>
                </a:cubicBezTo>
                <a:cubicBezTo>
                  <a:pt x="17761" y="26624"/>
                  <a:pt x="39946" y="4442"/>
                  <a:pt x="44389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2034C2FB-6072-4328-BA9A-00261A23CA4B}"/>
              </a:ext>
            </a:extLst>
          </p:cNvPr>
          <p:cNvSpPr/>
          <p:nvPr/>
        </p:nvSpPr>
        <p:spPr>
          <a:xfrm>
            <a:off x="3647342" y="4694573"/>
            <a:ext cx="1246753" cy="1095420"/>
          </a:xfrm>
          <a:custGeom>
            <a:avLst/>
            <a:gdLst>
              <a:gd name="connsiteX0" fmla="*/ 674703 w 674703"/>
              <a:gd name="connsiteY0" fmla="*/ 648070 h 648070"/>
              <a:gd name="connsiteX1" fmla="*/ 488272 w 674703"/>
              <a:gd name="connsiteY1" fmla="*/ 639192 h 648070"/>
              <a:gd name="connsiteX2" fmla="*/ 461639 w 674703"/>
              <a:gd name="connsiteY2" fmla="*/ 630314 h 648070"/>
              <a:gd name="connsiteX3" fmla="*/ 426129 w 674703"/>
              <a:gd name="connsiteY3" fmla="*/ 621437 h 648070"/>
              <a:gd name="connsiteX4" fmla="*/ 372863 w 674703"/>
              <a:gd name="connsiteY4" fmla="*/ 603681 h 648070"/>
              <a:gd name="connsiteX5" fmla="*/ 337352 w 674703"/>
              <a:gd name="connsiteY5" fmla="*/ 594804 h 648070"/>
              <a:gd name="connsiteX6" fmla="*/ 221942 w 674703"/>
              <a:gd name="connsiteY6" fmla="*/ 559293 h 648070"/>
              <a:gd name="connsiteX7" fmla="*/ 142043 w 674703"/>
              <a:gd name="connsiteY7" fmla="*/ 514905 h 648070"/>
              <a:gd name="connsiteX8" fmla="*/ 97655 w 674703"/>
              <a:gd name="connsiteY8" fmla="*/ 461639 h 648070"/>
              <a:gd name="connsiteX9" fmla="*/ 88777 w 674703"/>
              <a:gd name="connsiteY9" fmla="*/ 435006 h 648070"/>
              <a:gd name="connsiteX10" fmla="*/ 71022 w 674703"/>
              <a:gd name="connsiteY10" fmla="*/ 408373 h 648070"/>
              <a:gd name="connsiteX11" fmla="*/ 62144 w 674703"/>
              <a:gd name="connsiteY11" fmla="*/ 381740 h 648070"/>
              <a:gd name="connsiteX12" fmla="*/ 35511 w 674703"/>
              <a:gd name="connsiteY12" fmla="*/ 363984 h 648070"/>
              <a:gd name="connsiteX13" fmla="*/ 17756 w 674703"/>
              <a:gd name="connsiteY13" fmla="*/ 310718 h 648070"/>
              <a:gd name="connsiteX14" fmla="*/ 0 w 674703"/>
              <a:gd name="connsiteY14" fmla="*/ 239697 h 648070"/>
              <a:gd name="connsiteX15" fmla="*/ 8878 w 674703"/>
              <a:gd name="connsiteY15" fmla="*/ 53266 h 648070"/>
              <a:gd name="connsiteX16" fmla="*/ 17756 w 674703"/>
              <a:gd name="connsiteY16" fmla="*/ 26633 h 648070"/>
              <a:gd name="connsiteX17" fmla="*/ 44389 w 674703"/>
              <a:gd name="connsiteY17" fmla="*/ 0 h 6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4703" h="648070">
                <a:moveTo>
                  <a:pt x="674703" y="648070"/>
                </a:moveTo>
                <a:cubicBezTo>
                  <a:pt x="612559" y="645111"/>
                  <a:pt x="550271" y="644359"/>
                  <a:pt x="488272" y="639192"/>
                </a:cubicBezTo>
                <a:cubicBezTo>
                  <a:pt x="478946" y="638415"/>
                  <a:pt x="470637" y="632885"/>
                  <a:pt x="461639" y="630314"/>
                </a:cubicBezTo>
                <a:cubicBezTo>
                  <a:pt x="449908" y="626962"/>
                  <a:pt x="437815" y="624943"/>
                  <a:pt x="426129" y="621437"/>
                </a:cubicBezTo>
                <a:cubicBezTo>
                  <a:pt x="408202" y="616059"/>
                  <a:pt x="391020" y="608220"/>
                  <a:pt x="372863" y="603681"/>
                </a:cubicBezTo>
                <a:cubicBezTo>
                  <a:pt x="361026" y="600722"/>
                  <a:pt x="349014" y="598392"/>
                  <a:pt x="337352" y="594804"/>
                </a:cubicBezTo>
                <a:cubicBezTo>
                  <a:pt x="205202" y="554143"/>
                  <a:pt x="302367" y="579400"/>
                  <a:pt x="221942" y="559293"/>
                </a:cubicBezTo>
                <a:cubicBezTo>
                  <a:pt x="160890" y="518591"/>
                  <a:pt x="188920" y="530530"/>
                  <a:pt x="142043" y="514905"/>
                </a:cubicBezTo>
                <a:cubicBezTo>
                  <a:pt x="122408" y="495270"/>
                  <a:pt x="110015" y="486360"/>
                  <a:pt x="97655" y="461639"/>
                </a:cubicBezTo>
                <a:cubicBezTo>
                  <a:pt x="93470" y="453269"/>
                  <a:pt x="92962" y="443376"/>
                  <a:pt x="88777" y="435006"/>
                </a:cubicBezTo>
                <a:cubicBezTo>
                  <a:pt x="84005" y="425463"/>
                  <a:pt x="75794" y="417916"/>
                  <a:pt x="71022" y="408373"/>
                </a:cubicBezTo>
                <a:cubicBezTo>
                  <a:pt x="66837" y="400003"/>
                  <a:pt x="67990" y="389047"/>
                  <a:pt x="62144" y="381740"/>
                </a:cubicBezTo>
                <a:cubicBezTo>
                  <a:pt x="55479" y="373408"/>
                  <a:pt x="44389" y="369903"/>
                  <a:pt x="35511" y="363984"/>
                </a:cubicBezTo>
                <a:cubicBezTo>
                  <a:pt x="29593" y="346229"/>
                  <a:pt x="21427" y="329070"/>
                  <a:pt x="17756" y="310718"/>
                </a:cubicBezTo>
                <a:cubicBezTo>
                  <a:pt x="7043" y="257154"/>
                  <a:pt x="13650" y="280645"/>
                  <a:pt x="0" y="239697"/>
                </a:cubicBezTo>
                <a:cubicBezTo>
                  <a:pt x="2959" y="177553"/>
                  <a:pt x="3711" y="115265"/>
                  <a:pt x="8878" y="53266"/>
                </a:cubicBezTo>
                <a:cubicBezTo>
                  <a:pt x="9655" y="43940"/>
                  <a:pt x="12941" y="34657"/>
                  <a:pt x="17756" y="26633"/>
                </a:cubicBezTo>
                <a:cubicBezTo>
                  <a:pt x="17761" y="26624"/>
                  <a:pt x="39946" y="4442"/>
                  <a:pt x="44389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19C27B0E-8DE6-477B-ACEA-CFC1FBCBF7BF}"/>
              </a:ext>
            </a:extLst>
          </p:cNvPr>
          <p:cNvSpPr/>
          <p:nvPr/>
        </p:nvSpPr>
        <p:spPr>
          <a:xfrm rot="16610207">
            <a:off x="6002851" y="4686873"/>
            <a:ext cx="1465753" cy="903925"/>
          </a:xfrm>
          <a:custGeom>
            <a:avLst/>
            <a:gdLst>
              <a:gd name="connsiteX0" fmla="*/ 674703 w 674703"/>
              <a:gd name="connsiteY0" fmla="*/ 648070 h 648070"/>
              <a:gd name="connsiteX1" fmla="*/ 488272 w 674703"/>
              <a:gd name="connsiteY1" fmla="*/ 639192 h 648070"/>
              <a:gd name="connsiteX2" fmla="*/ 461639 w 674703"/>
              <a:gd name="connsiteY2" fmla="*/ 630314 h 648070"/>
              <a:gd name="connsiteX3" fmla="*/ 426129 w 674703"/>
              <a:gd name="connsiteY3" fmla="*/ 621437 h 648070"/>
              <a:gd name="connsiteX4" fmla="*/ 372863 w 674703"/>
              <a:gd name="connsiteY4" fmla="*/ 603681 h 648070"/>
              <a:gd name="connsiteX5" fmla="*/ 337352 w 674703"/>
              <a:gd name="connsiteY5" fmla="*/ 594804 h 648070"/>
              <a:gd name="connsiteX6" fmla="*/ 221942 w 674703"/>
              <a:gd name="connsiteY6" fmla="*/ 559293 h 648070"/>
              <a:gd name="connsiteX7" fmla="*/ 142043 w 674703"/>
              <a:gd name="connsiteY7" fmla="*/ 514905 h 648070"/>
              <a:gd name="connsiteX8" fmla="*/ 97655 w 674703"/>
              <a:gd name="connsiteY8" fmla="*/ 461639 h 648070"/>
              <a:gd name="connsiteX9" fmla="*/ 88777 w 674703"/>
              <a:gd name="connsiteY9" fmla="*/ 435006 h 648070"/>
              <a:gd name="connsiteX10" fmla="*/ 71022 w 674703"/>
              <a:gd name="connsiteY10" fmla="*/ 408373 h 648070"/>
              <a:gd name="connsiteX11" fmla="*/ 62144 w 674703"/>
              <a:gd name="connsiteY11" fmla="*/ 381740 h 648070"/>
              <a:gd name="connsiteX12" fmla="*/ 35511 w 674703"/>
              <a:gd name="connsiteY12" fmla="*/ 363984 h 648070"/>
              <a:gd name="connsiteX13" fmla="*/ 17756 w 674703"/>
              <a:gd name="connsiteY13" fmla="*/ 310718 h 648070"/>
              <a:gd name="connsiteX14" fmla="*/ 0 w 674703"/>
              <a:gd name="connsiteY14" fmla="*/ 239697 h 648070"/>
              <a:gd name="connsiteX15" fmla="*/ 8878 w 674703"/>
              <a:gd name="connsiteY15" fmla="*/ 53266 h 648070"/>
              <a:gd name="connsiteX16" fmla="*/ 17756 w 674703"/>
              <a:gd name="connsiteY16" fmla="*/ 26633 h 648070"/>
              <a:gd name="connsiteX17" fmla="*/ 44389 w 674703"/>
              <a:gd name="connsiteY17" fmla="*/ 0 h 6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4703" h="648070">
                <a:moveTo>
                  <a:pt x="674703" y="648070"/>
                </a:moveTo>
                <a:cubicBezTo>
                  <a:pt x="612559" y="645111"/>
                  <a:pt x="550271" y="644359"/>
                  <a:pt x="488272" y="639192"/>
                </a:cubicBezTo>
                <a:cubicBezTo>
                  <a:pt x="478946" y="638415"/>
                  <a:pt x="470637" y="632885"/>
                  <a:pt x="461639" y="630314"/>
                </a:cubicBezTo>
                <a:cubicBezTo>
                  <a:pt x="449908" y="626962"/>
                  <a:pt x="437815" y="624943"/>
                  <a:pt x="426129" y="621437"/>
                </a:cubicBezTo>
                <a:cubicBezTo>
                  <a:pt x="408202" y="616059"/>
                  <a:pt x="391020" y="608220"/>
                  <a:pt x="372863" y="603681"/>
                </a:cubicBezTo>
                <a:cubicBezTo>
                  <a:pt x="361026" y="600722"/>
                  <a:pt x="349014" y="598392"/>
                  <a:pt x="337352" y="594804"/>
                </a:cubicBezTo>
                <a:cubicBezTo>
                  <a:pt x="205202" y="554143"/>
                  <a:pt x="302367" y="579400"/>
                  <a:pt x="221942" y="559293"/>
                </a:cubicBezTo>
                <a:cubicBezTo>
                  <a:pt x="160890" y="518591"/>
                  <a:pt x="188920" y="530530"/>
                  <a:pt x="142043" y="514905"/>
                </a:cubicBezTo>
                <a:cubicBezTo>
                  <a:pt x="122408" y="495270"/>
                  <a:pt x="110015" y="486360"/>
                  <a:pt x="97655" y="461639"/>
                </a:cubicBezTo>
                <a:cubicBezTo>
                  <a:pt x="93470" y="453269"/>
                  <a:pt x="92962" y="443376"/>
                  <a:pt x="88777" y="435006"/>
                </a:cubicBezTo>
                <a:cubicBezTo>
                  <a:pt x="84005" y="425463"/>
                  <a:pt x="75794" y="417916"/>
                  <a:pt x="71022" y="408373"/>
                </a:cubicBezTo>
                <a:cubicBezTo>
                  <a:pt x="66837" y="400003"/>
                  <a:pt x="67990" y="389047"/>
                  <a:pt x="62144" y="381740"/>
                </a:cubicBezTo>
                <a:cubicBezTo>
                  <a:pt x="55479" y="373408"/>
                  <a:pt x="44389" y="369903"/>
                  <a:pt x="35511" y="363984"/>
                </a:cubicBezTo>
                <a:cubicBezTo>
                  <a:pt x="29593" y="346229"/>
                  <a:pt x="21427" y="329070"/>
                  <a:pt x="17756" y="310718"/>
                </a:cubicBezTo>
                <a:cubicBezTo>
                  <a:pt x="7043" y="257154"/>
                  <a:pt x="13650" y="280645"/>
                  <a:pt x="0" y="239697"/>
                </a:cubicBezTo>
                <a:cubicBezTo>
                  <a:pt x="2959" y="177553"/>
                  <a:pt x="3711" y="115265"/>
                  <a:pt x="8878" y="53266"/>
                </a:cubicBezTo>
                <a:cubicBezTo>
                  <a:pt x="9655" y="43940"/>
                  <a:pt x="12941" y="34657"/>
                  <a:pt x="17756" y="26633"/>
                </a:cubicBezTo>
                <a:cubicBezTo>
                  <a:pt x="17761" y="26624"/>
                  <a:pt x="39946" y="4442"/>
                  <a:pt x="44389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12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FB172-0317-45D9-BA29-93C3D3E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Tipologias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EC31B-B5EF-45DB-8393-29FA8CE7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64" y="313295"/>
            <a:ext cx="10131425" cy="3649133"/>
          </a:xfrm>
        </p:spPr>
        <p:txBody>
          <a:bodyPr/>
          <a:lstStyle/>
          <a:p>
            <a:r>
              <a:rPr lang="pt-BR" dirty="0"/>
              <a:t>Estrela:</a:t>
            </a:r>
          </a:p>
          <a:p>
            <a:pPr marL="0" indent="0">
              <a:buNone/>
            </a:pPr>
            <a:r>
              <a:rPr lang="pt-BR" dirty="0"/>
              <a:t>É um sistema Broadcast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F283956-EE9C-42FB-87A7-630B9816784B}"/>
              </a:ext>
            </a:extLst>
          </p:cNvPr>
          <p:cNvGrpSpPr/>
          <p:nvPr/>
        </p:nvGrpSpPr>
        <p:grpSpPr>
          <a:xfrm>
            <a:off x="6849954" y="2585812"/>
            <a:ext cx="1048292" cy="901060"/>
            <a:chOff x="1336088" y="3710866"/>
            <a:chExt cx="3204839" cy="292996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A38578B-C389-4EDC-9534-75D1251DC3F5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29FE4BE-0C26-4BCB-AF3A-504E83AD750F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36BF19D-8869-4D60-BB7F-0D850107286D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C15F266-77C9-4AB0-8D2B-AD45F83A7151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AF6587DC-0FC3-4921-A49A-26DC83DBAB87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luxograma: Conector 21">
              <a:extLst>
                <a:ext uri="{FF2B5EF4-FFF2-40B4-BE49-F238E27FC236}">
                  <a16:creationId xmlns:a16="http://schemas.microsoft.com/office/drawing/2014/main" id="{DABD1655-D84B-4F53-A3BD-6EF5A61A70F5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4047413-5AC1-41F6-919A-D530F550A052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FC9554A-5A2F-4747-9790-24FF12DE7313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A80876F-7300-40DB-8037-AC79DDD3F0A7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>
              <a:extLst>
                <a:ext uri="{FF2B5EF4-FFF2-40B4-BE49-F238E27FC236}">
                  <a16:creationId xmlns:a16="http://schemas.microsoft.com/office/drawing/2014/main" id="{E647B4B1-AF7D-4B92-9B1F-C3132CF7EB81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4FB253A1-4BAD-4745-A72A-6C1F10ED4890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10BAEE1-55EC-41A7-A3BC-4C00E688DDCD}"/>
              </a:ext>
            </a:extLst>
          </p:cNvPr>
          <p:cNvGrpSpPr/>
          <p:nvPr/>
        </p:nvGrpSpPr>
        <p:grpSpPr>
          <a:xfrm>
            <a:off x="3698537" y="5234209"/>
            <a:ext cx="1048292" cy="901060"/>
            <a:chOff x="1336088" y="3710866"/>
            <a:chExt cx="3204839" cy="292996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67D0F47-8C95-4D6F-9CE4-86990B11CB05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0B6CFB1-0617-48AF-BFCD-F1D7C6E30E9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926CB37-47E3-485D-92A3-CB8AB7229191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5AE2F31-4588-4BBA-9D24-FCF2CE2E934A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Superiores Arredondados 32">
              <a:extLst>
                <a:ext uri="{FF2B5EF4-FFF2-40B4-BE49-F238E27FC236}">
                  <a16:creationId xmlns:a16="http://schemas.microsoft.com/office/drawing/2014/main" id="{90342604-1067-4A7F-A3B0-F468A584EC69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Conector 33">
              <a:extLst>
                <a:ext uri="{FF2B5EF4-FFF2-40B4-BE49-F238E27FC236}">
                  <a16:creationId xmlns:a16="http://schemas.microsoft.com/office/drawing/2014/main" id="{7BB988D3-02C2-4683-A2A8-B95E2709C050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BDBC872-4765-47B9-9A80-39C7D8C6AD22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C0DC4CFA-A752-4AAE-9036-B446D7396648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DE980BB4-EA16-4A2E-BAFC-7542920F93D8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Conector 37">
              <a:extLst>
                <a:ext uri="{FF2B5EF4-FFF2-40B4-BE49-F238E27FC236}">
                  <a16:creationId xmlns:a16="http://schemas.microsoft.com/office/drawing/2014/main" id="{8E301C67-484B-4EA5-9585-C98DC044707F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Conector 38">
              <a:extLst>
                <a:ext uri="{FF2B5EF4-FFF2-40B4-BE49-F238E27FC236}">
                  <a16:creationId xmlns:a16="http://schemas.microsoft.com/office/drawing/2014/main" id="{BF40FC52-707D-4B11-8889-CDE81E99E0E7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22E5852-B5A8-4DE9-83BB-732D129B0887}"/>
              </a:ext>
            </a:extLst>
          </p:cNvPr>
          <p:cNvGrpSpPr/>
          <p:nvPr/>
        </p:nvGrpSpPr>
        <p:grpSpPr>
          <a:xfrm>
            <a:off x="2881830" y="2538467"/>
            <a:ext cx="1048292" cy="901060"/>
            <a:chOff x="1336088" y="3710866"/>
            <a:chExt cx="3204839" cy="292996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F650C11-1AFE-4C51-A422-AF3FE8DC61C3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858065D6-32A0-4DC8-87E3-0E49014D2C3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47D3297-2CC0-4627-8172-D15C81FB6999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ED5F6A1-D14C-44DA-A5BD-2A75AF36179B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Superiores Arredondados 44">
              <a:extLst>
                <a:ext uri="{FF2B5EF4-FFF2-40B4-BE49-F238E27FC236}">
                  <a16:creationId xmlns:a16="http://schemas.microsoft.com/office/drawing/2014/main" id="{4E28ABAC-C4B1-4032-986A-D8AF68876FE4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Conector 45">
              <a:extLst>
                <a:ext uri="{FF2B5EF4-FFF2-40B4-BE49-F238E27FC236}">
                  <a16:creationId xmlns:a16="http://schemas.microsoft.com/office/drawing/2014/main" id="{29ACAD13-402A-43E3-857C-0426EDD32A46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B86DD76-94A0-4D46-B5CE-3906028AE5EC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C882EA0C-465B-4584-B5AE-8844F159A147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3917EE9-0B75-4ED9-ACD3-F2CA6F5D643B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luxograma: Conector 49">
              <a:extLst>
                <a:ext uri="{FF2B5EF4-FFF2-40B4-BE49-F238E27FC236}">
                  <a16:creationId xmlns:a16="http://schemas.microsoft.com/office/drawing/2014/main" id="{567B4781-D5CC-4824-AB49-78A8D8E95C79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luxograma: Conector 50">
              <a:extLst>
                <a:ext uri="{FF2B5EF4-FFF2-40B4-BE49-F238E27FC236}">
                  <a16:creationId xmlns:a16="http://schemas.microsoft.com/office/drawing/2014/main" id="{CA32CA28-8EAF-4BD0-9954-93E17E990319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FB7BE4D-ACFD-4ACD-9155-DC4CEFD350D9}"/>
              </a:ext>
            </a:extLst>
          </p:cNvPr>
          <p:cNvGrpSpPr/>
          <p:nvPr/>
        </p:nvGrpSpPr>
        <p:grpSpPr>
          <a:xfrm>
            <a:off x="6040487" y="5260372"/>
            <a:ext cx="1048292" cy="917088"/>
            <a:chOff x="1318332" y="3710866"/>
            <a:chExt cx="3204839" cy="2982078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34AAE65-F40A-402A-8F96-71A9B8051876}"/>
                </a:ext>
              </a:extLst>
            </p:cNvPr>
            <p:cNvSpPr/>
            <p:nvPr/>
          </p:nvSpPr>
          <p:spPr>
            <a:xfrm>
              <a:off x="1318332" y="5849565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076B31C-7D1F-4ED3-95A6-0BF75311121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0DD04F1-D697-48C5-8F5E-6730C951EFCF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30A96598-86A0-4049-A6D7-34C4E80BCEA0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Superiores Arredondados 64">
              <a:extLst>
                <a:ext uri="{FF2B5EF4-FFF2-40B4-BE49-F238E27FC236}">
                  <a16:creationId xmlns:a16="http://schemas.microsoft.com/office/drawing/2014/main" id="{D8981081-E88C-4E85-A64A-07192D01A43D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Fluxograma: Conector 65">
              <a:extLst>
                <a:ext uri="{FF2B5EF4-FFF2-40B4-BE49-F238E27FC236}">
                  <a16:creationId xmlns:a16="http://schemas.microsoft.com/office/drawing/2014/main" id="{6C9208EC-F4D2-4699-9493-3C68D879BA4C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B8860E77-FD1E-43DE-A0D0-BFA63F0C3D38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80000AB5-9944-40AE-B5EB-8CA4AC814E90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93E9DAE-AE69-45FB-9D72-4268D88D62C9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luxograma: Conector 69">
              <a:extLst>
                <a:ext uri="{FF2B5EF4-FFF2-40B4-BE49-F238E27FC236}">
                  <a16:creationId xmlns:a16="http://schemas.microsoft.com/office/drawing/2014/main" id="{704277C8-E683-4ED0-8ADA-DF038395A4B5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luxograma: Conector 70">
              <a:extLst>
                <a:ext uri="{FF2B5EF4-FFF2-40B4-BE49-F238E27FC236}">
                  <a16:creationId xmlns:a16="http://schemas.microsoft.com/office/drawing/2014/main" id="{84BC4C5C-D109-4BFB-A75B-B6F50A5C17FE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7F6B490B-A335-4C32-8C29-D1A5BC13917E}"/>
              </a:ext>
            </a:extLst>
          </p:cNvPr>
          <p:cNvGrpSpPr/>
          <p:nvPr/>
        </p:nvGrpSpPr>
        <p:grpSpPr>
          <a:xfrm>
            <a:off x="4876410" y="1578724"/>
            <a:ext cx="1048292" cy="901060"/>
            <a:chOff x="1336088" y="3710866"/>
            <a:chExt cx="3204839" cy="2929960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00B7084-54D9-40FF-BB83-69FE09E1FCD7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13DA31D-ECC7-435A-A216-63C51459ACE0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105D724-53E0-4909-BE21-DA4A300BA64A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8191BB66-987E-45F1-8A22-854F593FFDE1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: Cantos Superiores Arredondados 76">
              <a:extLst>
                <a:ext uri="{FF2B5EF4-FFF2-40B4-BE49-F238E27FC236}">
                  <a16:creationId xmlns:a16="http://schemas.microsoft.com/office/drawing/2014/main" id="{E25E43EF-6A39-4A6F-97FB-7028D6DB8FB2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luxograma: Conector 77">
              <a:extLst>
                <a:ext uri="{FF2B5EF4-FFF2-40B4-BE49-F238E27FC236}">
                  <a16:creationId xmlns:a16="http://schemas.microsoft.com/office/drawing/2014/main" id="{690204DD-E377-4E00-84F9-EB526AC8AD59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B91F93EB-9F7F-49F1-9DAB-3764A288CB4B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B02FCE9-051D-4DF0-BF53-7CE98D77648C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92959B2B-3CB3-4302-9B42-C49D8D79CD4F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luxograma: Conector 81">
              <a:extLst>
                <a:ext uri="{FF2B5EF4-FFF2-40B4-BE49-F238E27FC236}">
                  <a16:creationId xmlns:a16="http://schemas.microsoft.com/office/drawing/2014/main" id="{B176BDC2-1A59-4D6B-BA16-60628C7EDEEF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luxograma: Conector 82">
              <a:extLst>
                <a:ext uri="{FF2B5EF4-FFF2-40B4-BE49-F238E27FC236}">
                  <a16:creationId xmlns:a16="http://schemas.microsoft.com/office/drawing/2014/main" id="{A563302A-00C6-400E-93AB-4A24CA9DF7DC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3EB3EDB8-8B63-4EF5-B0A9-F2243F87BBF2}"/>
              </a:ext>
            </a:extLst>
          </p:cNvPr>
          <p:cNvGrpSpPr/>
          <p:nvPr/>
        </p:nvGrpSpPr>
        <p:grpSpPr>
          <a:xfrm>
            <a:off x="4870602" y="3610880"/>
            <a:ext cx="1048292" cy="901060"/>
            <a:chOff x="1336088" y="3710866"/>
            <a:chExt cx="3204839" cy="2929960"/>
          </a:xfrm>
        </p:grpSpPr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24F188C6-A580-4514-B526-74A5DA0CD519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614B5F15-1C4C-4180-8DE8-FF5D7C277310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43B0AAD1-4858-447B-A941-0FB3364D5CA2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2DB5C77D-D132-49E1-8BFF-D51AA5A0F897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: Cantos Superiores Arredondados 88">
              <a:extLst>
                <a:ext uri="{FF2B5EF4-FFF2-40B4-BE49-F238E27FC236}">
                  <a16:creationId xmlns:a16="http://schemas.microsoft.com/office/drawing/2014/main" id="{594DE5B6-109B-4EBB-9D91-E9A904EF0005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8FCDEC20-4E2C-4CA4-ABE7-8A4E8E068A16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0A65C930-A082-4266-BA1B-D2E15EEAAC69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52205919-B840-4479-BA54-700F376A9B11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087662AA-F871-4578-A9B8-4AA3E73CBA7E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Fluxograma: Conector 93">
              <a:extLst>
                <a:ext uri="{FF2B5EF4-FFF2-40B4-BE49-F238E27FC236}">
                  <a16:creationId xmlns:a16="http://schemas.microsoft.com/office/drawing/2014/main" id="{4F8353F7-1502-44D3-8CA5-4F9B3A5DFD80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Fluxograma: Conector 94">
              <a:extLst>
                <a:ext uri="{FF2B5EF4-FFF2-40B4-BE49-F238E27FC236}">
                  <a16:creationId xmlns:a16="http://schemas.microsoft.com/office/drawing/2014/main" id="{2F66DF3D-75F5-400D-ADBF-1547DBA50DC3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646CF5AA-8614-4466-B522-47F506C91D07}"/>
              </a:ext>
            </a:extLst>
          </p:cNvPr>
          <p:cNvSpPr/>
          <p:nvPr/>
        </p:nvSpPr>
        <p:spPr>
          <a:xfrm rot="2975023">
            <a:off x="4956409" y="2645605"/>
            <a:ext cx="907470" cy="773880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Forma Livre: Forma 97">
            <a:extLst>
              <a:ext uri="{FF2B5EF4-FFF2-40B4-BE49-F238E27FC236}">
                <a16:creationId xmlns:a16="http://schemas.microsoft.com/office/drawing/2014/main" id="{C83FA48E-DF46-4BAA-B400-9FD06356A08A}"/>
              </a:ext>
            </a:extLst>
          </p:cNvPr>
          <p:cNvSpPr/>
          <p:nvPr/>
        </p:nvSpPr>
        <p:spPr>
          <a:xfrm>
            <a:off x="3947368" y="3423104"/>
            <a:ext cx="907470" cy="773880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Forma Livre: Forma 98">
            <a:extLst>
              <a:ext uri="{FF2B5EF4-FFF2-40B4-BE49-F238E27FC236}">
                <a16:creationId xmlns:a16="http://schemas.microsoft.com/office/drawing/2014/main" id="{ED4920C8-1002-4D41-8A92-B3B89CC8B142}"/>
              </a:ext>
            </a:extLst>
          </p:cNvPr>
          <p:cNvSpPr/>
          <p:nvPr/>
        </p:nvSpPr>
        <p:spPr>
          <a:xfrm rot="16036478">
            <a:off x="4268008" y="4565785"/>
            <a:ext cx="705007" cy="595343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1BFE3250-FE45-4206-9081-40C229302AE2}"/>
              </a:ext>
            </a:extLst>
          </p:cNvPr>
          <p:cNvSpPr/>
          <p:nvPr/>
        </p:nvSpPr>
        <p:spPr>
          <a:xfrm rot="21431670">
            <a:off x="5912070" y="4535670"/>
            <a:ext cx="435823" cy="679807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6245E37B-6ED9-4ECD-8856-CFA7A066125A}"/>
              </a:ext>
            </a:extLst>
          </p:cNvPr>
          <p:cNvSpPr/>
          <p:nvPr/>
        </p:nvSpPr>
        <p:spPr>
          <a:xfrm rot="16747501">
            <a:off x="5945690" y="3479606"/>
            <a:ext cx="907470" cy="773880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219795B-5EC0-4F90-88F8-ECE46D00F623}"/>
              </a:ext>
            </a:extLst>
          </p:cNvPr>
          <p:cNvSpPr/>
          <p:nvPr/>
        </p:nvSpPr>
        <p:spPr>
          <a:xfrm>
            <a:off x="4593252" y="3372530"/>
            <a:ext cx="1658092" cy="1500789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F719E58F-6F28-4D94-909C-8B2C45D889D6}"/>
              </a:ext>
            </a:extLst>
          </p:cNvPr>
          <p:cNvCxnSpPr/>
          <p:nvPr/>
        </p:nvCxnSpPr>
        <p:spPr>
          <a:xfrm>
            <a:off x="6185681" y="4391255"/>
            <a:ext cx="1586248" cy="472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7A0A438-92BB-4F21-A0AB-05FDC4BF1351}"/>
              </a:ext>
            </a:extLst>
          </p:cNvPr>
          <p:cNvSpPr txBox="1"/>
          <p:nvPr/>
        </p:nvSpPr>
        <p:spPr>
          <a:xfrm>
            <a:off x="7830279" y="4688653"/>
            <a:ext cx="15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1941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FB172-0317-45D9-BA29-93C3D3E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Tipologias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EC31B-B5EF-45DB-8393-29FA8CE7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64" y="313295"/>
            <a:ext cx="10131425" cy="3649133"/>
          </a:xfrm>
        </p:spPr>
        <p:txBody>
          <a:bodyPr/>
          <a:lstStyle/>
          <a:p>
            <a:r>
              <a:rPr lang="pt-BR" dirty="0"/>
              <a:t>Malha:</a:t>
            </a:r>
          </a:p>
          <a:p>
            <a:pPr marL="0" indent="0">
              <a:buNone/>
            </a:pPr>
            <a:r>
              <a:rPr lang="pt-BR" dirty="0"/>
              <a:t>É um sistema Broadcast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F283956-EE9C-42FB-87A7-630B9816784B}"/>
              </a:ext>
            </a:extLst>
          </p:cNvPr>
          <p:cNvGrpSpPr/>
          <p:nvPr/>
        </p:nvGrpSpPr>
        <p:grpSpPr>
          <a:xfrm>
            <a:off x="6849954" y="2585812"/>
            <a:ext cx="1048292" cy="901060"/>
            <a:chOff x="1336088" y="3710866"/>
            <a:chExt cx="3204839" cy="292996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A38578B-C389-4EDC-9534-75D1251DC3F5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29FE4BE-0C26-4BCB-AF3A-504E83AD750F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36BF19D-8869-4D60-BB7F-0D850107286D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C15F266-77C9-4AB0-8D2B-AD45F83A7151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AF6587DC-0FC3-4921-A49A-26DC83DBAB87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luxograma: Conector 21">
              <a:extLst>
                <a:ext uri="{FF2B5EF4-FFF2-40B4-BE49-F238E27FC236}">
                  <a16:creationId xmlns:a16="http://schemas.microsoft.com/office/drawing/2014/main" id="{DABD1655-D84B-4F53-A3BD-6EF5A61A70F5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4047413-5AC1-41F6-919A-D530F550A052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FC9554A-5A2F-4747-9790-24FF12DE7313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A80876F-7300-40DB-8037-AC79DDD3F0A7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>
              <a:extLst>
                <a:ext uri="{FF2B5EF4-FFF2-40B4-BE49-F238E27FC236}">
                  <a16:creationId xmlns:a16="http://schemas.microsoft.com/office/drawing/2014/main" id="{E647B4B1-AF7D-4B92-9B1F-C3132CF7EB81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4FB253A1-4BAD-4745-A72A-6C1F10ED4890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10BAEE1-55EC-41A7-A3BC-4C00E688DDCD}"/>
              </a:ext>
            </a:extLst>
          </p:cNvPr>
          <p:cNvGrpSpPr/>
          <p:nvPr/>
        </p:nvGrpSpPr>
        <p:grpSpPr>
          <a:xfrm>
            <a:off x="3698537" y="5234209"/>
            <a:ext cx="1048292" cy="901060"/>
            <a:chOff x="1336088" y="3710866"/>
            <a:chExt cx="3204839" cy="292996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67D0F47-8C95-4D6F-9CE4-86990B11CB05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0B6CFB1-0617-48AF-BFCD-F1D7C6E30E9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926CB37-47E3-485D-92A3-CB8AB7229191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25AE2F31-4588-4BBA-9D24-FCF2CE2E934A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Superiores Arredondados 32">
              <a:extLst>
                <a:ext uri="{FF2B5EF4-FFF2-40B4-BE49-F238E27FC236}">
                  <a16:creationId xmlns:a16="http://schemas.microsoft.com/office/drawing/2014/main" id="{90342604-1067-4A7F-A3B0-F468A584EC69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Conector 33">
              <a:extLst>
                <a:ext uri="{FF2B5EF4-FFF2-40B4-BE49-F238E27FC236}">
                  <a16:creationId xmlns:a16="http://schemas.microsoft.com/office/drawing/2014/main" id="{7BB988D3-02C2-4683-A2A8-B95E2709C050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BDBC872-4765-47B9-9A80-39C7D8C6AD22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C0DC4CFA-A752-4AAE-9036-B446D7396648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DE980BB4-EA16-4A2E-BAFC-7542920F93D8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Conector 37">
              <a:extLst>
                <a:ext uri="{FF2B5EF4-FFF2-40B4-BE49-F238E27FC236}">
                  <a16:creationId xmlns:a16="http://schemas.microsoft.com/office/drawing/2014/main" id="{8E301C67-484B-4EA5-9585-C98DC044707F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Conector 38">
              <a:extLst>
                <a:ext uri="{FF2B5EF4-FFF2-40B4-BE49-F238E27FC236}">
                  <a16:creationId xmlns:a16="http://schemas.microsoft.com/office/drawing/2014/main" id="{BF40FC52-707D-4B11-8889-CDE81E99E0E7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22E5852-B5A8-4DE9-83BB-732D129B0887}"/>
              </a:ext>
            </a:extLst>
          </p:cNvPr>
          <p:cNvGrpSpPr/>
          <p:nvPr/>
        </p:nvGrpSpPr>
        <p:grpSpPr>
          <a:xfrm>
            <a:off x="2881830" y="2538467"/>
            <a:ext cx="1048292" cy="901060"/>
            <a:chOff x="1336088" y="3710866"/>
            <a:chExt cx="3204839" cy="2929960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F650C11-1AFE-4C51-A422-AF3FE8DC61C3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858065D6-32A0-4DC8-87E3-0E49014D2C3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47D3297-2CC0-4627-8172-D15C81FB6999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ED5F6A1-D14C-44DA-A5BD-2A75AF36179B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Superiores Arredondados 44">
              <a:extLst>
                <a:ext uri="{FF2B5EF4-FFF2-40B4-BE49-F238E27FC236}">
                  <a16:creationId xmlns:a16="http://schemas.microsoft.com/office/drawing/2014/main" id="{4E28ABAC-C4B1-4032-986A-D8AF68876FE4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Conector 45">
              <a:extLst>
                <a:ext uri="{FF2B5EF4-FFF2-40B4-BE49-F238E27FC236}">
                  <a16:creationId xmlns:a16="http://schemas.microsoft.com/office/drawing/2014/main" id="{29ACAD13-402A-43E3-857C-0426EDD32A46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B86DD76-94A0-4D46-B5CE-3906028AE5EC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C882EA0C-465B-4584-B5AE-8844F159A147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3917EE9-0B75-4ED9-ACD3-F2CA6F5D643B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luxograma: Conector 49">
              <a:extLst>
                <a:ext uri="{FF2B5EF4-FFF2-40B4-BE49-F238E27FC236}">
                  <a16:creationId xmlns:a16="http://schemas.microsoft.com/office/drawing/2014/main" id="{567B4781-D5CC-4824-AB49-78A8D8E95C79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luxograma: Conector 50">
              <a:extLst>
                <a:ext uri="{FF2B5EF4-FFF2-40B4-BE49-F238E27FC236}">
                  <a16:creationId xmlns:a16="http://schemas.microsoft.com/office/drawing/2014/main" id="{CA32CA28-8EAF-4BD0-9954-93E17E990319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FB7BE4D-ACFD-4ACD-9155-DC4CEFD350D9}"/>
              </a:ext>
            </a:extLst>
          </p:cNvPr>
          <p:cNvGrpSpPr/>
          <p:nvPr/>
        </p:nvGrpSpPr>
        <p:grpSpPr>
          <a:xfrm>
            <a:off x="6040487" y="5260372"/>
            <a:ext cx="1048292" cy="917088"/>
            <a:chOff x="1318332" y="3710866"/>
            <a:chExt cx="3204839" cy="2982078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34AAE65-F40A-402A-8F96-71A9B8051876}"/>
                </a:ext>
              </a:extLst>
            </p:cNvPr>
            <p:cNvSpPr/>
            <p:nvPr/>
          </p:nvSpPr>
          <p:spPr>
            <a:xfrm>
              <a:off x="1318332" y="5849565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076B31C-7D1F-4ED3-95A6-0BF753111213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0DD04F1-D697-48C5-8F5E-6730C951EFCF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30A96598-86A0-4049-A6D7-34C4E80BCEA0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Superiores Arredondados 64">
              <a:extLst>
                <a:ext uri="{FF2B5EF4-FFF2-40B4-BE49-F238E27FC236}">
                  <a16:creationId xmlns:a16="http://schemas.microsoft.com/office/drawing/2014/main" id="{D8981081-E88C-4E85-A64A-07192D01A43D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Fluxograma: Conector 65">
              <a:extLst>
                <a:ext uri="{FF2B5EF4-FFF2-40B4-BE49-F238E27FC236}">
                  <a16:creationId xmlns:a16="http://schemas.microsoft.com/office/drawing/2014/main" id="{6C9208EC-F4D2-4699-9493-3C68D879BA4C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B8860E77-FD1E-43DE-A0D0-BFA63F0C3D38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80000AB5-9944-40AE-B5EB-8CA4AC814E90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93E9DAE-AE69-45FB-9D72-4268D88D62C9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luxograma: Conector 69">
              <a:extLst>
                <a:ext uri="{FF2B5EF4-FFF2-40B4-BE49-F238E27FC236}">
                  <a16:creationId xmlns:a16="http://schemas.microsoft.com/office/drawing/2014/main" id="{704277C8-E683-4ED0-8ADA-DF038395A4B5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luxograma: Conector 70">
              <a:extLst>
                <a:ext uri="{FF2B5EF4-FFF2-40B4-BE49-F238E27FC236}">
                  <a16:creationId xmlns:a16="http://schemas.microsoft.com/office/drawing/2014/main" id="{84BC4C5C-D109-4BFB-A75B-B6F50A5C17FE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7F6B490B-A335-4C32-8C29-D1A5BC13917E}"/>
              </a:ext>
            </a:extLst>
          </p:cNvPr>
          <p:cNvGrpSpPr/>
          <p:nvPr/>
        </p:nvGrpSpPr>
        <p:grpSpPr>
          <a:xfrm>
            <a:off x="4876410" y="1578724"/>
            <a:ext cx="1048292" cy="901060"/>
            <a:chOff x="1336088" y="3710866"/>
            <a:chExt cx="3204839" cy="2929960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00B7084-54D9-40FF-BB83-69FE09E1FCD7}"/>
                </a:ext>
              </a:extLst>
            </p:cNvPr>
            <p:cNvSpPr/>
            <p:nvPr/>
          </p:nvSpPr>
          <p:spPr>
            <a:xfrm>
              <a:off x="1336088" y="5797447"/>
              <a:ext cx="3204839" cy="84337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13DA31D-ECC7-435A-A216-63C51459ACE0}"/>
                </a:ext>
              </a:extLst>
            </p:cNvPr>
            <p:cNvSpPr/>
            <p:nvPr/>
          </p:nvSpPr>
          <p:spPr>
            <a:xfrm>
              <a:off x="1722268" y="3710866"/>
              <a:ext cx="2432482" cy="1456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105D724-53E0-4909-BE21-DA4A300BA64A}"/>
                </a:ext>
              </a:extLst>
            </p:cNvPr>
            <p:cNvSpPr/>
            <p:nvPr/>
          </p:nvSpPr>
          <p:spPr>
            <a:xfrm>
              <a:off x="1944210" y="3950563"/>
              <a:ext cx="2032986" cy="1003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8191BB66-987E-45F1-8A22-854F593FFDE1}"/>
                </a:ext>
              </a:extLst>
            </p:cNvPr>
            <p:cNvSpPr/>
            <p:nvPr/>
          </p:nvSpPr>
          <p:spPr>
            <a:xfrm>
              <a:off x="2778711" y="5167133"/>
              <a:ext cx="284085" cy="239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: Cantos Superiores Arredondados 76">
              <a:extLst>
                <a:ext uri="{FF2B5EF4-FFF2-40B4-BE49-F238E27FC236}">
                  <a16:creationId xmlns:a16="http://schemas.microsoft.com/office/drawing/2014/main" id="{E25E43EF-6A39-4A6F-97FB-7028D6DB8FB2}"/>
                </a:ext>
              </a:extLst>
            </p:cNvPr>
            <p:cNvSpPr/>
            <p:nvPr/>
          </p:nvSpPr>
          <p:spPr>
            <a:xfrm>
              <a:off x="2308194" y="5406830"/>
              <a:ext cx="1260629" cy="390617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luxograma: Conector 77">
              <a:extLst>
                <a:ext uri="{FF2B5EF4-FFF2-40B4-BE49-F238E27FC236}">
                  <a16:creationId xmlns:a16="http://schemas.microsoft.com/office/drawing/2014/main" id="{690204DD-E377-4E00-84F9-EB526AC8AD59}"/>
                </a:ext>
              </a:extLst>
            </p:cNvPr>
            <p:cNvSpPr/>
            <p:nvPr/>
          </p:nvSpPr>
          <p:spPr>
            <a:xfrm>
              <a:off x="1513643" y="6150745"/>
              <a:ext cx="248575" cy="19530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B91F93EB-9F7F-49F1-9DAB-3764A288CB4B}"/>
                </a:ext>
              </a:extLst>
            </p:cNvPr>
            <p:cNvSpPr/>
            <p:nvPr/>
          </p:nvSpPr>
          <p:spPr>
            <a:xfrm>
              <a:off x="2046302" y="6225539"/>
              <a:ext cx="914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AB02FCE9-051D-4DF0-BF53-7CE98D77648C}"/>
                </a:ext>
              </a:extLst>
            </p:cNvPr>
            <p:cNvSpPr/>
            <p:nvPr/>
          </p:nvSpPr>
          <p:spPr>
            <a:xfrm>
              <a:off x="3386830" y="6165281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92959B2B-3CB3-4302-9B42-C49D8D79CD4F}"/>
                </a:ext>
              </a:extLst>
            </p:cNvPr>
            <p:cNvSpPr/>
            <p:nvPr/>
          </p:nvSpPr>
          <p:spPr>
            <a:xfrm>
              <a:off x="3755254" y="6165282"/>
              <a:ext cx="239697" cy="120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luxograma: Conector 81">
              <a:extLst>
                <a:ext uri="{FF2B5EF4-FFF2-40B4-BE49-F238E27FC236}">
                  <a16:creationId xmlns:a16="http://schemas.microsoft.com/office/drawing/2014/main" id="{B176BDC2-1A59-4D6B-BA16-60628C7EDEEF}"/>
                </a:ext>
              </a:extLst>
            </p:cNvPr>
            <p:cNvSpPr/>
            <p:nvPr/>
          </p:nvSpPr>
          <p:spPr>
            <a:xfrm>
              <a:off x="3568823" y="4660777"/>
              <a:ext cx="292963" cy="264522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luxograma: Conector 82">
              <a:extLst>
                <a:ext uri="{FF2B5EF4-FFF2-40B4-BE49-F238E27FC236}">
                  <a16:creationId xmlns:a16="http://schemas.microsoft.com/office/drawing/2014/main" id="{A563302A-00C6-400E-93AB-4A24CA9DF7DC}"/>
                </a:ext>
              </a:extLst>
            </p:cNvPr>
            <p:cNvSpPr/>
            <p:nvPr/>
          </p:nvSpPr>
          <p:spPr>
            <a:xfrm>
              <a:off x="2046302" y="4697177"/>
              <a:ext cx="1407111" cy="1993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Forma Livre: Forma 97">
            <a:extLst>
              <a:ext uri="{FF2B5EF4-FFF2-40B4-BE49-F238E27FC236}">
                <a16:creationId xmlns:a16="http://schemas.microsoft.com/office/drawing/2014/main" id="{C83FA48E-DF46-4BAA-B400-9FD06356A08A}"/>
              </a:ext>
            </a:extLst>
          </p:cNvPr>
          <p:cNvSpPr/>
          <p:nvPr/>
        </p:nvSpPr>
        <p:spPr>
          <a:xfrm>
            <a:off x="3413236" y="3484217"/>
            <a:ext cx="603274" cy="1659339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Forma Livre: Forma 98">
            <a:extLst>
              <a:ext uri="{FF2B5EF4-FFF2-40B4-BE49-F238E27FC236}">
                <a16:creationId xmlns:a16="http://schemas.microsoft.com/office/drawing/2014/main" id="{ED4920C8-1002-4D41-8A92-B3B89CC8B142}"/>
              </a:ext>
            </a:extLst>
          </p:cNvPr>
          <p:cNvSpPr/>
          <p:nvPr/>
        </p:nvSpPr>
        <p:spPr>
          <a:xfrm rot="16036478">
            <a:off x="6399605" y="3994924"/>
            <a:ext cx="1498571" cy="796557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1BFE3250-FE45-4206-9081-40C229302AE2}"/>
              </a:ext>
            </a:extLst>
          </p:cNvPr>
          <p:cNvSpPr/>
          <p:nvPr/>
        </p:nvSpPr>
        <p:spPr>
          <a:xfrm rot="21431670">
            <a:off x="6003242" y="2309294"/>
            <a:ext cx="787048" cy="855361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6245E37B-6ED9-4ECD-8856-CFA7A066125A}"/>
              </a:ext>
            </a:extLst>
          </p:cNvPr>
          <p:cNvSpPr/>
          <p:nvPr/>
        </p:nvSpPr>
        <p:spPr>
          <a:xfrm rot="16747501">
            <a:off x="3868590" y="2343533"/>
            <a:ext cx="907470" cy="773880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Forma Livre: Forma 95">
            <a:extLst>
              <a:ext uri="{FF2B5EF4-FFF2-40B4-BE49-F238E27FC236}">
                <a16:creationId xmlns:a16="http://schemas.microsoft.com/office/drawing/2014/main" id="{BE777D1F-C473-449A-A495-C019530DCA0B}"/>
              </a:ext>
            </a:extLst>
          </p:cNvPr>
          <p:cNvSpPr/>
          <p:nvPr/>
        </p:nvSpPr>
        <p:spPr>
          <a:xfrm rot="19834222">
            <a:off x="4735768" y="5294637"/>
            <a:ext cx="1381119" cy="695920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Forma Livre: Forma 102">
            <a:extLst>
              <a:ext uri="{FF2B5EF4-FFF2-40B4-BE49-F238E27FC236}">
                <a16:creationId xmlns:a16="http://schemas.microsoft.com/office/drawing/2014/main" id="{3A9D36B8-B2FD-456D-BEB6-3AC8AB0E4471}"/>
              </a:ext>
            </a:extLst>
          </p:cNvPr>
          <p:cNvSpPr/>
          <p:nvPr/>
        </p:nvSpPr>
        <p:spPr>
          <a:xfrm rot="14601416">
            <a:off x="3969685" y="2625750"/>
            <a:ext cx="1624252" cy="2331797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Forma Livre: Forma 103">
            <a:extLst>
              <a:ext uri="{FF2B5EF4-FFF2-40B4-BE49-F238E27FC236}">
                <a16:creationId xmlns:a16="http://schemas.microsoft.com/office/drawing/2014/main" id="{159A5BD6-8697-46FC-BFF5-C0FD972629FA}"/>
              </a:ext>
            </a:extLst>
          </p:cNvPr>
          <p:cNvSpPr/>
          <p:nvPr/>
        </p:nvSpPr>
        <p:spPr>
          <a:xfrm rot="659581">
            <a:off x="5317160" y="2680033"/>
            <a:ext cx="1624252" cy="2331797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Forma Livre: Forma 104">
            <a:extLst>
              <a:ext uri="{FF2B5EF4-FFF2-40B4-BE49-F238E27FC236}">
                <a16:creationId xmlns:a16="http://schemas.microsoft.com/office/drawing/2014/main" id="{F212EC84-C069-41D2-9C71-1388B9648A5D}"/>
              </a:ext>
            </a:extLst>
          </p:cNvPr>
          <p:cNvSpPr/>
          <p:nvPr/>
        </p:nvSpPr>
        <p:spPr>
          <a:xfrm rot="18559777">
            <a:off x="5087184" y="2790040"/>
            <a:ext cx="113981" cy="3071005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orma Livre: Forma 105">
            <a:extLst>
              <a:ext uri="{FF2B5EF4-FFF2-40B4-BE49-F238E27FC236}">
                <a16:creationId xmlns:a16="http://schemas.microsoft.com/office/drawing/2014/main" id="{56F8F170-2F51-427B-A5FC-5C9A8D47306D}"/>
              </a:ext>
            </a:extLst>
          </p:cNvPr>
          <p:cNvSpPr/>
          <p:nvPr/>
        </p:nvSpPr>
        <p:spPr>
          <a:xfrm rot="16036478">
            <a:off x="4904595" y="3154113"/>
            <a:ext cx="1624252" cy="2331797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Forma Livre: Forma 106">
            <a:extLst>
              <a:ext uri="{FF2B5EF4-FFF2-40B4-BE49-F238E27FC236}">
                <a16:creationId xmlns:a16="http://schemas.microsoft.com/office/drawing/2014/main" id="{A9BB9373-53EE-4777-B494-454D697F5477}"/>
              </a:ext>
            </a:extLst>
          </p:cNvPr>
          <p:cNvSpPr/>
          <p:nvPr/>
        </p:nvSpPr>
        <p:spPr>
          <a:xfrm rot="16036478" flipH="1">
            <a:off x="5340264" y="1882386"/>
            <a:ext cx="151964" cy="2862996"/>
          </a:xfrm>
          <a:custGeom>
            <a:avLst/>
            <a:gdLst>
              <a:gd name="connsiteX0" fmla="*/ 0 w 941033"/>
              <a:gd name="connsiteY0" fmla="*/ 0 h 825623"/>
              <a:gd name="connsiteX1" fmla="*/ 62144 w 941033"/>
              <a:gd name="connsiteY1" fmla="*/ 53266 h 825623"/>
              <a:gd name="connsiteX2" fmla="*/ 71021 w 941033"/>
              <a:gd name="connsiteY2" fmla="*/ 79899 h 825623"/>
              <a:gd name="connsiteX3" fmla="*/ 97654 w 941033"/>
              <a:gd name="connsiteY3" fmla="*/ 97654 h 825623"/>
              <a:gd name="connsiteX4" fmla="*/ 133165 w 941033"/>
              <a:gd name="connsiteY4" fmla="*/ 133165 h 825623"/>
              <a:gd name="connsiteX5" fmla="*/ 186431 w 941033"/>
              <a:gd name="connsiteY5" fmla="*/ 168675 h 825623"/>
              <a:gd name="connsiteX6" fmla="*/ 204187 w 941033"/>
              <a:gd name="connsiteY6" fmla="*/ 186431 h 825623"/>
              <a:gd name="connsiteX7" fmla="*/ 221942 w 941033"/>
              <a:gd name="connsiteY7" fmla="*/ 221941 h 825623"/>
              <a:gd name="connsiteX8" fmla="*/ 248575 w 941033"/>
              <a:gd name="connsiteY8" fmla="*/ 239697 h 825623"/>
              <a:gd name="connsiteX9" fmla="*/ 266330 w 941033"/>
              <a:gd name="connsiteY9" fmla="*/ 301840 h 825623"/>
              <a:gd name="connsiteX10" fmla="*/ 275208 w 941033"/>
              <a:gd name="connsiteY10" fmla="*/ 328473 h 825623"/>
              <a:gd name="connsiteX11" fmla="*/ 319596 w 941033"/>
              <a:gd name="connsiteY11" fmla="*/ 372862 h 825623"/>
              <a:gd name="connsiteX12" fmla="*/ 372862 w 941033"/>
              <a:gd name="connsiteY12" fmla="*/ 417250 h 825623"/>
              <a:gd name="connsiteX13" fmla="*/ 435006 w 941033"/>
              <a:gd name="connsiteY13" fmla="*/ 488271 h 825623"/>
              <a:gd name="connsiteX14" fmla="*/ 479394 w 941033"/>
              <a:gd name="connsiteY14" fmla="*/ 532660 h 825623"/>
              <a:gd name="connsiteX15" fmla="*/ 497150 w 941033"/>
              <a:gd name="connsiteY15" fmla="*/ 550415 h 825623"/>
              <a:gd name="connsiteX16" fmla="*/ 550416 w 941033"/>
              <a:gd name="connsiteY16" fmla="*/ 568170 h 825623"/>
              <a:gd name="connsiteX17" fmla="*/ 612559 w 941033"/>
              <a:gd name="connsiteY17" fmla="*/ 594803 h 825623"/>
              <a:gd name="connsiteX18" fmla="*/ 665825 w 941033"/>
              <a:gd name="connsiteY18" fmla="*/ 603681 h 825623"/>
              <a:gd name="connsiteX19" fmla="*/ 710214 w 941033"/>
              <a:gd name="connsiteY19" fmla="*/ 630314 h 825623"/>
              <a:gd name="connsiteX20" fmla="*/ 736847 w 941033"/>
              <a:gd name="connsiteY20" fmla="*/ 648069 h 825623"/>
              <a:gd name="connsiteX21" fmla="*/ 754602 w 941033"/>
              <a:gd name="connsiteY21" fmla="*/ 665825 h 825623"/>
              <a:gd name="connsiteX22" fmla="*/ 781235 w 941033"/>
              <a:gd name="connsiteY22" fmla="*/ 674702 h 825623"/>
              <a:gd name="connsiteX23" fmla="*/ 825623 w 941033"/>
              <a:gd name="connsiteY23" fmla="*/ 710213 h 825623"/>
              <a:gd name="connsiteX24" fmla="*/ 852256 w 941033"/>
              <a:gd name="connsiteY24" fmla="*/ 736846 h 825623"/>
              <a:gd name="connsiteX25" fmla="*/ 896645 w 941033"/>
              <a:gd name="connsiteY25" fmla="*/ 772357 h 825623"/>
              <a:gd name="connsiteX26" fmla="*/ 914400 w 941033"/>
              <a:gd name="connsiteY26" fmla="*/ 807868 h 825623"/>
              <a:gd name="connsiteX27" fmla="*/ 941033 w 941033"/>
              <a:gd name="connsiteY27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1033" h="825623">
                <a:moveTo>
                  <a:pt x="0" y="0"/>
                </a:moveTo>
                <a:cubicBezTo>
                  <a:pt x="37752" y="22651"/>
                  <a:pt x="44577" y="18133"/>
                  <a:pt x="62144" y="53266"/>
                </a:cubicBezTo>
                <a:cubicBezTo>
                  <a:pt x="66329" y="61636"/>
                  <a:pt x="65175" y="72592"/>
                  <a:pt x="71021" y="79899"/>
                </a:cubicBezTo>
                <a:cubicBezTo>
                  <a:pt x="77686" y="88231"/>
                  <a:pt x="89553" y="90710"/>
                  <a:pt x="97654" y="97654"/>
                </a:cubicBezTo>
                <a:cubicBezTo>
                  <a:pt x="110364" y="108548"/>
                  <a:pt x="119236" y="123879"/>
                  <a:pt x="133165" y="133165"/>
                </a:cubicBezTo>
                <a:cubicBezTo>
                  <a:pt x="150920" y="145002"/>
                  <a:pt x="171342" y="153586"/>
                  <a:pt x="186431" y="168675"/>
                </a:cubicBezTo>
                <a:cubicBezTo>
                  <a:pt x="192350" y="174594"/>
                  <a:pt x="199544" y="179467"/>
                  <a:pt x="204187" y="186431"/>
                </a:cubicBezTo>
                <a:cubicBezTo>
                  <a:pt x="211528" y="197442"/>
                  <a:pt x="213470" y="211774"/>
                  <a:pt x="221942" y="221941"/>
                </a:cubicBezTo>
                <a:cubicBezTo>
                  <a:pt x="228773" y="230138"/>
                  <a:pt x="239697" y="233778"/>
                  <a:pt x="248575" y="239697"/>
                </a:cubicBezTo>
                <a:cubicBezTo>
                  <a:pt x="269862" y="303554"/>
                  <a:pt x="244036" y="223809"/>
                  <a:pt x="266330" y="301840"/>
                </a:cubicBezTo>
                <a:cubicBezTo>
                  <a:pt x="268901" y="310838"/>
                  <a:pt x="269593" y="320987"/>
                  <a:pt x="275208" y="328473"/>
                </a:cubicBezTo>
                <a:cubicBezTo>
                  <a:pt x="287763" y="345213"/>
                  <a:pt x="304800" y="358066"/>
                  <a:pt x="319596" y="372862"/>
                </a:cubicBezTo>
                <a:cubicBezTo>
                  <a:pt x="353772" y="407039"/>
                  <a:pt x="335784" y="392532"/>
                  <a:pt x="372862" y="417250"/>
                </a:cubicBezTo>
                <a:cubicBezTo>
                  <a:pt x="414291" y="479394"/>
                  <a:pt x="390618" y="458679"/>
                  <a:pt x="435006" y="488271"/>
                </a:cubicBezTo>
                <a:cubicBezTo>
                  <a:pt x="465441" y="533925"/>
                  <a:pt x="437121" y="498842"/>
                  <a:pt x="479394" y="532660"/>
                </a:cubicBezTo>
                <a:cubicBezTo>
                  <a:pt x="485930" y="537889"/>
                  <a:pt x="489664" y="546672"/>
                  <a:pt x="497150" y="550415"/>
                </a:cubicBezTo>
                <a:cubicBezTo>
                  <a:pt x="513890" y="558785"/>
                  <a:pt x="533676" y="559800"/>
                  <a:pt x="550416" y="568170"/>
                </a:cubicBezTo>
                <a:cubicBezTo>
                  <a:pt x="572134" y="579030"/>
                  <a:pt x="589041" y="589577"/>
                  <a:pt x="612559" y="594803"/>
                </a:cubicBezTo>
                <a:cubicBezTo>
                  <a:pt x="630131" y="598708"/>
                  <a:pt x="648070" y="600722"/>
                  <a:pt x="665825" y="603681"/>
                </a:cubicBezTo>
                <a:cubicBezTo>
                  <a:pt x="700506" y="638361"/>
                  <a:pt x="664116" y="607265"/>
                  <a:pt x="710214" y="630314"/>
                </a:cubicBezTo>
                <a:cubicBezTo>
                  <a:pt x="719757" y="635086"/>
                  <a:pt x="728516" y="641404"/>
                  <a:pt x="736847" y="648069"/>
                </a:cubicBezTo>
                <a:cubicBezTo>
                  <a:pt x="743383" y="653298"/>
                  <a:pt x="747425" y="661519"/>
                  <a:pt x="754602" y="665825"/>
                </a:cubicBezTo>
                <a:cubicBezTo>
                  <a:pt x="762626" y="670640"/>
                  <a:pt x="772357" y="671743"/>
                  <a:pt x="781235" y="674702"/>
                </a:cubicBezTo>
                <a:cubicBezTo>
                  <a:pt x="832882" y="726352"/>
                  <a:pt x="758440" y="654227"/>
                  <a:pt x="825623" y="710213"/>
                </a:cubicBezTo>
                <a:cubicBezTo>
                  <a:pt x="835268" y="718250"/>
                  <a:pt x="842611" y="728808"/>
                  <a:pt x="852256" y="736846"/>
                </a:cubicBezTo>
                <a:cubicBezTo>
                  <a:pt x="919462" y="792852"/>
                  <a:pt x="844979" y="720694"/>
                  <a:pt x="896645" y="772357"/>
                </a:cubicBezTo>
                <a:cubicBezTo>
                  <a:pt x="902563" y="784194"/>
                  <a:pt x="905928" y="797701"/>
                  <a:pt x="914400" y="807868"/>
                </a:cubicBezTo>
                <a:cubicBezTo>
                  <a:pt x="921230" y="816065"/>
                  <a:pt x="941033" y="825623"/>
                  <a:pt x="941033" y="825623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F9D76-4723-4707-9CEF-A17DC5C6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B3CDE-1351-492E-8EF7-A9A3C20D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Pan: Uso pessoal, de uma casa por exemplo;</a:t>
            </a:r>
          </a:p>
          <a:p>
            <a:r>
              <a:rPr lang="pt-BR" dirty="0"/>
              <a:t>Lan: Uso privado, empresas;</a:t>
            </a:r>
          </a:p>
          <a:p>
            <a:r>
              <a:rPr lang="pt-BR" dirty="0"/>
              <a:t>Man: Uso em maior escala, cidades, metrópoles;</a:t>
            </a:r>
          </a:p>
          <a:p>
            <a:r>
              <a:rPr lang="pt-BR" dirty="0" err="1"/>
              <a:t>Wan</a:t>
            </a:r>
            <a:r>
              <a:rPr lang="pt-BR" dirty="0"/>
              <a:t>: País, possuem 11 em todo o mundo</a:t>
            </a:r>
          </a:p>
        </p:txBody>
      </p:sp>
    </p:spTree>
    <p:extLst>
      <p:ext uri="{BB962C8B-B14F-4D97-AF65-F5344CB8AC3E}">
        <p14:creationId xmlns:p14="http://schemas.microsoft.com/office/powerpoint/2010/main" val="373772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C53FB-FE3E-41F0-90FD-BF8DACA6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30" y="0"/>
            <a:ext cx="10131425" cy="1456267"/>
          </a:xfrm>
        </p:spPr>
        <p:txBody>
          <a:bodyPr/>
          <a:lstStyle/>
          <a:p>
            <a:r>
              <a:rPr lang="pt-BR" dirty="0"/>
              <a:t>Comutação de circuitos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01D89-2758-42F7-BE55-B07C4FBB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327"/>
            <a:ext cx="10131425" cy="3649133"/>
          </a:xfrm>
        </p:spPr>
        <p:txBody>
          <a:bodyPr/>
          <a:lstStyle/>
          <a:p>
            <a:r>
              <a:rPr lang="pt-BR" dirty="0"/>
              <a:t>Utilizado geralmente em redes de telefonia.</a:t>
            </a:r>
          </a:p>
          <a:p>
            <a:r>
              <a:rPr lang="pt-BR" dirty="0"/>
              <a:t>Ocorre em três fases:</a:t>
            </a:r>
          </a:p>
          <a:p>
            <a:pPr marL="0" indent="0">
              <a:buNone/>
            </a:pPr>
            <a:r>
              <a:rPr lang="pt-BR" dirty="0"/>
              <a:t>          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381EEE-C98C-4B7E-9DB0-2A06C0704FA3}"/>
              </a:ext>
            </a:extLst>
          </p:cNvPr>
          <p:cNvSpPr txBox="1"/>
          <p:nvPr/>
        </p:nvSpPr>
        <p:spPr>
          <a:xfrm>
            <a:off x="967666" y="1866766"/>
            <a:ext cx="6684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Estabelecimento do circuito: Antes dos telefones começarem a se comunicar, há a reserva de recurso (largura de banda).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Transferência da voz: Depois da etapa passada os telefones se comunicam com a troca de informações entre origem e destinatário.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Desconexão do circuito: Terminada a troca de informações, é liberada a largura de banda em todos os telefones (equipamentos de comutação) sempre partindo da origem a desconexão.</a:t>
            </a:r>
          </a:p>
        </p:txBody>
      </p:sp>
      <p:pic>
        <p:nvPicPr>
          <p:cNvPr id="1026" name="Picture 2" descr="Partes de um telefone fixo |">
            <a:extLst>
              <a:ext uri="{FF2B5EF4-FFF2-40B4-BE49-F238E27FC236}">
                <a16:creationId xmlns:a16="http://schemas.microsoft.com/office/drawing/2014/main" id="{7221AB43-1B02-45E5-9052-05281060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6" y="4693070"/>
            <a:ext cx="3488924" cy="19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89FD3F-ABEA-4092-B1F1-90534A746379}"/>
              </a:ext>
            </a:extLst>
          </p:cNvPr>
          <p:cNvSpPr txBox="1"/>
          <p:nvPr/>
        </p:nvSpPr>
        <p:spPr>
          <a:xfrm>
            <a:off x="667106" y="4046739"/>
            <a:ext cx="563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Necessidade de estabelecer o caminho antes de enviar 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400111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777DA-FE59-4B73-8543-60E21329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de 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74A78-0B3B-4FD8-AD18-44A84E7B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10417"/>
            <a:ext cx="10131425" cy="3649133"/>
          </a:xfrm>
        </p:spPr>
        <p:txBody>
          <a:bodyPr/>
          <a:lstStyle/>
          <a:p>
            <a:r>
              <a:rPr lang="pt-BR" dirty="0"/>
              <a:t>Não necessita de estabelecimento de caminho físico antes do envio das informações;</a:t>
            </a:r>
          </a:p>
          <a:p>
            <a:r>
              <a:rPr lang="pt-BR" dirty="0"/>
              <a:t>Os dados da mensagem são separados em pacotes e não necessitam de cegar em ordem;</a:t>
            </a:r>
          </a:p>
          <a:p>
            <a:r>
              <a:rPr lang="pt-BR" dirty="0"/>
              <a:t>Os pacotes podem fazer vários caminhos na transmissão;</a:t>
            </a:r>
          </a:p>
          <a:p>
            <a:r>
              <a:rPr lang="pt-BR" dirty="0"/>
              <a:t>Não a reserva previa de largura de banda.</a:t>
            </a:r>
          </a:p>
        </p:txBody>
      </p:sp>
      <p:pic>
        <p:nvPicPr>
          <p:cNvPr id="2050" name="Picture 2" descr="Como Escolher um Computador para uso Pessoal e Profissional | Heitec  Internet e Computadores">
            <a:extLst>
              <a:ext uri="{FF2B5EF4-FFF2-40B4-BE49-F238E27FC236}">
                <a16:creationId xmlns:a16="http://schemas.microsoft.com/office/drawing/2014/main" id="{FBFF4613-B39A-469B-B2C1-29B660E7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8" y="3800706"/>
            <a:ext cx="4975335" cy="242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4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F9BA6-BDB7-4005-9099-0B9285E6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protocolo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1B95F-C433-4D39-B327-B4512BB6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19685"/>
            <a:ext cx="10131425" cy="3649133"/>
          </a:xfrm>
        </p:spPr>
        <p:txBody>
          <a:bodyPr/>
          <a:lstStyle/>
          <a:p>
            <a:r>
              <a:rPr lang="pt-BR" dirty="0"/>
              <a:t>Protocolo é as regras que governam a comunicação  de dados;</a:t>
            </a:r>
          </a:p>
          <a:p>
            <a:r>
              <a:rPr lang="pt-BR" dirty="0"/>
              <a:t>Quem padroniza são algumas empresas;</a:t>
            </a:r>
          </a:p>
          <a:p>
            <a:r>
              <a:rPr lang="pt-BR" dirty="0"/>
              <a:t>Elementos chave de um protocolo:</a:t>
            </a:r>
          </a:p>
          <a:p>
            <a:pPr lvl="1"/>
            <a:r>
              <a:rPr lang="pt-BR" dirty="0"/>
              <a:t>Sintaxe: Formato dos dados e a ordem que são apresentados;</a:t>
            </a:r>
          </a:p>
          <a:p>
            <a:pPr lvl="1"/>
            <a:r>
              <a:rPr lang="pt-BR" dirty="0"/>
              <a:t>Semântica: Revela o significado de cada conjunto;</a:t>
            </a:r>
          </a:p>
          <a:p>
            <a:pPr lvl="1"/>
            <a:r>
              <a:rPr lang="pt-BR" dirty="0"/>
              <a:t>Timing: Quando os dados devem ser enviados e em qual taxa devem ser enviados.</a:t>
            </a:r>
          </a:p>
          <a:p>
            <a:r>
              <a:rPr lang="pt-BR" dirty="0"/>
              <a:t>Define oque é comunicado, como é comunicado e quando será comunicado.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40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770EB-B4FF-412A-9AFE-A7B0D3FC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04EF0-F58C-48BB-AC1A-44994B38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54838"/>
            <a:ext cx="10131425" cy="3649133"/>
          </a:xfrm>
        </p:spPr>
        <p:txBody>
          <a:bodyPr/>
          <a:lstStyle/>
          <a:p>
            <a:r>
              <a:rPr lang="pt-BR" dirty="0"/>
              <a:t>Há três camadas a Superior, Intermediaria e a inferior;</a:t>
            </a:r>
          </a:p>
          <a:p>
            <a:r>
              <a:rPr lang="pt-BR" dirty="0"/>
              <a:t>Cada camada tem seu serviço;</a:t>
            </a:r>
          </a:p>
          <a:p>
            <a:r>
              <a:rPr lang="pt-BR" dirty="0"/>
              <a:t>Há uma hierarquia entre estas camadas;</a:t>
            </a:r>
          </a:p>
          <a:p>
            <a:r>
              <a:rPr lang="pt-BR" dirty="0"/>
              <a:t>São implementadas como processos em hardware e softwares;</a:t>
            </a:r>
          </a:p>
          <a:p>
            <a:r>
              <a:rPr lang="pt-BR" dirty="0"/>
              <a:t>Cada uma envia dados a camada inferior a ela, logo abaixo.</a:t>
            </a:r>
          </a:p>
        </p:txBody>
      </p:sp>
    </p:spTree>
    <p:extLst>
      <p:ext uri="{BB962C8B-B14F-4D97-AF65-F5344CB8AC3E}">
        <p14:creationId xmlns:p14="http://schemas.microsoft.com/office/powerpoint/2010/main" val="238898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FF881-9084-4EC9-B1D0-5060777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dirty="0"/>
              <a:t>Modelo </a:t>
            </a:r>
            <a:r>
              <a:rPr lang="pt-BR" dirty="0" err="1"/>
              <a:t>osi</a:t>
            </a:r>
            <a:r>
              <a:rPr lang="pt-BR" dirty="0"/>
              <a:t> e </a:t>
            </a:r>
            <a:r>
              <a:rPr lang="pt-BR" dirty="0" err="1"/>
              <a:t>tcp/ip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EFC19-34BE-4A8B-9633-D51A3409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99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Modelo OSI possui 7 camadas:                                                         Modelo TCP/IP possui 4 camadas:                                                     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589BCFD-769B-4375-A73A-2051CAB9AE1C}"/>
              </a:ext>
            </a:extLst>
          </p:cNvPr>
          <p:cNvSpPr/>
          <p:nvPr/>
        </p:nvSpPr>
        <p:spPr>
          <a:xfrm>
            <a:off x="934374" y="5650335"/>
            <a:ext cx="2503504" cy="439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79F125-C657-4104-AA94-6A17A1558486}"/>
              </a:ext>
            </a:extLst>
          </p:cNvPr>
          <p:cNvSpPr/>
          <p:nvPr/>
        </p:nvSpPr>
        <p:spPr>
          <a:xfrm>
            <a:off x="934374" y="5065889"/>
            <a:ext cx="2503504" cy="4394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46E773C-1FF0-4C4D-8D36-CDA59DFC160A}"/>
              </a:ext>
            </a:extLst>
          </p:cNvPr>
          <p:cNvSpPr/>
          <p:nvPr/>
        </p:nvSpPr>
        <p:spPr>
          <a:xfrm>
            <a:off x="934374" y="3896997"/>
            <a:ext cx="2503504" cy="439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FF2A38-BEAE-4C83-83EB-F9B327282D69}"/>
              </a:ext>
            </a:extLst>
          </p:cNvPr>
          <p:cNvSpPr/>
          <p:nvPr/>
        </p:nvSpPr>
        <p:spPr>
          <a:xfrm>
            <a:off x="934374" y="4481443"/>
            <a:ext cx="2503504" cy="4394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0127B89-8F18-4D9A-ADEA-928A343C40AB}"/>
              </a:ext>
            </a:extLst>
          </p:cNvPr>
          <p:cNvSpPr/>
          <p:nvPr/>
        </p:nvSpPr>
        <p:spPr>
          <a:xfrm>
            <a:off x="934374" y="2786790"/>
            <a:ext cx="2503504" cy="4394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112D27-B9E6-4136-9815-6E4E2E2C7DA7}"/>
              </a:ext>
            </a:extLst>
          </p:cNvPr>
          <p:cNvSpPr/>
          <p:nvPr/>
        </p:nvSpPr>
        <p:spPr>
          <a:xfrm>
            <a:off x="934374" y="2232013"/>
            <a:ext cx="2503504" cy="4394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7A66C6-9964-49BF-B75C-3DB1DFA96328}"/>
              </a:ext>
            </a:extLst>
          </p:cNvPr>
          <p:cNvSpPr/>
          <p:nvPr/>
        </p:nvSpPr>
        <p:spPr>
          <a:xfrm>
            <a:off x="934374" y="3341568"/>
            <a:ext cx="2503504" cy="439445"/>
          </a:xfrm>
          <a:prstGeom prst="rect">
            <a:avLst/>
          </a:prstGeom>
          <a:solidFill>
            <a:srgbClr val="4B3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4A20F7-494A-444A-B3DC-FCC3493F06C2}"/>
              </a:ext>
            </a:extLst>
          </p:cNvPr>
          <p:cNvSpPr txBox="1"/>
          <p:nvPr/>
        </p:nvSpPr>
        <p:spPr>
          <a:xfrm>
            <a:off x="1617955" y="5725760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Física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67FD81-2116-4E2B-BD28-395D87850FFD}"/>
              </a:ext>
            </a:extLst>
          </p:cNvPr>
          <p:cNvSpPr txBox="1"/>
          <p:nvPr/>
        </p:nvSpPr>
        <p:spPr>
          <a:xfrm>
            <a:off x="1617955" y="5113656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Enlace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7FAD9A-EF10-4ED3-9C12-73893DBAE4C3}"/>
              </a:ext>
            </a:extLst>
          </p:cNvPr>
          <p:cNvSpPr txBox="1"/>
          <p:nvPr/>
        </p:nvSpPr>
        <p:spPr>
          <a:xfrm>
            <a:off x="1617955" y="4536320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Redes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30B5423-59C0-43E6-BD21-C09FE55C39E1}"/>
              </a:ext>
            </a:extLst>
          </p:cNvPr>
          <p:cNvSpPr txBox="1"/>
          <p:nvPr/>
        </p:nvSpPr>
        <p:spPr>
          <a:xfrm>
            <a:off x="1600199" y="3946562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Transporte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E2475E-D70E-411B-A251-5ABE2088CF34}"/>
              </a:ext>
            </a:extLst>
          </p:cNvPr>
          <p:cNvSpPr txBox="1"/>
          <p:nvPr/>
        </p:nvSpPr>
        <p:spPr>
          <a:xfrm>
            <a:off x="1617955" y="3409883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Sessão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1446B8D-252F-4D72-8F54-279A311455E2}"/>
              </a:ext>
            </a:extLst>
          </p:cNvPr>
          <p:cNvSpPr txBox="1"/>
          <p:nvPr/>
        </p:nvSpPr>
        <p:spPr>
          <a:xfrm>
            <a:off x="1502546" y="2825791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Apresentação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C56EE4-1BED-4D7E-A9CD-A3209949DD91}"/>
              </a:ext>
            </a:extLst>
          </p:cNvPr>
          <p:cNvSpPr txBox="1"/>
          <p:nvPr/>
        </p:nvSpPr>
        <p:spPr>
          <a:xfrm>
            <a:off x="1617955" y="2274569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Aplicação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7BCBC13-68FE-4B9E-BD32-17EB3B9AEBB4}"/>
              </a:ext>
            </a:extLst>
          </p:cNvPr>
          <p:cNvSpPr/>
          <p:nvPr/>
        </p:nvSpPr>
        <p:spPr>
          <a:xfrm>
            <a:off x="6920669" y="4726033"/>
            <a:ext cx="2503504" cy="679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9FCADF-1558-45BB-8B63-1C83F427350B}"/>
              </a:ext>
            </a:extLst>
          </p:cNvPr>
          <p:cNvSpPr txBox="1"/>
          <p:nvPr/>
        </p:nvSpPr>
        <p:spPr>
          <a:xfrm>
            <a:off x="7798293" y="4864092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Física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9C3FF35-C078-4078-8BD6-66782D175CF2}"/>
              </a:ext>
            </a:extLst>
          </p:cNvPr>
          <p:cNvSpPr/>
          <p:nvPr/>
        </p:nvSpPr>
        <p:spPr>
          <a:xfrm>
            <a:off x="6920669" y="3760987"/>
            <a:ext cx="2503504" cy="847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9B6AD94-0B61-452D-A933-32ED716B0215}"/>
              </a:ext>
            </a:extLst>
          </p:cNvPr>
          <p:cNvSpPr txBox="1"/>
          <p:nvPr/>
        </p:nvSpPr>
        <p:spPr>
          <a:xfrm>
            <a:off x="7798293" y="4002247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Redes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1D98E52-DE8B-4279-B210-07D9FE7B75C7}"/>
              </a:ext>
            </a:extLst>
          </p:cNvPr>
          <p:cNvSpPr/>
          <p:nvPr/>
        </p:nvSpPr>
        <p:spPr>
          <a:xfrm>
            <a:off x="6920669" y="2994885"/>
            <a:ext cx="2503504" cy="647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3A4A1EE-5C00-4C0B-AF13-0F78BFD31BC3}"/>
              </a:ext>
            </a:extLst>
          </p:cNvPr>
          <p:cNvSpPr/>
          <p:nvPr/>
        </p:nvSpPr>
        <p:spPr>
          <a:xfrm>
            <a:off x="6920669" y="2253562"/>
            <a:ext cx="2503504" cy="6478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D78E5E-833D-4DA7-8C28-6CBB41765BA7}"/>
              </a:ext>
            </a:extLst>
          </p:cNvPr>
          <p:cNvSpPr txBox="1"/>
          <p:nvPr/>
        </p:nvSpPr>
        <p:spPr>
          <a:xfrm>
            <a:off x="7559863" y="3165820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Transporte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BF1145B-B157-4FED-A1DF-98240AC85266}"/>
              </a:ext>
            </a:extLst>
          </p:cNvPr>
          <p:cNvSpPr txBox="1"/>
          <p:nvPr/>
        </p:nvSpPr>
        <p:spPr>
          <a:xfrm>
            <a:off x="7559863" y="2416372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48258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B21F1-C9DD-4611-ABBD-7E2D7E7C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515AAC-F5C0-4FEF-BDC9-879E031A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criadas para transportar dados de um computador para o outro, um exemplo da primeira rede, foi a ARPANET.</a:t>
            </a:r>
          </a:p>
        </p:txBody>
      </p:sp>
    </p:spTree>
    <p:extLst>
      <p:ext uri="{BB962C8B-B14F-4D97-AF65-F5344CB8AC3E}">
        <p14:creationId xmlns:p14="http://schemas.microsoft.com/office/powerpoint/2010/main" val="78596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DAB17-B5B6-4427-96EE-E24F1554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comunicação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C693D-1482-4AB4-8494-9E47211E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09473"/>
            <a:ext cx="10131425" cy="3649133"/>
          </a:xfrm>
        </p:spPr>
        <p:txBody>
          <a:bodyPr/>
          <a:lstStyle/>
          <a:p>
            <a:r>
              <a:rPr lang="pt-BR" dirty="0"/>
              <a:t>São computadores ligados em uma mesma rede, que se comunicam, podendo trocar dados, tanto via cabo como via rede.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EF03DB8-D071-496A-B13D-BE81EDD009D6}"/>
              </a:ext>
            </a:extLst>
          </p:cNvPr>
          <p:cNvSpPr/>
          <p:nvPr/>
        </p:nvSpPr>
        <p:spPr>
          <a:xfrm>
            <a:off x="1722268" y="3710866"/>
            <a:ext cx="2432482" cy="145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929EA7-E610-437C-AE0B-84E8D08E0FDB}"/>
              </a:ext>
            </a:extLst>
          </p:cNvPr>
          <p:cNvSpPr/>
          <p:nvPr/>
        </p:nvSpPr>
        <p:spPr>
          <a:xfrm>
            <a:off x="1944210" y="3950563"/>
            <a:ext cx="2032986" cy="1003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CD0005-4FC9-4A10-94AA-E9A286AEC69B}"/>
              </a:ext>
            </a:extLst>
          </p:cNvPr>
          <p:cNvSpPr/>
          <p:nvPr/>
        </p:nvSpPr>
        <p:spPr>
          <a:xfrm>
            <a:off x="2778711" y="5167133"/>
            <a:ext cx="284085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23F90FE0-380B-4DC9-A616-2D344E41F7A9}"/>
              </a:ext>
            </a:extLst>
          </p:cNvPr>
          <p:cNvSpPr/>
          <p:nvPr/>
        </p:nvSpPr>
        <p:spPr>
          <a:xfrm>
            <a:off x="2308194" y="5406830"/>
            <a:ext cx="1260629" cy="390617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81569F-EEAF-4591-9CFC-EE35C7730470}"/>
              </a:ext>
            </a:extLst>
          </p:cNvPr>
          <p:cNvSpPr/>
          <p:nvPr/>
        </p:nvSpPr>
        <p:spPr>
          <a:xfrm>
            <a:off x="1358283" y="5826710"/>
            <a:ext cx="3204839" cy="8433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4E0DEC0C-F905-468E-98E3-DC84C00CBE87}"/>
              </a:ext>
            </a:extLst>
          </p:cNvPr>
          <p:cNvSpPr/>
          <p:nvPr/>
        </p:nvSpPr>
        <p:spPr>
          <a:xfrm>
            <a:off x="1513643" y="6150745"/>
            <a:ext cx="248575" cy="195308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27801C-89B7-4120-BD9F-FD529CBE4BC1}"/>
              </a:ext>
            </a:extLst>
          </p:cNvPr>
          <p:cNvSpPr/>
          <p:nvPr/>
        </p:nvSpPr>
        <p:spPr>
          <a:xfrm>
            <a:off x="2046302" y="6225539"/>
            <a:ext cx="914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29DAB2A-FC8C-447C-838E-3D66512ABE1C}"/>
              </a:ext>
            </a:extLst>
          </p:cNvPr>
          <p:cNvSpPr/>
          <p:nvPr/>
        </p:nvSpPr>
        <p:spPr>
          <a:xfrm>
            <a:off x="3386830" y="6165281"/>
            <a:ext cx="239697" cy="12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9F4B89A-2482-4CC7-BBE8-D051FFFDBFBE}"/>
              </a:ext>
            </a:extLst>
          </p:cNvPr>
          <p:cNvSpPr/>
          <p:nvPr/>
        </p:nvSpPr>
        <p:spPr>
          <a:xfrm>
            <a:off x="3755254" y="6165282"/>
            <a:ext cx="239697" cy="12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6166470-A65C-4C8F-8F3B-B76E8A5655A8}"/>
              </a:ext>
            </a:extLst>
          </p:cNvPr>
          <p:cNvSpPr/>
          <p:nvPr/>
        </p:nvSpPr>
        <p:spPr>
          <a:xfrm>
            <a:off x="7756648" y="3682425"/>
            <a:ext cx="2432482" cy="1456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B5A9F3-B33C-40CF-9158-9D653B102D64}"/>
              </a:ext>
            </a:extLst>
          </p:cNvPr>
          <p:cNvSpPr/>
          <p:nvPr/>
        </p:nvSpPr>
        <p:spPr>
          <a:xfrm>
            <a:off x="7978590" y="3922122"/>
            <a:ext cx="2032986" cy="1003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11F4D7-9B91-4208-9694-FC09700F3B35}"/>
              </a:ext>
            </a:extLst>
          </p:cNvPr>
          <p:cNvSpPr/>
          <p:nvPr/>
        </p:nvSpPr>
        <p:spPr>
          <a:xfrm>
            <a:off x="8813091" y="5138692"/>
            <a:ext cx="284085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5BAF10A5-9E0B-43E1-91B0-2A9797F76D9D}"/>
              </a:ext>
            </a:extLst>
          </p:cNvPr>
          <p:cNvSpPr/>
          <p:nvPr/>
        </p:nvSpPr>
        <p:spPr>
          <a:xfrm>
            <a:off x="8342574" y="5378389"/>
            <a:ext cx="1260629" cy="390617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31B337E-8C21-4176-9064-9250CA96A7CF}"/>
              </a:ext>
            </a:extLst>
          </p:cNvPr>
          <p:cNvSpPr/>
          <p:nvPr/>
        </p:nvSpPr>
        <p:spPr>
          <a:xfrm>
            <a:off x="7392663" y="5798269"/>
            <a:ext cx="3204839" cy="84337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B3E326EB-FC6A-42B7-96B7-9EB3DA04CEFB}"/>
              </a:ext>
            </a:extLst>
          </p:cNvPr>
          <p:cNvSpPr/>
          <p:nvPr/>
        </p:nvSpPr>
        <p:spPr>
          <a:xfrm>
            <a:off x="7548023" y="6122304"/>
            <a:ext cx="248575" cy="195308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C09A33E-81DF-4752-B981-74F6FEE0EFF8}"/>
              </a:ext>
            </a:extLst>
          </p:cNvPr>
          <p:cNvSpPr/>
          <p:nvPr/>
        </p:nvSpPr>
        <p:spPr>
          <a:xfrm>
            <a:off x="8080682" y="6197098"/>
            <a:ext cx="914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707264E-41B3-40B7-9E9C-0042ED3C503F}"/>
              </a:ext>
            </a:extLst>
          </p:cNvPr>
          <p:cNvSpPr/>
          <p:nvPr/>
        </p:nvSpPr>
        <p:spPr>
          <a:xfrm>
            <a:off x="9421210" y="6136840"/>
            <a:ext cx="239697" cy="12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B5CCE27-668E-49AF-956A-F80DF9D7EE1D}"/>
              </a:ext>
            </a:extLst>
          </p:cNvPr>
          <p:cNvSpPr/>
          <p:nvPr/>
        </p:nvSpPr>
        <p:spPr>
          <a:xfrm>
            <a:off x="9789634" y="6136841"/>
            <a:ext cx="239697" cy="12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CCC73C0-02B6-4968-80EF-F5CBBCE7B917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4563122" y="6219959"/>
            <a:ext cx="2829541" cy="2844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C11F1F9B-6FC5-4BBF-AEA9-E3379BE764BC}"/>
              </a:ext>
            </a:extLst>
          </p:cNvPr>
          <p:cNvSpPr/>
          <p:nvPr/>
        </p:nvSpPr>
        <p:spPr>
          <a:xfrm>
            <a:off x="3568823" y="4660777"/>
            <a:ext cx="292963" cy="264522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>
            <a:extLst>
              <a:ext uri="{FF2B5EF4-FFF2-40B4-BE49-F238E27FC236}">
                <a16:creationId xmlns:a16="http://schemas.microsoft.com/office/drawing/2014/main" id="{E91EAFC3-FB6E-4995-8175-1814F60DBFEA}"/>
              </a:ext>
            </a:extLst>
          </p:cNvPr>
          <p:cNvSpPr/>
          <p:nvPr/>
        </p:nvSpPr>
        <p:spPr>
          <a:xfrm>
            <a:off x="2046302" y="4697177"/>
            <a:ext cx="1407111" cy="19935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63CE88F-5662-4B4C-AC3E-0CA6ACCACF8B}"/>
              </a:ext>
            </a:extLst>
          </p:cNvPr>
          <p:cNvSpPr txBox="1"/>
          <p:nvPr/>
        </p:nvSpPr>
        <p:spPr>
          <a:xfrm>
            <a:off x="2308193" y="4598387"/>
            <a:ext cx="10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olá</a:t>
            </a: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13D7ADF2-50B0-4633-8A26-5A50BE827C6D}"/>
              </a:ext>
            </a:extLst>
          </p:cNvPr>
          <p:cNvSpPr/>
          <p:nvPr/>
        </p:nvSpPr>
        <p:spPr>
          <a:xfrm>
            <a:off x="9674226" y="4616388"/>
            <a:ext cx="292963" cy="264522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69741328-E4E3-40A7-9A44-1D5B87DDCE39}"/>
              </a:ext>
            </a:extLst>
          </p:cNvPr>
          <p:cNvSpPr/>
          <p:nvPr/>
        </p:nvSpPr>
        <p:spPr>
          <a:xfrm>
            <a:off x="8122853" y="4657760"/>
            <a:ext cx="1407111" cy="19935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F731A861-9BBF-4F79-BA2F-46A39B726969}"/>
              </a:ext>
            </a:extLst>
          </p:cNvPr>
          <p:cNvSpPr/>
          <p:nvPr/>
        </p:nvSpPr>
        <p:spPr>
          <a:xfrm>
            <a:off x="8133947" y="4258929"/>
            <a:ext cx="583925" cy="22856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185950-6F31-4E66-BC11-C1D91DEF2B2D}"/>
              </a:ext>
            </a:extLst>
          </p:cNvPr>
          <p:cNvSpPr txBox="1"/>
          <p:nvPr/>
        </p:nvSpPr>
        <p:spPr>
          <a:xfrm>
            <a:off x="8188692" y="4168580"/>
            <a:ext cx="10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olá</a:t>
            </a:r>
          </a:p>
        </p:txBody>
      </p:sp>
    </p:spTree>
    <p:extLst>
      <p:ext uri="{BB962C8B-B14F-4D97-AF65-F5344CB8AC3E}">
        <p14:creationId xmlns:p14="http://schemas.microsoft.com/office/powerpoint/2010/main" val="15556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3A03B-DCBF-466D-BDDD-9103F4F3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EDEF2E5-7FAE-4E65-B5CF-B85C8CAE1C7E}"/>
              </a:ext>
            </a:extLst>
          </p:cNvPr>
          <p:cNvSpPr/>
          <p:nvPr/>
        </p:nvSpPr>
        <p:spPr>
          <a:xfrm>
            <a:off x="1278384" y="3586578"/>
            <a:ext cx="2539014" cy="93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9EF04E-CFAC-46D3-9543-B1389F8073A7}"/>
              </a:ext>
            </a:extLst>
          </p:cNvPr>
          <p:cNvSpPr/>
          <p:nvPr/>
        </p:nvSpPr>
        <p:spPr>
          <a:xfrm>
            <a:off x="7886330" y="3586579"/>
            <a:ext cx="2539014" cy="93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6241B0F-E8A7-4091-81CC-EDD6C4F07A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817398" y="4052654"/>
            <a:ext cx="4068932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E1D29E-9B15-4AE3-A3B2-DFBD0FFE3B27}"/>
              </a:ext>
            </a:extLst>
          </p:cNvPr>
          <p:cNvSpPr txBox="1"/>
          <p:nvPr/>
        </p:nvSpPr>
        <p:spPr>
          <a:xfrm>
            <a:off x="1926454" y="3047260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Transmissor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C4E079-6967-418D-8ADC-BAB2090C5F50}"/>
              </a:ext>
            </a:extLst>
          </p:cNvPr>
          <p:cNvSpPr txBox="1"/>
          <p:nvPr/>
        </p:nvSpPr>
        <p:spPr>
          <a:xfrm>
            <a:off x="8722096" y="3112532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Receptor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5088DB-52D8-4CF0-A9A9-F41572098F55}"/>
              </a:ext>
            </a:extLst>
          </p:cNvPr>
          <p:cNvSpPr txBox="1"/>
          <p:nvPr/>
        </p:nvSpPr>
        <p:spPr>
          <a:xfrm>
            <a:off x="7060706" y="3874067"/>
            <a:ext cx="216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C4B446-C382-42FD-8076-0FA0CC766D4F}"/>
              </a:ext>
            </a:extLst>
          </p:cNvPr>
          <p:cNvSpPr txBox="1"/>
          <p:nvPr/>
        </p:nvSpPr>
        <p:spPr>
          <a:xfrm>
            <a:off x="1731146" y="3826276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Computador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85A480-E6B6-475C-A52E-DA3003F66A8F}"/>
              </a:ext>
            </a:extLst>
          </p:cNvPr>
          <p:cNvSpPr txBox="1"/>
          <p:nvPr/>
        </p:nvSpPr>
        <p:spPr>
          <a:xfrm>
            <a:off x="8356846" y="3874067"/>
            <a:ext cx="17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Computador 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A6EE54F-93B2-4578-9B33-D21AD551AC5D}"/>
              </a:ext>
            </a:extLst>
          </p:cNvPr>
          <p:cNvSpPr/>
          <p:nvPr/>
        </p:nvSpPr>
        <p:spPr>
          <a:xfrm>
            <a:off x="4820576" y="3498934"/>
            <a:ext cx="1929414" cy="110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5A3B90-64CA-4808-B0F5-3583E59A5D5A}"/>
              </a:ext>
            </a:extLst>
          </p:cNvPr>
          <p:cNvSpPr txBox="1"/>
          <p:nvPr/>
        </p:nvSpPr>
        <p:spPr>
          <a:xfrm>
            <a:off x="4024543" y="3867986"/>
            <a:ext cx="216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0988B2-8D7F-4E9C-9FE4-9B36A0DD30AD}"/>
              </a:ext>
            </a:extLst>
          </p:cNvPr>
          <p:cNvSpPr txBox="1"/>
          <p:nvPr/>
        </p:nvSpPr>
        <p:spPr>
          <a:xfrm>
            <a:off x="5249665" y="3729486"/>
            <a:ext cx="129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Mensagem</a:t>
            </a:r>
          </a:p>
          <a:p>
            <a:r>
              <a:rPr lang="pt-BR" dirty="0"/>
              <a:t>ou Dados </a:t>
            </a:r>
          </a:p>
        </p:txBody>
      </p:sp>
    </p:spTree>
    <p:extLst>
      <p:ext uri="{BB962C8B-B14F-4D97-AF65-F5344CB8AC3E}">
        <p14:creationId xmlns:p14="http://schemas.microsoft.com/office/powerpoint/2010/main" val="370526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D3AA3-E9E4-4EA3-B558-68A19161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mensagens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33A13-5041-48CB-8A52-6A6740C3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pt-BR" dirty="0"/>
              <a:t>Vídeo: A mensagem de vídeo é enviada em frames que passam para bits.</a:t>
            </a:r>
          </a:p>
          <a:p>
            <a:r>
              <a:rPr lang="pt-BR" dirty="0"/>
              <a:t>Imagem: A mensagem de imagem é enviada em pixels que passam para bits.</a:t>
            </a:r>
          </a:p>
          <a:p>
            <a:r>
              <a:rPr lang="pt-BR" dirty="0"/>
              <a:t>Texto: A mensagem de texto é enviada em bits.</a:t>
            </a:r>
          </a:p>
          <a:p>
            <a:r>
              <a:rPr lang="pt-BR" dirty="0"/>
              <a:t>Áudio: A mensagem de áudio é enviada em frequência de bits.</a:t>
            </a:r>
          </a:p>
        </p:txBody>
      </p:sp>
    </p:spTree>
    <p:extLst>
      <p:ext uri="{BB962C8B-B14F-4D97-AF65-F5344CB8AC3E}">
        <p14:creationId xmlns:p14="http://schemas.microsoft.com/office/powerpoint/2010/main" val="399178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57CE3-3172-461D-BEED-87B2F9BE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8A293-732E-4614-87F1-A60B901E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5637"/>
            <a:ext cx="10131425" cy="3649133"/>
          </a:xfrm>
        </p:spPr>
        <p:txBody>
          <a:bodyPr/>
          <a:lstStyle/>
          <a:p>
            <a:r>
              <a:rPr lang="pt-BR" dirty="0"/>
              <a:t>Simplex: Um computador manda e o outro recebe (unidirecional).</a:t>
            </a:r>
          </a:p>
          <a:p>
            <a:r>
              <a:rPr lang="pt-BR" dirty="0" err="1"/>
              <a:t>Half</a:t>
            </a:r>
            <a:r>
              <a:rPr lang="pt-BR" dirty="0"/>
              <a:t>-Duplex: As estações podem mandar e receber porém um de cada vez.</a:t>
            </a:r>
          </a:p>
          <a:p>
            <a:r>
              <a:rPr lang="pt-BR" dirty="0"/>
              <a:t>Full-Duplex: As estações podem mandar e receber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191500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84E7A-9DA7-47F5-BD32-A0E3C787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nas organizações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51173-E31B-43A3-A231-535E4C09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Nas empresas geralmente prédios temos redes da tipologia barramento, por serem mais baratas e de mais fácil instalação, temos </a:t>
            </a:r>
            <a:r>
              <a:rPr lang="pt-BR" dirty="0" err="1"/>
              <a:t>swiths</a:t>
            </a:r>
            <a:r>
              <a:rPr lang="pt-BR" dirty="0"/>
              <a:t> em cada andar ou só em alguns para prolongar o sinal e distribuir as informações com maior segurança.</a:t>
            </a:r>
          </a:p>
          <a:p>
            <a:r>
              <a:rPr lang="pt-BR" dirty="0"/>
              <a:t>Usam a categoria de redes LAN (privada).</a:t>
            </a:r>
          </a:p>
          <a:p>
            <a:pPr marL="0" indent="0">
              <a:buNone/>
            </a:pPr>
            <a:r>
              <a:rPr lang="pt-BR" dirty="0"/>
              <a:t>Vantagens:</a:t>
            </a:r>
          </a:p>
          <a:p>
            <a:r>
              <a:rPr lang="pt-BR" dirty="0"/>
              <a:t>Comunicação;</a:t>
            </a:r>
          </a:p>
          <a:p>
            <a:r>
              <a:rPr lang="pt-BR" dirty="0"/>
              <a:t>Acessibilidade;</a:t>
            </a:r>
          </a:p>
          <a:p>
            <a:r>
              <a:rPr lang="pt-BR" dirty="0"/>
              <a:t>Escalabilidade;</a:t>
            </a:r>
          </a:p>
          <a:p>
            <a:r>
              <a:rPr lang="pt-BR" dirty="0"/>
              <a:t>Economia;</a:t>
            </a:r>
          </a:p>
          <a:p>
            <a:r>
              <a:rPr lang="pt-BR" dirty="0"/>
              <a:t>Toda a empresa pode ter acesso ao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2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ABBAF-3CB2-474B-B8F4-CB9DEA04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para uso pessoal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3FE56-6668-49F3-8A4B-3E979994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Utilizasse a categoria de rede PAN (pessoal). </a:t>
            </a:r>
          </a:p>
          <a:p>
            <a:r>
              <a:rPr lang="pt-BR" dirty="0"/>
              <a:t>Utiliza-se um hub ou seja roteador, por ser somente para uso pessoa, e pelo custo mais barato</a:t>
            </a:r>
          </a:p>
        </p:txBody>
      </p:sp>
    </p:spTree>
    <p:extLst>
      <p:ext uri="{BB962C8B-B14F-4D97-AF65-F5344CB8AC3E}">
        <p14:creationId xmlns:p14="http://schemas.microsoft.com/office/powerpoint/2010/main" val="133391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21900-EE5F-4F2C-B641-E064BE21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de difusão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F3149-008F-47D8-B32B-34977A2E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Broadcast: Manda pra todos a informação.</a:t>
            </a:r>
          </a:p>
          <a:p>
            <a:r>
              <a:rPr lang="pt-BR" dirty="0"/>
              <a:t>Ponto a Ponto: Manda especificamente para um computador da rede.</a:t>
            </a:r>
          </a:p>
          <a:p>
            <a:r>
              <a:rPr lang="pt-BR" dirty="0"/>
              <a:t>Multiponto: Manda para determinado grupo de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20050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891</TotalTime>
  <Words>697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Conceitos Básicos rede</vt:lpstr>
      <vt:lpstr>História das redes</vt:lpstr>
      <vt:lpstr> comunicação de dados</vt:lpstr>
      <vt:lpstr>Sistema de Comunicação </vt:lpstr>
      <vt:lpstr>Tipos de mensagens</vt:lpstr>
      <vt:lpstr>Fluxo de dados</vt:lpstr>
      <vt:lpstr>Redes nas organizações</vt:lpstr>
      <vt:lpstr>Redes para uso pessoal</vt:lpstr>
      <vt:lpstr>Redes de difusão</vt:lpstr>
      <vt:lpstr>Tipologias de redes</vt:lpstr>
      <vt:lpstr>Tipologias de redes</vt:lpstr>
      <vt:lpstr>Tipologias de redes</vt:lpstr>
      <vt:lpstr>Tipologias de redes</vt:lpstr>
      <vt:lpstr>Categorias de redes</vt:lpstr>
      <vt:lpstr>Comutação de circuitos</vt:lpstr>
      <vt:lpstr>Comutação de pacotes</vt:lpstr>
      <vt:lpstr>Conceito de protocolo</vt:lpstr>
      <vt:lpstr>Conceito de camadas</vt:lpstr>
      <vt:lpstr>Modelo osi e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 rede</dc:title>
  <dc:creator>GUSTAVO LOPES</dc:creator>
  <cp:lastModifiedBy>GUSTAVO LOPES</cp:lastModifiedBy>
  <cp:revision>49</cp:revision>
  <dcterms:created xsi:type="dcterms:W3CDTF">2023-04-12T14:35:02Z</dcterms:created>
  <dcterms:modified xsi:type="dcterms:W3CDTF">2023-05-03T11:48:07Z</dcterms:modified>
</cp:coreProperties>
</file>