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y="5143500" cx="9144000"/>
  <p:notesSz cx="6858000" cy="9144000"/>
  <p:embeddedFontLst>
    <p:embeddedFont>
      <p:font typeface="Raleway"/>
      <p:regular r:id="rId105"/>
      <p:bold r:id="rId106"/>
      <p:italic r:id="rId107"/>
      <p:boldItalic r:id="rId108"/>
    </p:embeddedFont>
    <p:embeddedFont>
      <p:font typeface="Lato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832166-974D-4D82-A2A7-21E6810131F2}">
  <a:tblStyle styleId="{01832166-974D-4D82-A2A7-21E6810131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Raleway-italic.fntdata"/><Relationship Id="rId106" Type="http://schemas.openxmlformats.org/officeDocument/2006/relationships/font" Target="fonts/Raleway-bold.fntdata"/><Relationship Id="rId105" Type="http://schemas.openxmlformats.org/officeDocument/2006/relationships/font" Target="fonts/Raleway-regular.fntdata"/><Relationship Id="rId104" Type="http://schemas.openxmlformats.org/officeDocument/2006/relationships/slide" Target="slides/slide97.xml"/><Relationship Id="rId109" Type="http://schemas.openxmlformats.org/officeDocument/2006/relationships/font" Target="fonts/Lato-regular.fntdata"/><Relationship Id="rId108" Type="http://schemas.openxmlformats.org/officeDocument/2006/relationships/font" Target="fonts/Raleway-bold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Lato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2" Type="http://schemas.openxmlformats.org/officeDocument/2006/relationships/font" Target="fonts/Lato-boldItalic.fntdata"/><Relationship Id="rId111" Type="http://schemas.openxmlformats.org/officeDocument/2006/relationships/font" Target="fonts/Lato-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9ef3305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9ef3305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ef3305b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ef3305b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ef3305b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ef3305b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9ef3305b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9ef3305b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9ef3305b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9ef3305b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9ef3305b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9ef3305b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9ef3305b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9ef3305b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9ef3305b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9ef3305b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9ef3305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9ef3305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9ef3305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9ef3305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9ef3305b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9ef3305b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9ef3305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9ef3305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9ef3305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9ef3305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ef3305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9ef3305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9ef3305b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9ef3305b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9ef3305b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9ef3305b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9ef3305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9ef3305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9ef3305b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9ef3305b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9ef3305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9ef3305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9ef3305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9ef3305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9ef3305b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9ef3305b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9ef3305b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9ef3305b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9ef3305b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9ef3305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9ef3305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9ef3305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9ef3305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9ef3305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9ef3305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9ef3305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9ef3305b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9ef3305b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9ef3305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9ef3305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9ef3305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9ef3305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9ef3305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9ef3305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9ef3305b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9ef3305b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9ef3305b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9ef3305b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9ef3305b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9ef3305b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9ef3305b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9ef3305b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9ef3305b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9ef3305b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9ef3305b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9ef3305b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9ef3305b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9ef3305b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9ef3305b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9ef3305b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9ef3305b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9ef3305b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9ef3305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9ef3305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9ef3305b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9ef3305b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9ef3305b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9ef3305b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9ef3305b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9ef3305b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ef3305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ef3305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9ef3305b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89ef3305b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9ef3305b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9ef3305b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9ef3305b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89ef3305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9ef3305b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89ef3305b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9ef3305b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89ef3305b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9ef3305ba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9ef3305b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9ef3305ba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89ef3305ba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9ef3305b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89ef3305b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9ef3305b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9ef3305b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89ef3305b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89ef3305b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9ef3305b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9ef3305b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9ef3305b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89ef3305b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9ef3305b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9ef3305b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89ef3305b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89ef3305b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9ef3305b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89ef3305b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89ef3305b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89ef3305b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9ef3305b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9ef3305b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9ef3305b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89ef3305b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9ef3305ba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89ef3305ba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9ef3305ba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9ef3305ba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9ef3305ba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89ef3305ba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9ef3305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9ef3305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89ef3305ba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89ef3305ba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9ef3305b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89ef3305b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9ef3305ba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9ef3305ba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9ef3305b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9ef3305b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89ef3305b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89ef3305b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89ef3305ba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89ef3305ba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9ef3305b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9ef3305b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89ef3305b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89ef3305b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9ef3305b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89ef3305b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89ef3305b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89ef3305b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9ef3305b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9ef3305b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9ef3305ba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9ef3305b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89ef3305b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89ef3305b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9ef3305ba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9ef3305b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89ef3305b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89ef3305b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89ef3305ba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89ef3305ba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89ef3305b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89ef3305b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89ef3305ba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89ef3305ba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9ef3305ba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9ef3305ba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89ef3305b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89ef3305b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89ef3305ba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89ef3305ba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9ef3305b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9ef3305b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89ef3305ba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89ef3305ba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89ef3305ba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89ef3305ba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89ef3305ba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89ef3305ba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9ef3305ba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89ef3305ba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9ef3305ba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9ef3305ba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89ef3305b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89ef3305b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9ef3305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9ef3305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89ef3305b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89ef3305b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kg.go.dev/fm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kg.go.dev/err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lang.org/pkg/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lang.org/pkg/fla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lang.org/pkg/string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lang.org/pkg/strconv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lang.org/pkg/math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lang.org/pkg/container/list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lang.org/pkg/container/rin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lang.org/pkg/sort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olang.org/pkg/time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olang.org/pkg/reflect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kg.go.dev/std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ithub.com/google/re2/wiki/Syntax" TargetMode="External"/><Relationship Id="rId4" Type="http://schemas.openxmlformats.org/officeDocument/2006/relationships/hyperlink" Target="https://golang.org/pkg/regexp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pkg.go.dev/encoding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pkg.go.dev/slice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pkg.go.dev/path" TargetMode="External"/><Relationship Id="rId4" Type="http://schemas.openxmlformats.org/officeDocument/2006/relationships/hyperlink" Target="https://pkg.go.dev/path/filepath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pkg.go.dev/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pkg.go.dev/bufio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chmod-calculator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sering menggunakan package fmt dengan menggunakan function Println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Println, masih banyak function yang terdapat di package fmt, contohnya banyak digunakan untuk melakukan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https://pkg.go.dev/fmt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fmt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01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membahas tentang interface error yang merupakan representasi dari error di Go-Lang, dan membuat error menggunakan function errors.New()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yang bisa kita lakukan menggunakan package errors, contohnya ketika kita ingin membuat beberapa value error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https://pkg.go.dev/errors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Error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200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Error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657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Jenis Error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membuat jenis error sendiri, lalu kita ingin mengecek jenis errornya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errors.Is() untuk mengecek jenis type error nya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Mengecek Jenis Error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6295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telah menyediakan banyak sekali package bawaan, salah satunya adalah package 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os berisikan fungsionalitas untuk mengakses fitur sistem operasi secara independen (bisa digunakan  disemua sistem operasi)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https://golang.org/pkg/os/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(1)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(2)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flag berisikan fungsionalitas untuk memparsing command line argument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https://golang.org/pkg/flag/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flag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strings adalah package yang berisikan function-function untuk memanipulasi tipe data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function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https://golang.org/pkg/strings/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strings</a:t>
            </a:r>
            <a:endParaRPr/>
          </a:p>
        </p:txBody>
      </p:sp>
      <p:graphicFrame>
        <p:nvGraphicFramePr>
          <p:cNvPr id="314" name="Google Shape;314;p51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{01832166-974D-4D82-A2A7-21E6810131F2}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strings.Trim(string, cutset)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cutset di awal dan akhir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strings.ToLower(string)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lower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strings.ToUpper(string)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upper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strings.Split(string, separator)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berdasarkan separator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strings.Contains(string, search)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string mengandung string 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strings.ReplaceAll(string, from, to)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string dari from ke 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strings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belajar cara konversi tipe data, misal dari int32 ke int34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butuh melakukan konversi yang tipe datanya berbeda? Misal dari int ke string, atau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tersebut bisa kita lakukan dengan bantuan package strconv (string conversion)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https://golang.org/pkg/strconv/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strconv</a:t>
            </a:r>
            <a:endParaRPr/>
          </a:p>
        </p:txBody>
      </p:sp>
      <p:graphicFrame>
        <p:nvGraphicFramePr>
          <p:cNvPr id="337" name="Google Shape;337;p55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{01832166-974D-4D82-A2A7-21E6810131F2}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strconv.parseBool(string)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bool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strconv.parseFloat(string)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float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strconv.parseInt(string)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int64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strconv.FormatBool(bool)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bool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strconv.FormatFloat(float,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float64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strconv.FormatInt(int,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int64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strconv</a:t>
            </a:r>
            <a:endParaRPr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math merupakan package yang berisikan constant dan fungsi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https://golang.org/pkg/math/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math</a:t>
            </a:r>
            <a:endParaRPr/>
          </a:p>
        </p:txBody>
      </p:sp>
      <p:graphicFrame>
        <p:nvGraphicFramePr>
          <p:cNvPr id="360" name="Google Shape;360;p59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{01832166-974D-4D82-A2A7-21E6810131F2}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math.Round(float64)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 atau kebawah, sesuai dengan yang paling dekat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math.Floor(float64)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kebawah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math.Ceil(float64)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math.Max(float64,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besar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math.Min(float64,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kecil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math</a:t>
            </a:r>
            <a:endParaRPr/>
          </a:p>
        </p:txBody>
      </p:sp>
      <p:pic>
        <p:nvPicPr>
          <p:cNvPr id="366" name="Google Shape;3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container/list adalah implementasi struktur data double linked list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https://golang.org/pkg/container/list/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Double Linked List</a:t>
            </a:r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38" y="2901450"/>
            <a:ext cx="796273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container/list</a:t>
            </a:r>
            <a:endParaRPr/>
          </a:p>
        </p:txBody>
      </p:sp>
      <p:pic>
        <p:nvPicPr>
          <p:cNvPr id="389" name="Google Shape;3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  <p:sp>
        <p:nvSpPr>
          <p:cNvPr id="400" name="Google Shape;40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container/ring adalah implementasi struktur data circular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Circular list adalah struktur data ring, dimana diakhir element akan kembali ke element awal (HEAD)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https://golang.org/pkg/container/ring/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Circular List</a:t>
            </a:r>
            <a:endParaRPr/>
          </a:p>
        </p:txBody>
      </p:sp>
      <p:pic>
        <p:nvPicPr>
          <p:cNvPr id="406" name="Google Shape;406;p67"/>
          <p:cNvPicPr preferRelativeResize="0"/>
          <p:nvPr/>
        </p:nvPicPr>
        <p:blipFill rotWithShape="1">
          <a:blip r:embed="rId3">
            <a:alphaModFix/>
          </a:blip>
          <a:srcRect b="16254" l="0" r="0" t="0"/>
          <a:stretch/>
        </p:blipFill>
        <p:spPr>
          <a:xfrm>
            <a:off x="785813" y="2273225"/>
            <a:ext cx="7572375" cy="22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container/ring</a:t>
            </a:r>
            <a:endParaRPr/>
          </a:p>
        </p:txBody>
      </p:sp>
      <p:pic>
        <p:nvPicPr>
          <p:cNvPr id="412" name="Google Shape;4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  <p:sp>
        <p:nvSpPr>
          <p:cNvPr id="423" name="Google Shape;423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sort adalah package yang berisikan utilitas untuk proses pengurutan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Agar data kita bisa diurutkan, kita harus mengimplementasikan kontrak di interface sort.Interface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https://golang.org/pkg/sort/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sort.Interface</a:t>
            </a:r>
            <a:endParaRPr/>
          </a:p>
        </p:txBody>
      </p:sp>
      <p:pic>
        <p:nvPicPr>
          <p:cNvPr id="429" name="Google Shape;4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(1)</a:t>
            </a:r>
            <a:endParaRPr/>
          </a:p>
        </p:txBody>
      </p:sp>
      <p:pic>
        <p:nvPicPr>
          <p:cNvPr id="435" name="Google Shape;4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(2)</a:t>
            </a:r>
            <a:endParaRPr/>
          </a:p>
        </p:txBody>
      </p:sp>
      <p:pic>
        <p:nvPicPr>
          <p:cNvPr id="441" name="Google Shape;4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(3)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time adalah package yang berisikan fungsionalitas untuk management waktu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https://golang.org/pkg/time/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time</a:t>
            </a:r>
            <a:endParaRPr/>
          </a:p>
        </p:txBody>
      </p:sp>
      <p:graphicFrame>
        <p:nvGraphicFramePr>
          <p:cNvPr id="464" name="Google Shape;464;p77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{01832166-974D-4D82-A2A7-21E6810131F2}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time.Now()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mendapatkan waktu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time.Date(...)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membuat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time.Parse(layout, 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memparsing waktu dari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time</a:t>
            </a:r>
            <a:endParaRPr/>
          </a:p>
        </p:txBody>
      </p:sp>
      <p:pic>
        <p:nvPicPr>
          <p:cNvPr id="470" name="Google Shape;4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Duration</a:t>
            </a:r>
            <a:endParaRPr/>
          </a:p>
        </p:txBody>
      </p:sp>
      <p:sp>
        <p:nvSpPr>
          <p:cNvPr id="476" name="Google Shape;476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tipe data waktu, kadang kita butuh data berupa durasi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tipe memiliki type Duration, yang sebenarnya adalah alias untuk int64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terdapat banyak method yang bisa kita gunakan untuk memanipulasi Duration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Duration</a:t>
            </a: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34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bahasa pemrograman, biasanya ada fitur Reflection, dimana kita bisa melihat struktur kode kita pada saat aplikasi sedang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dilakukan di Go-Lang dengan menggunakan package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mungkin tidak bisa dibahas secara lengkap dalam satu video, Anda bisa eksplorasi package reflec ini secara otodidak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Reflection sangat berguna ketika kita ingin membuat library yang general sehingga mudah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https://golang.org/pkg/reflect/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reflect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Go-Lang, selain merupakan bahasa pemrograman, Go-Lang juga menyediakan Standard Library (package bawaan) tanpa harus menggunakan package dari luar buatan orang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pada Kelas Go-Lang Dasar, kita sudah belajar package bernama fmt atau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package tersebut, sebenarnya masih banyak package lainnya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coba bahas lebih detail package-package yang terdapat sebagai Standard Library di Go-Lang yang sering digunakan saat kita membuat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https://pkg.go.dev/std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StructTag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Validation Library</a:t>
            </a:r>
            <a:endParaRPr/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regexp adalah utilitas di Go-Lang untuk melakukan pencarian regular 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di Go-Lang menggunakan library C yang dibuat Google bernama RE2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https://github.com/google/re2/wiki/Syntax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https://golang.org/pkg/regexp/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regexp</a:t>
            </a:r>
            <a:endParaRPr/>
          </a:p>
        </p:txBody>
      </p:sp>
      <p:graphicFrame>
        <p:nvGraphicFramePr>
          <p:cNvPr id="528" name="Google Shape;528;p88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{01832166-974D-4D82-A2A7-21E6810131F2}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regexp.MustCompile(string)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Regexp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Regexp.MatchString(string)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Regexp match dengan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Regexp.FindAllString(string, max)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string yang match dengan maximum jumlah hasil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regexp</a:t>
            </a:r>
            <a:endParaRPr/>
          </a:p>
        </p:txBody>
      </p:sp>
      <p:pic>
        <p:nvPicPr>
          <p:cNvPr id="534" name="Google Shape;53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  <p:sp>
        <p:nvSpPr>
          <p:cNvPr id="545" name="Google Shape;545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package encoding untuk melakukan encode dan decode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https://pkg.go.dev/encoding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berbagai macam algoritma untuk encoding, contoh yang populer adalah base64, csv dan json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551" name="Google Shape;55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02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Reader</a:t>
            </a:r>
            <a:endParaRPr/>
          </a:p>
        </p:txBody>
      </p:sp>
      <p:pic>
        <p:nvPicPr>
          <p:cNvPr id="557" name="Google Shape;55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931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Writer</a:t>
            </a:r>
            <a:endParaRPr/>
          </a:p>
        </p:txBody>
      </p:sp>
      <p:pic>
        <p:nvPicPr>
          <p:cNvPr id="563" name="Google Shape;5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106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  <p:sp>
        <p:nvSpPr>
          <p:cNvPr id="574" name="Google Shape;574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versi terbaru, terdapat fitur bernama Generic, fitur ini akan kita bahas khusus dikelas Golang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Generic ini membuat kita bisa membuat parameter dengan tipe yang bisa berubah-ubah, tanpa harus menggunakan interface kosong / 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package yang menggunakan fitur Generic ini adalah package slices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slices ini digunakan untuk memanipulasi data di slice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https://pkg.go.dev/slices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slices</a:t>
            </a:r>
            <a:endParaRPr/>
          </a:p>
        </p:txBody>
      </p:sp>
      <p:pic>
        <p:nvPicPr>
          <p:cNvPr id="580" name="Google Shape;5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8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  <p:sp>
        <p:nvSpPr>
          <p:cNvPr id="591" name="Google Shape;591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path digunakan untuk memanipulasi data path seperti path di URL atau path di File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Package path menggunakan slash sebagai karakter path nya, oleh karena itu cocok untuk data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https://pkg.go.dev/path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ingin menggunakan untuk memanipulasi path di File System, karena Windows menggunakan backslash, maka khusus untuk File System, perlu menggunakan pacakge path/filepath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https://pkg.go.dev/path/filepath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</a:t>
            </a:r>
            <a:endParaRPr/>
          </a:p>
        </p:txBody>
      </p:sp>
      <p:pic>
        <p:nvPicPr>
          <p:cNvPr id="597" name="Google Shape;59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71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path/filepath</a:t>
            </a:r>
            <a:endParaRPr/>
          </a:p>
        </p:txBody>
      </p:sp>
      <p:pic>
        <p:nvPicPr>
          <p:cNvPr id="603" name="Google Shape;60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58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  <p:sp>
        <p:nvSpPr>
          <p:cNvPr id="614" name="Google Shape;614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IO atau singkatan dari Input Output, merupakan fitur di Golang yang digunakan sebagai standard untuk proses Input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Golang, semua mekanisme input output pasti mengikuti standard package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folder belajar-golang-standard-library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 mod init belajar-golang-standard-library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Reader</a:t>
            </a:r>
            <a:endParaRPr/>
          </a:p>
        </p:txBody>
      </p:sp>
      <p:sp>
        <p:nvSpPr>
          <p:cNvPr id="620" name="Google Shape;620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membaca input, Golang menggunakan kontrak interface bernama Reader yang terdapat di package io</a:t>
            </a:r>
            <a:endParaRPr/>
          </a:p>
        </p:txBody>
      </p:sp>
      <p:pic>
        <p:nvPicPr>
          <p:cNvPr id="621" name="Google Shape;62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901688"/>
            <a:ext cx="9029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Writer</a:t>
            </a:r>
            <a:endParaRPr/>
          </a:p>
        </p:txBody>
      </p:sp>
      <p:sp>
        <p:nvSpPr>
          <p:cNvPr id="627" name="Google Shape;627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menulis ke output, Golang menggunakan kontrak interface bernama Writer yang terdapat di package io</a:t>
            </a:r>
            <a:endParaRPr/>
          </a:p>
        </p:txBody>
      </p:sp>
      <p:pic>
        <p:nvPicPr>
          <p:cNvPr id="628" name="Google Shape;62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7100"/>
            <a:ext cx="8837925" cy="1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 IO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dari IO sendiri di Golang terdapat dibanyak package, sebelumnya contohnya kita menggunakan CSV Reader dan CSV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Package IO sebenarnya hanya kontrak untuk IO, untuk implementasinya kita harus lakukan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untungnya, Golang juga menyediakan package untuk mengimplementasikan IO secara mudah, yaitu menggunakan package bufio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</a:t>
            </a:r>
            <a:endParaRPr/>
          </a:p>
        </p:txBody>
      </p:sp>
      <p:sp>
        <p:nvSpPr>
          <p:cNvPr id="645" name="Google Shape;645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bufio atau singkatan dari buffered 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ini digunakan untuk membuat data IO seperti Reader dan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https://pkg.go.dev/bufio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Reader</a:t>
            </a:r>
            <a:endParaRPr/>
          </a:p>
        </p:txBody>
      </p:sp>
      <p:pic>
        <p:nvPicPr>
          <p:cNvPr id="651" name="Google Shape;6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11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Writer</a:t>
            </a:r>
            <a:endParaRPr/>
          </a:p>
        </p:txBody>
      </p:sp>
      <p:pic>
        <p:nvPicPr>
          <p:cNvPr id="657" name="Google Shape;65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819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Manipulation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Management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package os, terdapat File Management, namun sengaja ditunda pembahasannya, karena kita harus tahu dulu tentang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atau membaca file menggunakan Package os, struct File merupakan implementasi dari io.Reader dan io.Writer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kita bisa melakukan baca dan tulis terhadap File tersebut menggunakan Package io / bufio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Open File</a:t>
            </a:r>
            <a:endParaRPr/>
          </a:p>
        </p:txBody>
      </p:sp>
      <p:sp>
        <p:nvSpPr>
          <p:cNvPr id="674" name="Google Shape;674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/ membaca File, kita bisa menggunakan os.OpenFile(name, flag, permission)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 berisikan nama file, bisa absolute atau relative /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flag merupakan penanda file, apakah untuk membaca, menulis,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permission, merupakan permission yang diperlukan ketika membuat file, bisa kita simulasikan disini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https://chmod-calculator.com/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Flag di Package os</a:t>
            </a:r>
            <a:endParaRPr/>
          </a:p>
        </p:txBody>
      </p:sp>
      <p:pic>
        <p:nvPicPr>
          <p:cNvPr id="680" name="Google Shape;680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383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File Baru</a:t>
            </a:r>
            <a:endParaRPr/>
          </a:p>
        </p:txBody>
      </p:sp>
      <p:pic>
        <p:nvPicPr>
          <p:cNvPr id="686" name="Google Shape;68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533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File</a:t>
            </a:r>
            <a:endParaRPr/>
          </a:p>
        </p:txBody>
      </p:sp>
      <p:pic>
        <p:nvPicPr>
          <p:cNvPr id="692" name="Google Shape;69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59300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100" y="2006250"/>
            <a:ext cx="40195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dan Menambah ke File</a:t>
            </a:r>
            <a:endParaRPr/>
          </a:p>
        </p:txBody>
      </p:sp>
      <p:pic>
        <p:nvPicPr>
          <p:cNvPr id="699" name="Google Shape;69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010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  <p:sp>
        <p:nvSpPr>
          <p:cNvPr id="710" name="Google Shape;710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Sebenernya masih ada beberapa package lainnya yang tidak akan dibahas dikelas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dikarenakan package tersebut terlalu kompleks jika harus dibahas dalam 1 chapter, oleh karena itu package-package berikut akan dibahas di kelas tersendiri,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Context, Net, Testing, Template, Database, JSON dan Embed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21" name="Google Shape;721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